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16"/>
  </p:notesMasterIdLst>
  <p:sldIdLst>
    <p:sldId id="263" r:id="rId2"/>
    <p:sldId id="4083" r:id="rId3"/>
    <p:sldId id="4279" r:id="rId4"/>
    <p:sldId id="4280" r:id="rId5"/>
    <p:sldId id="259" r:id="rId6"/>
    <p:sldId id="4126" r:id="rId7"/>
    <p:sldId id="256" r:id="rId8"/>
    <p:sldId id="4127" r:id="rId9"/>
    <p:sldId id="264" r:id="rId10"/>
    <p:sldId id="267" r:id="rId11"/>
    <p:sldId id="4125" r:id="rId12"/>
    <p:sldId id="260" r:id="rId13"/>
    <p:sldId id="261" r:id="rId14"/>
    <p:sldId id="412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40" autoAdjust="0"/>
  </p:normalViewPr>
  <p:slideViewPr>
    <p:cSldViewPr snapToGrid="0">
      <p:cViewPr varScale="1">
        <p:scale>
          <a:sx n="86" d="100"/>
          <a:sy n="86" d="100"/>
        </p:scale>
        <p:origin x="15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78A38-8243-44D3-A540-6BE3D8017069}"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570A3B20-1AF7-4DE9-A8F7-FE5432625498}">
      <dgm:prSet/>
      <dgm:spPr>
        <a:solidFill>
          <a:schemeClr val="accent4">
            <a:lumMod val="75000"/>
          </a:schemeClr>
        </a:solidFill>
      </dgm:spPr>
      <dgm:t>
        <a:bodyPr/>
        <a:lstStyle/>
        <a:p>
          <a:r>
            <a:rPr lang="en-US" dirty="0"/>
            <a:t>“Do the best you can until you know better. Then when you know better, do better.”</a:t>
          </a:r>
        </a:p>
      </dgm:t>
    </dgm:pt>
    <dgm:pt modelId="{ECB4E866-6924-494B-AC23-69B2A8FAF4F2}" type="parTrans" cxnId="{EF071C78-DBBE-42C2-8A93-A3CC61D44C4B}">
      <dgm:prSet/>
      <dgm:spPr/>
      <dgm:t>
        <a:bodyPr/>
        <a:lstStyle/>
        <a:p>
          <a:endParaRPr lang="en-US"/>
        </a:p>
      </dgm:t>
    </dgm:pt>
    <dgm:pt modelId="{DB8D894C-1640-4BD4-A427-DEE3FC5C7C22}" type="sibTrans" cxnId="{EF071C78-DBBE-42C2-8A93-A3CC61D44C4B}">
      <dgm:prSet/>
      <dgm:spPr/>
      <dgm:t>
        <a:bodyPr/>
        <a:lstStyle/>
        <a:p>
          <a:endParaRPr lang="en-US"/>
        </a:p>
      </dgm:t>
    </dgm:pt>
    <dgm:pt modelId="{F8720046-B1E5-4137-BB56-914DBAEC851C}" type="pres">
      <dgm:prSet presAssocID="{5BF78A38-8243-44D3-A540-6BE3D8017069}" presName="linear" presStyleCnt="0">
        <dgm:presLayoutVars>
          <dgm:animLvl val="lvl"/>
          <dgm:resizeHandles val="exact"/>
        </dgm:presLayoutVars>
      </dgm:prSet>
      <dgm:spPr/>
    </dgm:pt>
    <dgm:pt modelId="{B88E74B1-FE1D-47EE-8293-82FB0B3B71C6}" type="pres">
      <dgm:prSet presAssocID="{570A3B20-1AF7-4DE9-A8F7-FE5432625498}" presName="parentText" presStyleLbl="node1" presStyleIdx="0" presStyleCnt="1">
        <dgm:presLayoutVars>
          <dgm:chMax val="0"/>
          <dgm:bulletEnabled val="1"/>
        </dgm:presLayoutVars>
      </dgm:prSet>
      <dgm:spPr/>
    </dgm:pt>
  </dgm:ptLst>
  <dgm:cxnLst>
    <dgm:cxn modelId="{A7BC465C-747F-43DC-852D-15A1376D11E3}" type="presOf" srcId="{570A3B20-1AF7-4DE9-A8F7-FE5432625498}" destId="{B88E74B1-FE1D-47EE-8293-82FB0B3B71C6}" srcOrd="0" destOrd="0" presId="urn:microsoft.com/office/officeart/2005/8/layout/vList2"/>
    <dgm:cxn modelId="{EF071C78-DBBE-42C2-8A93-A3CC61D44C4B}" srcId="{5BF78A38-8243-44D3-A540-6BE3D8017069}" destId="{570A3B20-1AF7-4DE9-A8F7-FE5432625498}" srcOrd="0" destOrd="0" parTransId="{ECB4E866-6924-494B-AC23-69B2A8FAF4F2}" sibTransId="{DB8D894C-1640-4BD4-A427-DEE3FC5C7C22}"/>
    <dgm:cxn modelId="{ABF0FAB8-47A7-40B2-BDCA-E8F3E0710902}" type="presOf" srcId="{5BF78A38-8243-44D3-A540-6BE3D8017069}" destId="{F8720046-B1E5-4137-BB56-914DBAEC851C}" srcOrd="0" destOrd="0" presId="urn:microsoft.com/office/officeart/2005/8/layout/vList2"/>
    <dgm:cxn modelId="{3B174DD7-2944-4EC6-9979-F5017F4C9EF0}" type="presParOf" srcId="{F8720046-B1E5-4137-BB56-914DBAEC851C}" destId="{B88E74B1-FE1D-47EE-8293-82FB0B3B71C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E74B1-FE1D-47EE-8293-82FB0B3B71C6}">
      <dsp:nvSpPr>
        <dsp:cNvPr id="0" name=""/>
        <dsp:cNvSpPr/>
      </dsp:nvSpPr>
      <dsp:spPr>
        <a:xfrm>
          <a:off x="0" y="327981"/>
          <a:ext cx="5710142" cy="2808000"/>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“Do the best you can until you know better. Then when you know better, do better.”</a:t>
          </a:r>
        </a:p>
      </dsp:txBody>
      <dsp:txXfrm>
        <a:off x="137075" y="465056"/>
        <a:ext cx="5435992" cy="25338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950E1-C3A5-4B92-882E-52E8BF5E7945}"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3D7B3-7467-42D4-BE8F-6309089319B4}" type="slidenum">
              <a:rPr lang="en-US" smtClean="0"/>
              <a:t>‹#›</a:t>
            </a:fld>
            <a:endParaRPr lang="en-US"/>
          </a:p>
        </p:txBody>
      </p:sp>
    </p:spTree>
    <p:extLst>
      <p:ext uri="{BB962C8B-B14F-4D97-AF65-F5344CB8AC3E}">
        <p14:creationId xmlns:p14="http://schemas.microsoft.com/office/powerpoint/2010/main" val="101267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sychologytoday.com/us/blog/dignity/201304/what-is-the-real-meaning-dignity-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sychologytoday.com/us/blog/dignity/201304/what-is-the-real-meaning-dignity-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ed.com/talks/eric_liu_how_to_understand_power#t-154666"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dictionary.cambridge.org/us/dictionary/english/oppression" TargetMode="External"/><Relationship Id="rId4" Type="http://schemas.openxmlformats.org/officeDocument/2006/relationships/hyperlink" Target="https://nmaahc.si.edu/learn/talking-about-race/topics/social-identities-and-systems-oppress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957267114b_0_1130:notes"/>
          <p:cNvSpPr>
            <a:spLocks noGrp="1" noRot="1" noChangeAspect="1"/>
          </p:cNvSpPr>
          <p:nvPr>
            <p:ph type="sldImg" idx="2"/>
          </p:nvPr>
        </p:nvSpPr>
        <p:spPr>
          <a:xfrm>
            <a:off x="811213" y="1220788"/>
            <a:ext cx="5854700"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g957267114b_0_1130:notes"/>
          <p:cNvSpPr txBox="1">
            <a:spLocks noGrp="1"/>
          </p:cNvSpPr>
          <p:nvPr>
            <p:ph type="body" idx="1"/>
          </p:nvPr>
        </p:nvSpPr>
        <p:spPr>
          <a:xfrm>
            <a:off x="747776" y="4697587"/>
            <a:ext cx="5982208" cy="3843641"/>
          </a:xfrm>
          <a:prstGeom prst="rect">
            <a:avLst/>
          </a:prstGeom>
          <a:noFill/>
          <a:ln>
            <a:noFill/>
          </a:ln>
        </p:spPr>
        <p:txBody>
          <a:bodyPr spcFirstLastPara="1" wrap="square" lIns="98482" tIns="49227" rIns="98482" bIns="49227" anchor="t" anchorCtr="0">
            <a:noAutofit/>
          </a:bodyPr>
          <a:lstStyle/>
          <a:p>
            <a:pPr marL="167640" indent="0">
              <a:buClr>
                <a:schemeClr val="dk1"/>
              </a:buClr>
              <a:buNone/>
            </a:pPr>
            <a:r>
              <a:rPr lang="en-US" i="1"/>
              <a:t>Ralph</a:t>
            </a:r>
            <a:endParaRPr lang="en-US"/>
          </a:p>
          <a:p>
            <a:pPr marL="167640" indent="0">
              <a:buNone/>
            </a:pPr>
            <a:endParaRPr lang="en-US" i="1"/>
          </a:p>
          <a:p>
            <a:pPr marL="167640" indent="0">
              <a:buNone/>
            </a:pPr>
            <a:endParaRPr lang="en-US" i="1"/>
          </a:p>
        </p:txBody>
      </p:sp>
      <p:sp>
        <p:nvSpPr>
          <p:cNvPr id="728" name="Google Shape;728;g957267114b_0_1130:notes"/>
          <p:cNvSpPr txBox="1">
            <a:spLocks noGrp="1"/>
          </p:cNvSpPr>
          <p:nvPr>
            <p:ph type="sldNum" idx="12"/>
          </p:nvPr>
        </p:nvSpPr>
        <p:spPr>
          <a:xfrm>
            <a:off x="4235667" y="9271466"/>
            <a:ext cx="3240363" cy="489662"/>
          </a:xfrm>
          <a:prstGeom prst="rect">
            <a:avLst/>
          </a:prstGeom>
          <a:noFill/>
          <a:ln>
            <a:noFill/>
          </a:ln>
        </p:spPr>
        <p:txBody>
          <a:bodyPr spcFirstLastPara="1" wrap="square" lIns="98482" tIns="49227" rIns="98482" bIns="49227" anchor="b" anchorCtr="0">
            <a:noAutofit/>
          </a:bodyPr>
          <a:lstStyle/>
          <a:p>
            <a:pPr>
              <a:buSzPts val="1200"/>
            </a:pPr>
            <a:fld id="{00000000-1234-1234-1234-123412341234}" type="slidenum">
              <a:rPr lang="en">
                <a:solidFill>
                  <a:schemeClr val="dk1"/>
                </a:solidFill>
                <a:latin typeface="Arial"/>
                <a:ea typeface="Arial"/>
                <a:cs typeface="Arial"/>
                <a:sym typeface="Arial"/>
              </a:rPr>
              <a:pPr>
                <a:buSzPts val="1200"/>
              </a:pPr>
              <a:t>2</a:t>
            </a:fld>
            <a:endParaRPr>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BAF473-2665-42A7-89E3-C7BA7EB58D12}" type="slidenum">
              <a:rPr lang="en-US" smtClean="0"/>
              <a:t>12</a:t>
            </a:fld>
            <a:endParaRPr lang="en-US"/>
          </a:p>
        </p:txBody>
      </p:sp>
    </p:spTree>
    <p:extLst>
      <p:ext uri="{BB962C8B-B14F-4D97-AF65-F5344CB8AC3E}">
        <p14:creationId xmlns:p14="http://schemas.microsoft.com/office/powerpoint/2010/main" val="2234792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a:t>
            </a:r>
          </a:p>
          <a:p>
            <a:endParaRPr lang="en-US">
              <a:cs typeface="Calibri"/>
            </a:endParaRPr>
          </a:p>
        </p:txBody>
      </p:sp>
      <p:sp>
        <p:nvSpPr>
          <p:cNvPr id="4" name="Slide Number Placeholder 3"/>
          <p:cNvSpPr>
            <a:spLocks noGrp="1"/>
          </p:cNvSpPr>
          <p:nvPr>
            <p:ph type="sldNum" sz="quarter" idx="5"/>
          </p:nvPr>
        </p:nvSpPr>
        <p:spPr/>
        <p:txBody>
          <a:bodyPr/>
          <a:lstStyle/>
          <a:p>
            <a:fld id="{0775476F-A808-1F46-A368-07984F6DA22E}" type="slidenum">
              <a:rPr lang="en-US" smtClean="0"/>
              <a:t>13</a:t>
            </a:fld>
            <a:endParaRPr lang="en-US"/>
          </a:p>
        </p:txBody>
      </p:sp>
    </p:spTree>
    <p:extLst>
      <p:ext uri="{BB962C8B-B14F-4D97-AF65-F5344CB8AC3E}">
        <p14:creationId xmlns:p14="http://schemas.microsoft.com/office/powerpoint/2010/main" val="1457417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https://mediaspace.msu.edu/media/Toxic+Workplace/1_957mkywe</a:t>
            </a:r>
          </a:p>
          <a:p>
            <a:endParaRPr lang="en-US" dirty="0"/>
          </a:p>
        </p:txBody>
      </p:sp>
      <p:sp>
        <p:nvSpPr>
          <p:cNvPr id="4" name="Slide Number Placeholder 3"/>
          <p:cNvSpPr>
            <a:spLocks noGrp="1"/>
          </p:cNvSpPr>
          <p:nvPr>
            <p:ph type="sldNum" sz="quarter" idx="5"/>
          </p:nvPr>
        </p:nvSpPr>
        <p:spPr/>
        <p:txBody>
          <a:bodyPr/>
          <a:lstStyle/>
          <a:p>
            <a:fld id="{F413D7B3-7467-42D4-BE8F-6309089319B4}" type="slidenum">
              <a:rPr lang="en-US" smtClean="0"/>
              <a:t>14</a:t>
            </a:fld>
            <a:endParaRPr lang="en-US"/>
          </a:p>
        </p:txBody>
      </p:sp>
    </p:spTree>
    <p:extLst>
      <p:ext uri="{BB962C8B-B14F-4D97-AF65-F5344CB8AC3E}">
        <p14:creationId xmlns:p14="http://schemas.microsoft.com/office/powerpoint/2010/main" val="265606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a:spcBef>
                <a:spcPts val="0"/>
              </a:spcBef>
              <a:spcAft>
                <a:spcPts val="0"/>
              </a:spcAft>
            </a:pPr>
            <a:r>
              <a:rPr lang="en-US" sz="1800" dirty="0">
                <a:effectLst/>
                <a:latin typeface="Calibri"/>
                <a:cs typeface="Calibri"/>
              </a:rPr>
              <a:t>The principle of human dignity -  </a:t>
            </a:r>
            <a:endParaRPr lang="en-US" dirty="0">
              <a:latin typeface="Calibri"/>
              <a:cs typeface="Calibri"/>
            </a:endParaRPr>
          </a:p>
          <a:p>
            <a:pPr marL="342900" marR="0">
              <a:spcBef>
                <a:spcPts val="0"/>
              </a:spcBef>
              <a:spcAft>
                <a:spcPts val="0"/>
              </a:spcAft>
            </a:pPr>
            <a:endParaRPr lang="en-US" sz="1800" dirty="0">
              <a:effectLst/>
              <a:latin typeface="Calibri" panose="020F0502020204030204" pitchFamily="34" charset="0"/>
            </a:endParaRPr>
          </a:p>
          <a:p>
            <a:pPr marL="342900" marR="0">
              <a:spcBef>
                <a:spcPts val="0"/>
              </a:spcBef>
              <a:spcAft>
                <a:spcPts val="0"/>
              </a:spcAft>
            </a:pPr>
            <a:r>
              <a:rPr lang="en-US" sz="1800" dirty="0">
                <a:effectLst/>
                <a:latin typeface="Calibri"/>
                <a:cs typeface="Calibri"/>
              </a:rPr>
              <a:t>Hicks </a:t>
            </a:r>
            <a:r>
              <a:rPr lang="en-US" sz="1800" b="1" dirty="0">
                <a:effectLst/>
                <a:latin typeface="Lato"/>
                <a:ea typeface="Lato"/>
                <a:cs typeface="Lato"/>
                <a:hlinkClick r:id="rId3"/>
              </a:rPr>
              <a:t>has defined dignity</a:t>
            </a:r>
            <a:r>
              <a:rPr lang="en-US" sz="1800" dirty="0">
                <a:effectLst/>
                <a:latin typeface="Calibri"/>
                <a:cs typeface="Calibri"/>
              </a:rPr>
              <a:t> as “the glue that holds all of our relationships together” and “the mutual recognition of the desire to be seen, heard, listened to, and treated fairly; to be recognized, understood, and to feel safe in the world.”</a:t>
            </a:r>
          </a:p>
          <a:p>
            <a:pPr marL="342900" marR="0">
              <a:spcBef>
                <a:spcPts val="0"/>
              </a:spcBef>
              <a:spcAft>
                <a:spcPts val="0"/>
              </a:spcAft>
            </a:pPr>
            <a:r>
              <a:rPr lang="en-US" sz="1800" dirty="0">
                <a:effectLst/>
                <a:latin typeface="Calibri"/>
                <a:cs typeface="Calibri"/>
              </a:rPr>
              <a:t> </a:t>
            </a:r>
          </a:p>
          <a:p>
            <a:pPr marL="342900" marR="0">
              <a:spcBef>
                <a:spcPts val="0"/>
              </a:spcBef>
              <a:spcAft>
                <a:spcPts val="0"/>
              </a:spcAft>
            </a:pPr>
            <a:r>
              <a:rPr lang="en-US" sz="1800" dirty="0">
                <a:effectLst/>
                <a:latin typeface="Calibri"/>
                <a:cs typeface="Calibri"/>
              </a:rPr>
              <a:t>“The emotional volatility associated with having our dignity honored or violated cannot be overstated. When people feel that their value and worth are recognized in relationships, they experience a sense of well-being that enables them to grow and flourish. If, in contrast, their dignity is routinely injured, relationships are experienced as a source of pain and suffering…. Why is this knowledge important for leadership? </a:t>
            </a:r>
            <a:r>
              <a:rPr lang="en-US" sz="1800" i="1" dirty="0">
                <a:solidFill>
                  <a:srgbClr val="2F2F2F"/>
                </a:solidFill>
                <a:effectLst/>
                <a:latin typeface="Lato"/>
                <a:ea typeface="Lato"/>
                <a:cs typeface="Lato"/>
              </a:rPr>
              <a:t>If we are going to lead people, we better understand them.</a:t>
            </a:r>
            <a:r>
              <a:rPr lang="en-US" sz="1800" dirty="0">
                <a:effectLst/>
                <a:latin typeface="Calibri"/>
                <a:cs typeface="Calibri"/>
              </a:rPr>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544625-0ADF-4414-89A2-9E135F0C84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565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a:spcBef>
                <a:spcPts val="0"/>
              </a:spcBef>
              <a:spcAft>
                <a:spcPts val="0"/>
              </a:spcAft>
            </a:pPr>
            <a:r>
              <a:rPr lang="en-US" sz="1800" dirty="0">
                <a:effectLst/>
                <a:latin typeface="Calibri"/>
                <a:cs typeface="Calibri"/>
              </a:rPr>
              <a:t>Promotes healing, support and care</a:t>
            </a:r>
          </a:p>
          <a:p>
            <a:pPr marL="342900" marR="0">
              <a:spcBef>
                <a:spcPts val="0"/>
              </a:spcBef>
              <a:spcAft>
                <a:spcPts val="0"/>
              </a:spcAft>
            </a:pPr>
            <a:endParaRPr lang="en-US" sz="1800" dirty="0">
              <a:effectLst/>
              <a:latin typeface="Calibri"/>
              <a:cs typeface="Calibri"/>
            </a:endParaRPr>
          </a:p>
          <a:p>
            <a:pPr marL="342900" marR="0">
              <a:spcBef>
                <a:spcPts val="0"/>
              </a:spcBef>
              <a:spcAft>
                <a:spcPts val="0"/>
              </a:spcAft>
            </a:pPr>
            <a:r>
              <a:rPr lang="en-US" sz="1800" dirty="0">
                <a:effectLst/>
                <a:latin typeface="Calibri"/>
                <a:cs typeface="Calibri"/>
              </a:rPr>
              <a:t>The principle of human dignity -  </a:t>
            </a:r>
            <a:endParaRPr lang="en-US" dirty="0">
              <a:latin typeface="Calibri"/>
              <a:cs typeface="Calibri"/>
            </a:endParaRPr>
          </a:p>
          <a:p>
            <a:pPr marL="342900" marR="0">
              <a:spcBef>
                <a:spcPts val="0"/>
              </a:spcBef>
              <a:spcAft>
                <a:spcPts val="0"/>
              </a:spcAft>
            </a:pPr>
            <a:endParaRPr lang="en-US" sz="1800" dirty="0">
              <a:effectLst/>
              <a:latin typeface="Calibri" panose="020F0502020204030204" pitchFamily="34" charset="0"/>
            </a:endParaRPr>
          </a:p>
          <a:p>
            <a:pPr marL="342900" marR="0">
              <a:spcBef>
                <a:spcPts val="0"/>
              </a:spcBef>
              <a:spcAft>
                <a:spcPts val="0"/>
              </a:spcAft>
            </a:pPr>
            <a:r>
              <a:rPr lang="en-US" sz="1800" dirty="0">
                <a:effectLst/>
                <a:latin typeface="Calibri" panose="020F0502020204030204" pitchFamily="34" charset="0"/>
              </a:rPr>
              <a:t>Hicks </a:t>
            </a:r>
            <a:r>
              <a:rPr lang="en-US" sz="1800" b="1" dirty="0">
                <a:effectLst/>
                <a:latin typeface="Lato" panose="020F0502020204030203" pitchFamily="34" charset="0"/>
                <a:hlinkClick r:id="rId3"/>
              </a:rPr>
              <a:t>has defined dignity</a:t>
            </a:r>
            <a:r>
              <a:rPr lang="en-US" sz="1800" dirty="0">
                <a:effectLst/>
                <a:latin typeface="Calibri" panose="020F0502020204030204" pitchFamily="34" charset="0"/>
              </a:rPr>
              <a:t> as “the glue that holds all of our relationships together” and “the mutual recognition of the desire to be seen, heard, listened to, and treated fairly; to be recognized, understood, and to feel safe in the world.”</a:t>
            </a:r>
          </a:p>
          <a:p>
            <a:pPr marL="342900" marR="0">
              <a:spcBef>
                <a:spcPts val="0"/>
              </a:spcBef>
              <a:spcAft>
                <a:spcPts val="0"/>
              </a:spcAft>
            </a:pPr>
            <a:r>
              <a:rPr lang="en-US" sz="1800" dirty="0">
                <a:effectLst/>
                <a:latin typeface="Calibri" panose="020F0502020204030204" pitchFamily="34" charset="0"/>
              </a:rPr>
              <a:t>“The emotional volatility associated with having our dignity honored or violated cannot be overstated. When people feel that their value and worth are recognized in relationships, they experience a sense of well-being that enables them to grow and flourish. If, in contrast, their dignity is routinely injured, relationships are experienced as a source of pain and suffering…. Why is this knowledge important for leadership? </a:t>
            </a:r>
            <a:r>
              <a:rPr lang="en-US" sz="1800" i="1" dirty="0">
                <a:solidFill>
                  <a:srgbClr val="2F2F2F"/>
                </a:solidFill>
                <a:effectLst/>
                <a:latin typeface="Lato" panose="020F0502020204030203" pitchFamily="34" charset="0"/>
              </a:rPr>
              <a:t>If we are going to lead people, we better understand them.</a:t>
            </a:r>
            <a:r>
              <a:rPr lang="en-US" sz="1800" dirty="0">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544625-0ADF-4414-89A2-9E135F0C84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075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review this chart from the upcoming DEI foundations program, think about your own social identities. Within the center ring are some identities that are more fixed and in the outer ring are identities that ten to be fluid or less fixed. Imagine having to take one or several identities and having to leave it behind. There may be some people that you work with now who have to leave a part of themselves or a portion of their identity hidden for their own safety or wellbeing.</a:t>
            </a:r>
          </a:p>
          <a:p>
            <a:endParaRPr lang="en-US" dirty="0"/>
          </a:p>
          <a:p>
            <a:r>
              <a:rPr lang="en-US" dirty="0"/>
              <a:t>Psychological safety-</a:t>
            </a:r>
          </a:p>
          <a:p>
            <a:endParaRPr lang="en-US" dirty="0"/>
          </a:p>
          <a:p>
            <a:r>
              <a:rPr lang="en-US" dirty="0"/>
              <a:t>May not feel as connected with you. </a:t>
            </a:r>
          </a:p>
          <a:p>
            <a:endParaRPr lang="en-US" dirty="0"/>
          </a:p>
        </p:txBody>
      </p:sp>
      <p:sp>
        <p:nvSpPr>
          <p:cNvPr id="4" name="Slide Number Placeholder 3"/>
          <p:cNvSpPr>
            <a:spLocks noGrp="1"/>
          </p:cNvSpPr>
          <p:nvPr>
            <p:ph type="sldNum" sz="quarter" idx="5"/>
          </p:nvPr>
        </p:nvSpPr>
        <p:spPr/>
        <p:txBody>
          <a:bodyPr/>
          <a:lstStyle/>
          <a:p>
            <a:fld id="{F413D7B3-7467-42D4-BE8F-6309089319B4}" type="slidenum">
              <a:rPr lang="en-US" smtClean="0"/>
              <a:t>5</a:t>
            </a:fld>
            <a:endParaRPr lang="en-US"/>
          </a:p>
        </p:txBody>
      </p:sp>
    </p:spTree>
    <p:extLst>
      <p:ext uri="{BB962C8B-B14F-4D97-AF65-F5344CB8AC3E}">
        <p14:creationId xmlns:p14="http://schemas.microsoft.com/office/powerpoint/2010/main" val="167734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13D7B3-7467-42D4-BE8F-6309089319B4}" type="slidenum">
              <a:rPr lang="en-US" smtClean="0"/>
              <a:t>6</a:t>
            </a:fld>
            <a:endParaRPr lang="en-US"/>
          </a:p>
        </p:txBody>
      </p:sp>
    </p:spTree>
    <p:extLst>
      <p:ext uri="{BB962C8B-B14F-4D97-AF65-F5344CB8AC3E}">
        <p14:creationId xmlns:p14="http://schemas.microsoft.com/office/powerpoint/2010/main" val="96328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Explicit Bias</a:t>
            </a:r>
          </a:p>
          <a:p>
            <a:r>
              <a:rPr lang="en-US" dirty="0"/>
              <a:t>Attitude and beliefs that we have about a person or group on a conscious level. We are fully aware of these, so they can be self-reported.</a:t>
            </a:r>
            <a:endParaRPr lang="en-US" dirty="0">
              <a:cs typeface="Calibri"/>
            </a:endParaRPr>
          </a:p>
          <a:p>
            <a:endParaRPr lang="en-US" dirty="0">
              <a:cs typeface="Calibri"/>
            </a:endParaRPr>
          </a:p>
          <a:p>
            <a:r>
              <a:rPr lang="en-US" dirty="0"/>
              <a:t>Implicit Bias</a:t>
            </a:r>
          </a:p>
          <a:p>
            <a:r>
              <a:rPr lang="en-US" dirty="0"/>
              <a:t>Unconscious attitude that lie below the surface, but may influence our behaviors. </a:t>
            </a:r>
          </a:p>
          <a:p>
            <a:endParaRPr lang="en-US" dirty="0"/>
          </a:p>
          <a:p>
            <a:r>
              <a:rPr lang="en-US" dirty="0">
                <a:cs typeface="Calibri" panose="020F0502020204030204"/>
              </a:rPr>
              <a:t>Implicit Bias could also refer to bias living in policies and practices. This could be the result of policies created by those with overt bias, who have passed on those policies to others to carry out.</a:t>
            </a:r>
          </a:p>
          <a:p>
            <a:r>
              <a:rPr lang="en-US" dirty="0">
                <a:cs typeface="Calibri" panose="020F0502020204030204"/>
              </a:rPr>
              <a:t>[Also, you could draw a line to one of those chunks under the surface to identify implicit bias living in policy]</a:t>
            </a:r>
          </a:p>
        </p:txBody>
      </p:sp>
      <p:sp>
        <p:nvSpPr>
          <p:cNvPr id="4" name="Slide Number Placeholder 3"/>
          <p:cNvSpPr>
            <a:spLocks noGrp="1"/>
          </p:cNvSpPr>
          <p:nvPr>
            <p:ph type="sldNum" sz="quarter" idx="5"/>
          </p:nvPr>
        </p:nvSpPr>
        <p:spPr/>
        <p:txBody>
          <a:bodyPr/>
          <a:lstStyle/>
          <a:p>
            <a:fld id="{F413D7B3-7467-42D4-BE8F-6309089319B4}" type="slidenum">
              <a:rPr lang="en-US" smtClean="0"/>
              <a:t>7</a:t>
            </a:fld>
            <a:endParaRPr lang="en-US"/>
          </a:p>
        </p:txBody>
      </p:sp>
    </p:spTree>
    <p:extLst>
      <p:ext uri="{BB962C8B-B14F-4D97-AF65-F5344CB8AC3E}">
        <p14:creationId xmlns:p14="http://schemas.microsoft.com/office/powerpoint/2010/main" val="1496757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 not get to the full picture with one piece of the puzzle </a:t>
            </a:r>
          </a:p>
          <a:p>
            <a:endParaRPr lang="en-US">
              <a:cs typeface="Calibri"/>
            </a:endParaRPr>
          </a:p>
          <a:p>
            <a:r>
              <a:rPr lang="en-US">
                <a:cs typeface="Calibri"/>
              </a:rPr>
              <a:t>Exposure to narratives that are different from your own will help you to interrupt your own biases. We cannot get rid of bias, but we can interrupt them.</a:t>
            </a:r>
          </a:p>
        </p:txBody>
      </p:sp>
      <p:sp>
        <p:nvSpPr>
          <p:cNvPr id="4" name="Slide Number Placeholder 3"/>
          <p:cNvSpPr>
            <a:spLocks noGrp="1"/>
          </p:cNvSpPr>
          <p:nvPr>
            <p:ph type="sldNum" sz="quarter" idx="5"/>
          </p:nvPr>
        </p:nvSpPr>
        <p:spPr/>
        <p:txBody>
          <a:bodyPr/>
          <a:lstStyle/>
          <a:p>
            <a:fld id="{F413D7B3-7467-42D4-BE8F-6309089319B4}" type="slidenum">
              <a:rPr lang="en-US" smtClean="0"/>
              <a:t>8</a:t>
            </a:fld>
            <a:endParaRPr lang="en-US"/>
          </a:p>
        </p:txBody>
      </p:sp>
    </p:spTree>
    <p:extLst>
      <p:ext uri="{BB962C8B-B14F-4D97-AF65-F5344CB8AC3E}">
        <p14:creationId xmlns:p14="http://schemas.microsoft.com/office/powerpoint/2010/main" val="2301837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Inclusion benefits us all. From toddlers to elders inclusion is an important part of wellbeing. As humans, we need social interaction, support, love, and to belong. Our brains crave this interaction. We know that isolation can be detrimental to our physical and mental health, with long lasting effects and impacts. We experience social isolation in the same part of the brain as we do physical pain. There are costs when we do not have inclusive spaces, in our workforce, talent, ideas and more. We may lose out on valuable team members with great ideas to share if they do not feel safe to share in the space their in. </a:t>
            </a:r>
          </a:p>
          <a:p>
            <a:endParaRPr lang="en-US" dirty="0"/>
          </a:p>
          <a:p>
            <a:r>
              <a:rPr lang="en-US" dirty="0"/>
              <a:t>Inclusion invites diversity of thought, perspectives, people and ways of being. When people can feel safe to show up as themselves, </a:t>
            </a:r>
          </a:p>
        </p:txBody>
      </p:sp>
      <p:sp>
        <p:nvSpPr>
          <p:cNvPr id="4" name="Slide Number Placeholder 3"/>
          <p:cNvSpPr>
            <a:spLocks noGrp="1"/>
          </p:cNvSpPr>
          <p:nvPr>
            <p:ph type="sldNum" sz="quarter" idx="5"/>
          </p:nvPr>
        </p:nvSpPr>
        <p:spPr/>
        <p:txBody>
          <a:bodyPr/>
          <a:lstStyle/>
          <a:p>
            <a:fld id="{F413D7B3-7467-42D4-BE8F-6309089319B4}" type="slidenum">
              <a:rPr lang="en-US" smtClean="0"/>
              <a:t>9</a:t>
            </a:fld>
            <a:endParaRPr lang="en-US"/>
          </a:p>
        </p:txBody>
      </p:sp>
    </p:spTree>
    <p:extLst>
      <p:ext uri="{BB962C8B-B14F-4D97-AF65-F5344CB8AC3E}">
        <p14:creationId xmlns:p14="http://schemas.microsoft.com/office/powerpoint/2010/main" val="346071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solidFill>
                  <a:srgbClr val="000000"/>
                </a:solidFill>
                <a:latin typeface="freight-sans-pro"/>
              </a:rPr>
              <a:t>Share</a:t>
            </a:r>
            <a:r>
              <a:rPr lang="en-US" b="0" i="1">
                <a:solidFill>
                  <a:srgbClr val="000000"/>
                </a:solidFill>
                <a:effectLst/>
                <a:latin typeface="freight-sans-pro"/>
              </a:rPr>
              <a:t> out slide:</a:t>
            </a:r>
            <a:endParaRPr lang="en-US"/>
          </a:p>
          <a:p>
            <a:r>
              <a:rPr lang="en-US" b="0" i="0">
                <a:solidFill>
                  <a:srgbClr val="000000"/>
                </a:solidFill>
                <a:effectLst/>
                <a:latin typeface="freight-sans-pro"/>
              </a:rPr>
              <a:t>A person of the non-dominant group can experience oppression in the form of limitations, disadvantages, or disapproval. They may even suffer abuse from individuals, institutions, or cultural practices. "Oppression" refers to a combination of prejudice and institutional </a:t>
            </a:r>
            <a:r>
              <a:rPr lang="en-US" b="0" i="0" u="sng">
                <a:effectLst/>
                <a:latin typeface="freight-sans-pro"/>
                <a:hlinkClick r:id="rId3"/>
              </a:rPr>
              <a:t>power</a:t>
            </a:r>
            <a:r>
              <a:rPr lang="en-US" b="0" i="0">
                <a:solidFill>
                  <a:srgbClr val="000000"/>
                </a:solidFill>
                <a:effectLst/>
                <a:latin typeface="freight-sans-pro"/>
              </a:rPr>
              <a:t> that creates a system that regularly and severely discriminates against some groups and benefits other groups.</a:t>
            </a:r>
          </a:p>
          <a:p>
            <a:endParaRPr lang="en-US" b="0" i="0">
              <a:solidFill>
                <a:srgbClr val="000000"/>
              </a:solidFill>
              <a:effectLst/>
              <a:latin typeface="Calibri" panose="020F0502020204030204"/>
              <a:ea typeface="Calibri"/>
              <a:cs typeface="Calibri"/>
            </a:endParaRPr>
          </a:p>
          <a:p>
            <a:r>
              <a:rPr lang="en-US"/>
              <a:t>Oppression: a situation in which people are governed in an unfair and cruel way and prevented from having opportunities and freedom</a:t>
            </a:r>
            <a:br>
              <a:rPr lang="en-US">
                <a:cs typeface="+mn-lt"/>
              </a:rPr>
            </a:br>
            <a:endParaRPr lang="en-US">
              <a:ea typeface="Calibri"/>
              <a:cs typeface="Calibri"/>
            </a:endParaRPr>
          </a:p>
          <a:p>
            <a:r>
              <a:rPr lang="en-US">
                <a:hlinkClick r:id="rId4"/>
              </a:rPr>
              <a:t>https://nmaahc.si.edu/learn/talking-about-race/topics/social-identities-and-systems-oppression</a:t>
            </a:r>
            <a:br>
              <a:rPr lang="en-US">
                <a:ea typeface="Calibri"/>
                <a:cs typeface="Calibri"/>
              </a:rPr>
            </a:br>
            <a:endParaRPr lang="en-US">
              <a:ea typeface="Calibri"/>
              <a:cs typeface="Calibri"/>
            </a:endParaRPr>
          </a:p>
          <a:p>
            <a:r>
              <a:rPr lang="en-US">
                <a:hlinkClick r:id="rId5"/>
              </a:rPr>
              <a:t>https://dictionary.cambridge.org/us/dictionary/english/oppression</a:t>
            </a:r>
            <a:endParaRPr lang="en-US">
              <a:ea typeface="Calibri"/>
              <a:cs typeface="Calibri"/>
              <a:hlinkClick r:id="rId5"/>
            </a:endParaRPr>
          </a:p>
        </p:txBody>
      </p:sp>
      <p:sp>
        <p:nvSpPr>
          <p:cNvPr id="4" name="Slide Number Placeholder 3"/>
          <p:cNvSpPr>
            <a:spLocks noGrp="1"/>
          </p:cNvSpPr>
          <p:nvPr>
            <p:ph type="sldNum" sz="quarter" idx="5"/>
          </p:nvPr>
        </p:nvSpPr>
        <p:spPr/>
        <p:txBody>
          <a:bodyPr/>
          <a:lstStyle/>
          <a:p>
            <a:fld id="{D40C6A29-4676-420C-BBE3-ACC2B80F64D4}" type="slidenum">
              <a:rPr lang="en-US" smtClean="0"/>
              <a:t>10</a:t>
            </a:fld>
            <a:endParaRPr lang="en-US"/>
          </a:p>
        </p:txBody>
      </p:sp>
    </p:spTree>
    <p:extLst>
      <p:ext uri="{BB962C8B-B14F-4D97-AF65-F5344CB8AC3E}">
        <p14:creationId xmlns:p14="http://schemas.microsoft.com/office/powerpoint/2010/main" val="242263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19090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427199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pPr>
              <a:defRPr/>
            </a:pPr>
            <a:r>
              <a:rPr lang="en-US">
                <a:solidFill>
                  <a:prstClr val="black">
                    <a:tint val="75000"/>
                  </a:prstClr>
                </a:solidFill>
              </a:rPr>
              <a:t>1/2023</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9" name="Freeform: Shape 8">
            <a:extLst>
              <a:ext uri="{FF2B5EF4-FFF2-40B4-BE49-F238E27FC236}">
                <a16:creationId xmlns:a16="http://schemas.microsoft.com/office/drawing/2014/main" id="{30B88804-97CC-BE78-8D40-672973E4CD32}"/>
              </a:ext>
            </a:extLst>
          </p:cNvPr>
          <p:cNvSpPr/>
          <p:nvPr/>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a:t>click to edit master title style</a:t>
            </a:r>
          </a:p>
        </p:txBody>
      </p:sp>
    </p:spTree>
    <p:extLst>
      <p:ext uri="{BB962C8B-B14F-4D97-AF65-F5344CB8AC3E}">
        <p14:creationId xmlns:p14="http://schemas.microsoft.com/office/powerpoint/2010/main" val="241734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5738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5116-C12F-C25A-6F16-E1B9F9E73F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900C99-7CE7-4090-B734-090D66BE96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C955F-5389-7C1F-EA21-397EC528262A}"/>
              </a:ext>
            </a:extLst>
          </p:cNvPr>
          <p:cNvSpPr>
            <a:spLocks noGrp="1"/>
          </p:cNvSpPr>
          <p:nvPr>
            <p:ph type="dt" sz="half" idx="10"/>
          </p:nvPr>
        </p:nvSpPr>
        <p:spPr/>
        <p:txBody>
          <a:bodyPr/>
          <a:lstStyle/>
          <a:p>
            <a:fld id="{47950F8D-2754-4D50-9C81-6437E2AF7970}" type="datetimeFigureOut">
              <a:rPr lang="en-US" smtClean="0"/>
              <a:t>11/20/2024</a:t>
            </a:fld>
            <a:endParaRPr lang="en-US"/>
          </a:p>
        </p:txBody>
      </p:sp>
      <p:sp>
        <p:nvSpPr>
          <p:cNvPr id="5" name="Footer Placeholder 4">
            <a:extLst>
              <a:ext uri="{FF2B5EF4-FFF2-40B4-BE49-F238E27FC236}">
                <a16:creationId xmlns:a16="http://schemas.microsoft.com/office/drawing/2014/main" id="{02D63BE9-0704-8F33-1156-AD4E48B3B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92400-8809-773C-2994-786A19D8F74E}"/>
              </a:ext>
            </a:extLst>
          </p:cNvPr>
          <p:cNvSpPr>
            <a:spLocks noGrp="1"/>
          </p:cNvSpPr>
          <p:nvPr>
            <p:ph type="sldNum" sz="quarter" idx="12"/>
          </p:nvPr>
        </p:nvSpPr>
        <p:spPr/>
        <p:txBody>
          <a:bodyPr/>
          <a:lstStyle/>
          <a:p>
            <a:fld id="{8FE5CF55-44DF-4F14-BF33-38D650C83447}" type="slidenum">
              <a:rPr lang="en-US" smtClean="0"/>
              <a:t>‹#›</a:t>
            </a:fld>
            <a:endParaRPr lang="en-US"/>
          </a:p>
        </p:txBody>
      </p:sp>
    </p:spTree>
    <p:extLst>
      <p:ext uri="{BB962C8B-B14F-4D97-AF65-F5344CB8AC3E}">
        <p14:creationId xmlns:p14="http://schemas.microsoft.com/office/powerpoint/2010/main" val="271176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842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4">
  <p:cSld name="Title and Content 4">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09600" y="1248605"/>
            <a:ext cx="10972800" cy="480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800" b="1" i="0" u="none" strike="noStrike" cap="none">
                <a:solidFill>
                  <a:srgbClr val="18453B"/>
                </a:solidFill>
                <a:latin typeface="Montserrat"/>
                <a:ea typeface="Montserrat"/>
                <a:cs typeface="Montserrat"/>
                <a:sym typeface="Montserrat"/>
              </a:defRPr>
            </a:lvl1pPr>
            <a:lvl2pPr marR="0" lvl="1" algn="ctr" rtl="0">
              <a:lnSpc>
                <a:spcPct val="100000"/>
              </a:lnSpc>
              <a:spcBef>
                <a:spcPts val="0"/>
              </a:spcBef>
              <a:spcAft>
                <a:spcPts val="0"/>
              </a:spcAft>
              <a:buClr>
                <a:srgbClr val="000000"/>
              </a:buClr>
              <a:buSzPts val="1400"/>
              <a:buFont typeface="Arial"/>
              <a:buNone/>
              <a:defRPr sz="5868"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5868"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5868"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5868"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5868"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5868"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5868"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5868" b="0" i="0" u="none" strike="noStrike" cap="none">
                <a:solidFill>
                  <a:schemeClr val="dk1"/>
                </a:solidFill>
                <a:latin typeface="Arial"/>
                <a:ea typeface="Arial"/>
                <a:cs typeface="Arial"/>
                <a:sym typeface="Arial"/>
              </a:defRPr>
            </a:lvl9pPr>
          </a:lstStyle>
          <a:p>
            <a:endParaRPr/>
          </a:p>
        </p:txBody>
      </p:sp>
      <p:sp>
        <p:nvSpPr>
          <p:cNvPr id="97" name="Google Shape;97;p20"/>
          <p:cNvSpPr txBox="1">
            <a:spLocks noGrp="1"/>
          </p:cNvSpPr>
          <p:nvPr>
            <p:ph type="body" idx="1"/>
          </p:nvPr>
        </p:nvSpPr>
        <p:spPr>
          <a:xfrm>
            <a:off x="609600" y="2059668"/>
            <a:ext cx="10972800" cy="4066400"/>
          </a:xfrm>
          <a:prstGeom prst="rect">
            <a:avLst/>
          </a:prstGeom>
          <a:noFill/>
          <a:ln>
            <a:noFill/>
          </a:ln>
        </p:spPr>
        <p:txBody>
          <a:bodyPr spcFirstLastPara="1" wrap="square" lIns="91425" tIns="45700" rIns="91425" bIns="45700" anchor="t" anchorCtr="0">
            <a:noAutofit/>
          </a:bodyPr>
          <a:lstStyle>
            <a:lvl1pPr marL="609616" marR="0" lvl="0" indent="-541880" algn="l" rtl="0">
              <a:lnSpc>
                <a:spcPct val="100000"/>
              </a:lnSpc>
              <a:spcBef>
                <a:spcPts val="747"/>
              </a:spcBef>
              <a:spcAft>
                <a:spcPts val="0"/>
              </a:spcAft>
              <a:buClr>
                <a:srgbClr val="18453B"/>
              </a:buClr>
              <a:buSzPts val="2800"/>
              <a:buFont typeface="Arial"/>
              <a:buChar char="•"/>
              <a:defRPr sz="3734" b="0" i="0" u="none" strike="noStrike" cap="none">
                <a:solidFill>
                  <a:srgbClr val="595959"/>
                </a:solidFill>
                <a:latin typeface="Arial"/>
                <a:ea typeface="Arial"/>
                <a:cs typeface="Arial"/>
                <a:sym typeface="Arial"/>
              </a:defRPr>
            </a:lvl1pPr>
            <a:lvl2pPr marL="1219231" marR="0" lvl="1" indent="-477532" algn="l" rtl="0">
              <a:lnSpc>
                <a:spcPct val="100000"/>
              </a:lnSpc>
              <a:spcBef>
                <a:spcPts val="640"/>
              </a:spcBef>
              <a:spcAft>
                <a:spcPts val="0"/>
              </a:spcAft>
              <a:buClr>
                <a:srgbClr val="3F3F3F"/>
              </a:buClr>
              <a:buSzPts val="2040"/>
              <a:buFont typeface="Arial"/>
              <a:buChar char="•"/>
              <a:defRPr sz="3200" b="0" i="0" u="none" strike="noStrike" cap="none">
                <a:solidFill>
                  <a:srgbClr val="595959"/>
                </a:solidFill>
                <a:latin typeface="Arial"/>
                <a:ea typeface="Arial"/>
                <a:cs typeface="Arial"/>
                <a:sym typeface="Arial"/>
              </a:defRPr>
            </a:lvl2pPr>
            <a:lvl3pPr marL="1828845" marR="0" lvl="2" indent="-474145" algn="l" rtl="0">
              <a:lnSpc>
                <a:spcPct val="100000"/>
              </a:lnSpc>
              <a:spcBef>
                <a:spcPts val="533"/>
              </a:spcBef>
              <a:spcAft>
                <a:spcPts val="0"/>
              </a:spcAft>
              <a:buClr>
                <a:srgbClr val="3F3F3F"/>
              </a:buClr>
              <a:buSzPts val="2000"/>
              <a:buFont typeface="Arial"/>
              <a:buChar char="•"/>
              <a:defRPr sz="2667" b="0" i="0" u="none" strike="noStrike" cap="none">
                <a:solidFill>
                  <a:srgbClr val="3F3F3F"/>
                </a:solidFill>
                <a:latin typeface="Arial"/>
                <a:ea typeface="Arial"/>
                <a:cs typeface="Arial"/>
                <a:sym typeface="Arial"/>
              </a:defRPr>
            </a:lvl3pPr>
            <a:lvl4pPr marL="2438461" marR="0" lvl="3" indent="-47414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8076" marR="0" lvl="4" indent="-47414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692" marR="0" lvl="5" indent="-47414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307" marR="0" lvl="6" indent="-47414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922" marR="0" lvl="7" indent="-47414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538" marR="0" lvl="8" indent="-474145"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6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r>
              <a:rPr lang="en-US"/>
              <a:t>3/1/20XX</a:t>
            </a:r>
            <a:endParaRPr/>
          </a:p>
        </p:txBody>
      </p:sp>
      <p:sp>
        <p:nvSpPr>
          <p:cNvPr id="99" name="Google Shape;99;p20"/>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600" b="0" i="0" u="none" strike="noStrike" cap="none">
                <a:solidFill>
                  <a:srgbClr val="595959"/>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r>
              <a:rPr lang="en-US"/>
              <a:t>MSU Dialogues 2023</a:t>
            </a:r>
            <a:endParaRPr/>
          </a:p>
        </p:txBody>
      </p:sp>
      <p:sp>
        <p:nvSpPr>
          <p:cNvPr id="100" name="Google Shape;100;p20"/>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600"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595959"/>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2696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04F64-AB53-FEA4-C58E-0A1AD2E2C5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F9C5DF-556A-6BC7-07C1-975EB6197C1E}"/>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C65FE6-C1CB-884B-6DB5-EB436F1DB10A}"/>
              </a:ext>
            </a:extLst>
          </p:cNvPr>
          <p:cNvSpPr>
            <a:spLocks noGrp="1"/>
          </p:cNvSpPr>
          <p:nvPr>
            <p:ph type="dt" sz="half" idx="10"/>
          </p:nvPr>
        </p:nvSpPr>
        <p:spPr/>
        <p:txBody>
          <a:bodyPr/>
          <a:lstStyle/>
          <a:p>
            <a:r>
              <a:rPr lang="en-US"/>
              <a:t>2024</a:t>
            </a:r>
          </a:p>
        </p:txBody>
      </p:sp>
      <p:sp>
        <p:nvSpPr>
          <p:cNvPr id="5" name="Footer Placeholder 4">
            <a:extLst>
              <a:ext uri="{FF2B5EF4-FFF2-40B4-BE49-F238E27FC236}">
                <a16:creationId xmlns:a16="http://schemas.microsoft.com/office/drawing/2014/main" id="{5664FB67-BD6A-EE31-7490-94EA9367155B}"/>
              </a:ext>
            </a:extLst>
          </p:cNvPr>
          <p:cNvSpPr>
            <a:spLocks noGrp="1"/>
          </p:cNvSpPr>
          <p:nvPr>
            <p:ph type="ftr" sz="quarter" idx="11"/>
          </p:nvPr>
        </p:nvSpPr>
        <p:spPr/>
        <p:txBody>
          <a:bodyPr/>
          <a:lstStyle/>
          <a:p>
            <a:r>
              <a:rPr lang="en-US"/>
              <a:t>MSU Dialogues</a:t>
            </a:r>
          </a:p>
        </p:txBody>
      </p:sp>
      <p:sp>
        <p:nvSpPr>
          <p:cNvPr id="6" name="Slide Number Placeholder 5">
            <a:extLst>
              <a:ext uri="{FF2B5EF4-FFF2-40B4-BE49-F238E27FC236}">
                <a16:creationId xmlns:a16="http://schemas.microsoft.com/office/drawing/2014/main" id="{D1CC0E8E-E958-8282-4E95-13D222E96AB3}"/>
              </a:ext>
            </a:extLst>
          </p:cNvPr>
          <p:cNvSpPr>
            <a:spLocks noGrp="1"/>
          </p:cNvSpPr>
          <p:nvPr>
            <p:ph type="sldNum" sz="quarter" idx="12"/>
          </p:nvPr>
        </p:nvSpPr>
        <p:spPr/>
        <p:txBody>
          <a:bodyPr/>
          <a:lstStyle/>
          <a:p>
            <a:fld id="{8FE5CF55-44DF-4F14-BF33-38D650C83447}" type="slidenum">
              <a:rPr lang="en-US" smtClean="0"/>
              <a:t>‹#›</a:t>
            </a:fld>
            <a:endParaRPr lang="en-US"/>
          </a:p>
        </p:txBody>
      </p:sp>
    </p:spTree>
    <p:extLst>
      <p:ext uri="{BB962C8B-B14F-4D97-AF65-F5344CB8AC3E}">
        <p14:creationId xmlns:p14="http://schemas.microsoft.com/office/powerpoint/2010/main" val="120829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a:p>
        </p:txBody>
      </p:sp>
    </p:spTree>
    <p:extLst>
      <p:ext uri="{BB962C8B-B14F-4D97-AF65-F5344CB8AC3E}">
        <p14:creationId xmlns:p14="http://schemas.microsoft.com/office/powerpoint/2010/main" val="3899840436"/>
      </p:ext>
    </p:extLst>
  </p:cSld>
  <p:clrMap bg1="lt1" tx1="dk1" bg2="lt2" tx2="dk2" accent1="accent1" accent2="accent2" accent3="accent3" accent4="accent4" accent5="accent5" accent6="accent6" hlink="hlink" folHlink="folHlink"/>
  <p:sldLayoutIdLst>
    <p:sldLayoutId id="2147483693" r:id="rId1"/>
    <p:sldLayoutId id="2147483869" r:id="rId2"/>
    <p:sldLayoutId id="2147483870" r:id="rId3"/>
    <p:sldLayoutId id="2147483871" r:id="rId4"/>
    <p:sldLayoutId id="2147483872" r:id="rId5"/>
    <p:sldLayoutId id="2147483873" r:id="rId6"/>
    <p:sldLayoutId id="2147483874" r:id="rId7"/>
    <p:sldLayoutId id="2147483875" r:id="rId8"/>
  </p:sldLayoutIdLst>
  <p:hf hdr="0" ftr="0" dt="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maahc.si.edu/"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dictionary.cambridge.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www.google.com/search?client=firefox-b-1-d&amp;sca_esv=580956334&amp;sxsrf=AM9HkKnO6foQ4oMT0Aws9F9UZpwUtLEZXg:1699563434038&amp;q=aversion&amp;si=ALGXSlYmNhxeZOJxNGRDYi-2PpnDKMqcBsQMBL7wqn2mZ6CwJCYHK6AF1840VI0SNSr5zmlcGtxap_4R8NgaAuPE9Wu6Eze3bNB1ZJ5U6Dy0y6OaNXJyq7U%3D&amp;expnd=1" TargetMode="External"/><Relationship Id="rId4" Type="http://schemas.openxmlformats.org/officeDocument/2006/relationships/hyperlink" Target="https://www.google.com/search?client=firefox-b-1-d&amp;sca_esv=580956334&amp;sxsrf=AM9HkKnO6foQ4oMT0Aws9F9UZpwUtLEZXg:1699563434038&amp;q=irrational&amp;si=ALGXSlbnOEZPfHsS2MaPJwdaOxE_x_wJ-bwZWH_iPA8iQMPV6EP2A1RkLgEKEmKvxpRtAhkjtzxxbeUgsIjcnLs85HyHugRTRr5oIqrSKIoAy7qDdTI25CI%3D&amp;expnd=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diaspace.msu.edu/media/Toxic+Workplace/1_957mkyw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www.psychologytoday.com/us/blog/dignity/201304/what-is-the-real-meaning-dignity-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4CEDF55B-0D10-4377-A610-3ECDC2BEF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DC718DDB-43B9-476D-AB6F-D86C8CF2F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7977" y="0"/>
            <a:ext cx="7154023"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52B6E9-0C81-EBEC-D774-3C2997867D3F}"/>
              </a:ext>
            </a:extLst>
          </p:cNvPr>
          <p:cNvSpPr>
            <a:spLocks noGrp="1"/>
          </p:cNvSpPr>
          <p:nvPr>
            <p:ph type="title"/>
          </p:nvPr>
        </p:nvSpPr>
        <p:spPr>
          <a:xfrm>
            <a:off x="5598041" y="365124"/>
            <a:ext cx="5837337" cy="1564685"/>
          </a:xfrm>
        </p:spPr>
        <p:txBody>
          <a:bodyPr vert="horz" lIns="91440" tIns="45720" rIns="91440" bIns="45720" rtlCol="0" anchor="b">
            <a:normAutofit/>
          </a:bodyPr>
          <a:lstStyle/>
          <a:p>
            <a:pPr>
              <a:lnSpc>
                <a:spcPct val="90000"/>
              </a:lnSpc>
            </a:pPr>
            <a:r>
              <a:rPr lang="en-US" spc="-40">
                <a:solidFill>
                  <a:srgbClr val="FFFFFF"/>
                </a:solidFill>
              </a:rPr>
              <a:t>Maya Angelou</a:t>
            </a:r>
          </a:p>
        </p:txBody>
      </p:sp>
      <p:pic>
        <p:nvPicPr>
          <p:cNvPr id="1026" name="Picture 2" descr="A person speaking at a podium&#10;&#10;Description automatically generated">
            <a:extLst>
              <a:ext uri="{FF2B5EF4-FFF2-40B4-BE49-F238E27FC236}">
                <a16:creationId xmlns:a16="http://schemas.microsoft.com/office/drawing/2014/main" id="{46FF0843-7F5D-5712-0FC0-4A3F64B156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2"/>
          <a:stretch/>
        </p:blipFill>
        <p:spPr bwMode="auto">
          <a:xfrm>
            <a:off x="20" y="10"/>
            <a:ext cx="50672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6E677F6-3B61-7ECC-0517-3DDD22F6104E}"/>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06B786C7-B8F9-4072-AAAA-17258464D730}" type="slidenum">
              <a:rPr kumimoji="0" lang="en-US" b="0" i="0" u="none" strike="noStrike" cap="none" spc="0" normalizeH="0" baseline="0" noProof="0">
                <a:ln>
                  <a:noFill/>
                </a:ln>
                <a:effectLst/>
                <a:uLnTx/>
                <a:uFillTx/>
              </a:rPr>
              <a:pPr marR="0" lvl="0" indent="0" fontAlgn="auto">
                <a:spcBef>
                  <a:spcPts val="0"/>
                </a:spcBef>
                <a:spcAft>
                  <a:spcPts val="600"/>
                </a:spcAft>
                <a:buClrTx/>
                <a:buSzTx/>
                <a:buFontTx/>
                <a:buNone/>
                <a:tabLst/>
                <a:defRPr/>
              </a:pPr>
              <a:t>1</a:t>
            </a:fld>
            <a:endParaRPr kumimoji="0" lang="en-US" b="0" i="0" u="none" strike="noStrike" cap="none" spc="0" normalizeH="0" baseline="0" noProof="0">
              <a:ln>
                <a:noFill/>
              </a:ln>
              <a:effectLst/>
              <a:uLnTx/>
              <a:uFillTx/>
            </a:endParaRPr>
          </a:p>
        </p:txBody>
      </p:sp>
      <p:graphicFrame>
        <p:nvGraphicFramePr>
          <p:cNvPr id="13" name="Content Placeholder 2">
            <a:extLst>
              <a:ext uri="{FF2B5EF4-FFF2-40B4-BE49-F238E27FC236}">
                <a16:creationId xmlns:a16="http://schemas.microsoft.com/office/drawing/2014/main" id="{88AAC5A1-3856-8671-4C73-96462472FDAF}"/>
              </a:ext>
            </a:extLst>
          </p:cNvPr>
          <p:cNvGraphicFramePr>
            <a:graphicFrameLocks noGrp="1"/>
          </p:cNvGraphicFramePr>
          <p:nvPr>
            <p:ph sz="quarter" idx="14"/>
            <p:extLst>
              <p:ext uri="{D42A27DB-BD31-4B8C-83A1-F6EECF244321}">
                <p14:modId xmlns:p14="http://schemas.microsoft.com/office/powerpoint/2010/main" val="2783295871"/>
              </p:ext>
            </p:extLst>
          </p:nvPr>
        </p:nvGraphicFramePr>
        <p:xfrm>
          <a:off x="5725236" y="2737821"/>
          <a:ext cx="5710142" cy="3463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743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5E0F4E-9BD2-4470-AC2C-3600615C8914}"/>
              </a:ext>
            </a:extLst>
          </p:cNvPr>
          <p:cNvSpPr>
            <a:spLocks noGrp="1"/>
          </p:cNvSpPr>
          <p:nvPr>
            <p:ph type="title"/>
          </p:nvPr>
        </p:nvSpPr>
        <p:spPr/>
        <p:txBody>
          <a:bodyPr>
            <a:normAutofit fontScale="90000"/>
          </a:bodyPr>
          <a:lstStyle/>
          <a:p>
            <a:r>
              <a:rPr lang="en-US"/>
              <a:t>What is Oppression? </a:t>
            </a:r>
          </a:p>
        </p:txBody>
      </p:sp>
      <p:sp>
        <p:nvSpPr>
          <p:cNvPr id="8" name="Content Placeholder 7">
            <a:extLst>
              <a:ext uri="{FF2B5EF4-FFF2-40B4-BE49-F238E27FC236}">
                <a16:creationId xmlns:a16="http://schemas.microsoft.com/office/drawing/2014/main" id="{C7644E6B-B9DD-4BE1-8AD7-7F1C510FC8C2}"/>
              </a:ext>
            </a:extLst>
          </p:cNvPr>
          <p:cNvSpPr>
            <a:spLocks noGrp="1"/>
          </p:cNvSpPr>
          <p:nvPr>
            <p:ph sz="quarter" idx="14"/>
          </p:nvPr>
        </p:nvSpPr>
        <p:spPr>
          <a:xfrm>
            <a:off x="646112" y="1560513"/>
            <a:ext cx="10899776" cy="2357558"/>
          </a:xfrm>
          <a:ln w="38100">
            <a:solidFill>
              <a:schemeClr val="accent1"/>
            </a:solidFill>
          </a:ln>
        </p:spPr>
        <p:txBody>
          <a:bodyPr>
            <a:normAutofit fontScale="77500" lnSpcReduction="20000"/>
          </a:bodyPr>
          <a:lstStyle/>
          <a:p>
            <a:pPr marL="0" indent="0" algn="ctr">
              <a:buNone/>
            </a:pPr>
            <a:endParaRPr lang="en-US" sz="3900" b="0" i="0">
              <a:solidFill>
                <a:srgbClr val="000000"/>
              </a:solidFill>
              <a:effectLst/>
            </a:endParaRPr>
          </a:p>
          <a:p>
            <a:pPr marL="0" indent="0" algn="ctr">
              <a:buNone/>
            </a:pPr>
            <a:r>
              <a:rPr lang="en-US" sz="3900" b="0" i="0">
                <a:solidFill>
                  <a:srgbClr val="000000"/>
                </a:solidFill>
                <a:effectLst/>
              </a:rPr>
              <a:t>"</a:t>
            </a:r>
            <a:r>
              <a:rPr lang="en-US" sz="3900" b="1" i="0">
                <a:solidFill>
                  <a:srgbClr val="000000"/>
                </a:solidFill>
                <a:effectLst/>
              </a:rPr>
              <a:t>Oppression</a:t>
            </a:r>
            <a:r>
              <a:rPr lang="en-US" sz="3900" b="0" i="0">
                <a:solidFill>
                  <a:srgbClr val="000000"/>
                </a:solidFill>
                <a:effectLst/>
              </a:rPr>
              <a:t>" refers to a combination of prejudice and institutional </a:t>
            </a:r>
            <a:r>
              <a:rPr lang="en-US" sz="3900" b="0" i="0">
                <a:effectLst/>
              </a:rPr>
              <a:t>power</a:t>
            </a:r>
            <a:r>
              <a:rPr lang="en-US" sz="3900" b="0" i="0">
                <a:solidFill>
                  <a:srgbClr val="000000"/>
                </a:solidFill>
                <a:effectLst/>
              </a:rPr>
              <a:t> that creates a system that regularly and severely discriminates against some groups and benefits other groups</a:t>
            </a:r>
          </a:p>
          <a:p>
            <a:pPr marL="0" indent="0">
              <a:buNone/>
            </a:pPr>
            <a:endParaRPr lang="en-US"/>
          </a:p>
          <a:p>
            <a:pPr marL="0" indent="0">
              <a:buNone/>
            </a:pPr>
            <a:endParaRPr lang="en-US"/>
          </a:p>
          <a:p>
            <a:pPr marL="0" indent="0">
              <a:buNone/>
            </a:pPr>
            <a:endParaRPr lang="en-US"/>
          </a:p>
        </p:txBody>
      </p:sp>
      <p:sp>
        <p:nvSpPr>
          <p:cNvPr id="6" name="Slide Number Placeholder 5">
            <a:extLst>
              <a:ext uri="{FF2B5EF4-FFF2-40B4-BE49-F238E27FC236}">
                <a16:creationId xmlns:a16="http://schemas.microsoft.com/office/drawing/2014/main" id="{3B5445C0-43C4-4046-8963-8524290E7B37}"/>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a:t>
            </a:fld>
            <a:endParaRPr lang="en-US">
              <a:solidFill>
                <a:prstClr val="black">
                  <a:tint val="75000"/>
                </a:prstClr>
              </a:solidFill>
            </a:endParaRPr>
          </a:p>
        </p:txBody>
      </p:sp>
      <p:sp>
        <p:nvSpPr>
          <p:cNvPr id="9" name="TextBox 8">
            <a:extLst>
              <a:ext uri="{FF2B5EF4-FFF2-40B4-BE49-F238E27FC236}">
                <a16:creationId xmlns:a16="http://schemas.microsoft.com/office/drawing/2014/main" id="{1D9B7370-9A7D-4A16-9E8D-4EB8C2E411E8}"/>
              </a:ext>
            </a:extLst>
          </p:cNvPr>
          <p:cNvSpPr txBox="1"/>
          <p:nvPr/>
        </p:nvSpPr>
        <p:spPr>
          <a:xfrm>
            <a:off x="7543800" y="5615582"/>
            <a:ext cx="3975100" cy="923330"/>
          </a:xfrm>
          <a:prstGeom prst="rect">
            <a:avLst/>
          </a:prstGeom>
          <a:noFill/>
        </p:spPr>
        <p:txBody>
          <a:bodyPr wrap="square" rtlCol="0">
            <a:spAutoFit/>
          </a:bodyPr>
          <a:lstStyle/>
          <a:p>
            <a:r>
              <a:rPr lang="en-US" sz="1800">
                <a:hlinkClick r:id="rId3"/>
              </a:rPr>
              <a:t>https://nmaahc.si.edu/</a:t>
            </a:r>
            <a:endParaRPr lang="en-US" sz="1800"/>
          </a:p>
          <a:p>
            <a:r>
              <a:rPr lang="en-US">
                <a:hlinkClick r:id="rId4"/>
              </a:rPr>
              <a:t>https://dictionary.cambridge.org/</a:t>
            </a:r>
            <a:endParaRPr lang="en-US"/>
          </a:p>
          <a:p>
            <a:endParaRPr lang="en-US"/>
          </a:p>
        </p:txBody>
      </p:sp>
      <p:sp>
        <p:nvSpPr>
          <p:cNvPr id="10" name="TextBox 9">
            <a:extLst>
              <a:ext uri="{FF2B5EF4-FFF2-40B4-BE49-F238E27FC236}">
                <a16:creationId xmlns:a16="http://schemas.microsoft.com/office/drawing/2014/main" id="{2D2325D1-FD6F-45EE-B51C-4537139E74EF}"/>
              </a:ext>
            </a:extLst>
          </p:cNvPr>
          <p:cNvSpPr txBox="1"/>
          <p:nvPr/>
        </p:nvSpPr>
        <p:spPr>
          <a:xfrm>
            <a:off x="355600" y="4289773"/>
            <a:ext cx="11480800" cy="954107"/>
          </a:xfrm>
          <a:prstGeom prst="rect">
            <a:avLst/>
          </a:prstGeom>
          <a:noFill/>
          <a:ln w="38100">
            <a:noFill/>
          </a:ln>
        </p:spPr>
        <p:txBody>
          <a:bodyPr wrap="square" rtlCol="0">
            <a:spAutoFit/>
          </a:bodyPr>
          <a:lstStyle/>
          <a:p>
            <a:r>
              <a:rPr lang="en-US" sz="2800" b="1"/>
              <a:t>Oppression</a:t>
            </a:r>
            <a:r>
              <a:rPr lang="en-US" sz="2800"/>
              <a:t>: a situation in which people are governed in an unfair and cruel way and prevented from having opportunities and freedom</a:t>
            </a:r>
          </a:p>
        </p:txBody>
      </p:sp>
    </p:spTree>
    <p:extLst>
      <p:ext uri="{BB962C8B-B14F-4D97-AF65-F5344CB8AC3E}">
        <p14:creationId xmlns:p14="http://schemas.microsoft.com/office/powerpoint/2010/main" val="1191921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954853" y="151324"/>
            <a:ext cx="1885866" cy="2169461"/>
          </a:xfrm>
          <a:custGeom>
            <a:avLst/>
            <a:gdLst/>
            <a:ahLst/>
            <a:cxnLst/>
            <a:rect l="l" t="t" r="r" b="b"/>
            <a:pathLst>
              <a:path w="7747672" h="7977170">
                <a:moveTo>
                  <a:pt x="0" y="0"/>
                </a:moveTo>
                <a:lnTo>
                  <a:pt x="7747672" y="0"/>
                </a:lnTo>
                <a:lnTo>
                  <a:pt x="7747672" y="7977169"/>
                </a:lnTo>
                <a:lnTo>
                  <a:pt x="0" y="79771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 name="TextBox 5"/>
          <p:cNvSpPr txBox="1"/>
          <p:nvPr/>
        </p:nvSpPr>
        <p:spPr>
          <a:xfrm>
            <a:off x="1075564" y="1802488"/>
            <a:ext cx="2472333" cy="572464"/>
          </a:xfrm>
          <a:prstGeom prst="rect">
            <a:avLst/>
          </a:prstGeom>
        </p:spPr>
        <p:txBody>
          <a:bodyPr lIns="0" tIns="0" rIns="0" bIns="0" rtlCol="0" anchor="t">
            <a:spAutoFit/>
          </a:bodyPr>
          <a:lstStyle/>
          <a:p>
            <a:pPr algn="ctr">
              <a:lnSpc>
                <a:spcPts val="4853"/>
              </a:lnSpc>
            </a:pPr>
            <a:r>
              <a:rPr lang="en-US" sz="3466" dirty="0">
                <a:solidFill>
                  <a:srgbClr val="FFFFFF"/>
                </a:solidFill>
                <a:latin typeface="Canva Sans 1 Bold"/>
                <a:ea typeface="Canva Sans 1 Bold"/>
                <a:cs typeface="Canva Sans 1 Bold"/>
                <a:sym typeface="Canva Sans 1 Bold"/>
              </a:rPr>
              <a:t>Oppression</a:t>
            </a:r>
          </a:p>
        </p:txBody>
      </p:sp>
      <p:sp>
        <p:nvSpPr>
          <p:cNvPr id="8" name="Title 7">
            <a:extLst>
              <a:ext uri="{FF2B5EF4-FFF2-40B4-BE49-F238E27FC236}">
                <a16:creationId xmlns:a16="http://schemas.microsoft.com/office/drawing/2014/main" id="{9D09465E-8DF2-D0EB-4646-2A1E5546F6CF}"/>
              </a:ext>
            </a:extLst>
          </p:cNvPr>
          <p:cNvSpPr>
            <a:spLocks noGrp="1"/>
          </p:cNvSpPr>
          <p:nvPr>
            <p:ph type="title"/>
          </p:nvPr>
        </p:nvSpPr>
        <p:spPr>
          <a:xfrm>
            <a:off x="103852" y="179777"/>
            <a:ext cx="9421177" cy="769493"/>
          </a:xfrm>
        </p:spPr>
        <p:txBody>
          <a:bodyPr/>
          <a:lstStyle/>
          <a:p>
            <a:r>
              <a:rPr lang="en-US" sz="4400" spc="-114" dirty="0">
                <a:latin typeface="Gotham Bold"/>
                <a:ea typeface="Gotham Bold"/>
                <a:cs typeface="Gotham Bold"/>
                <a:sym typeface="Gotham Bold"/>
              </a:rPr>
              <a:t>Oppression is an Umbrella Term</a:t>
            </a:r>
            <a:endParaRPr lang="en-US" dirty="0"/>
          </a:p>
        </p:txBody>
      </p:sp>
      <p:sp>
        <p:nvSpPr>
          <p:cNvPr id="4" name="Text Placeholder 7">
            <a:extLst>
              <a:ext uri="{FF2B5EF4-FFF2-40B4-BE49-F238E27FC236}">
                <a16:creationId xmlns:a16="http://schemas.microsoft.com/office/drawing/2014/main" id="{9D39EE76-29C0-345D-2ED4-2204D66063C6}"/>
              </a:ext>
            </a:extLst>
          </p:cNvPr>
          <p:cNvSpPr txBox="1">
            <a:spLocks/>
          </p:cNvSpPr>
          <p:nvPr/>
        </p:nvSpPr>
        <p:spPr>
          <a:xfrm>
            <a:off x="2237147" y="1922158"/>
            <a:ext cx="2472333" cy="59760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r>
              <a:rPr lang="en-US" sz="11200" b="1" dirty="0"/>
              <a:t>Phobias</a:t>
            </a:r>
            <a:r>
              <a:rPr lang="en-US" sz="3200" dirty="0"/>
              <a:t>	</a:t>
            </a:r>
            <a:r>
              <a:rPr lang="en-US" dirty="0"/>
              <a:t>	</a:t>
            </a:r>
          </a:p>
        </p:txBody>
      </p:sp>
      <p:sp>
        <p:nvSpPr>
          <p:cNvPr id="6" name="Text Placeholder 9">
            <a:extLst>
              <a:ext uri="{FF2B5EF4-FFF2-40B4-BE49-F238E27FC236}">
                <a16:creationId xmlns:a16="http://schemas.microsoft.com/office/drawing/2014/main" id="{897466FD-F91B-751A-D8C3-5807EAE6D10B}"/>
              </a:ext>
            </a:extLst>
          </p:cNvPr>
          <p:cNvSpPr txBox="1">
            <a:spLocks/>
          </p:cNvSpPr>
          <p:nvPr/>
        </p:nvSpPr>
        <p:spPr>
          <a:xfrm>
            <a:off x="1199918" y="2577499"/>
            <a:ext cx="4756714" cy="3365500"/>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mn-lt"/>
                <a:cs typeface="+mn-lt"/>
              </a:rPr>
              <a:t>an extreme or </a:t>
            </a:r>
            <a:r>
              <a:rPr lang="en-US" dirty="0">
                <a:ea typeface="+mn-lt"/>
                <a:cs typeface="+mn-lt"/>
                <a:hlinkClick r:id="rId4"/>
              </a:rPr>
              <a:t>irrational</a:t>
            </a:r>
            <a:r>
              <a:rPr lang="en-US" dirty="0">
                <a:ea typeface="+mn-lt"/>
                <a:cs typeface="+mn-lt"/>
              </a:rPr>
              <a:t> fear of or </a:t>
            </a:r>
            <a:r>
              <a:rPr lang="en-US" dirty="0">
                <a:ea typeface="+mn-lt"/>
                <a:cs typeface="+mn-lt"/>
                <a:hlinkClick r:id="rId5"/>
              </a:rPr>
              <a:t>aversion</a:t>
            </a:r>
            <a:r>
              <a:rPr lang="en-US" dirty="0">
                <a:ea typeface="+mn-lt"/>
                <a:cs typeface="+mn-lt"/>
              </a:rPr>
              <a:t> to something</a:t>
            </a:r>
          </a:p>
          <a:p>
            <a:r>
              <a:rPr lang="en-US" dirty="0"/>
              <a:t>Some examples: </a:t>
            </a:r>
          </a:p>
          <a:p>
            <a:pPr lvl="1"/>
            <a:r>
              <a:rPr lang="en-US" dirty="0"/>
              <a:t>Fatphobia</a:t>
            </a:r>
          </a:p>
          <a:p>
            <a:pPr lvl="1"/>
            <a:r>
              <a:rPr lang="en-US" dirty="0"/>
              <a:t>Islamophobia</a:t>
            </a:r>
          </a:p>
          <a:p>
            <a:pPr lvl="1"/>
            <a:r>
              <a:rPr lang="en-US" dirty="0">
                <a:latin typeface="Avenir Next LT Pro"/>
                <a:cs typeface="Arial"/>
              </a:rPr>
              <a:t>Transphobia</a:t>
            </a:r>
          </a:p>
          <a:p>
            <a:pPr lvl="1"/>
            <a:r>
              <a:rPr lang="en-US" dirty="0">
                <a:latin typeface="Avenir Next LT Pro"/>
                <a:cs typeface="Arial"/>
              </a:rPr>
              <a:t>Xenophobia</a:t>
            </a:r>
            <a:endParaRPr lang="en-US" dirty="0">
              <a:latin typeface="Avenir Next LT Pro"/>
            </a:endParaRPr>
          </a:p>
          <a:p>
            <a:pPr marL="457200" lvl="1" indent="0">
              <a:buFont typeface="Arial" panose="020B0604020202020204" pitchFamily="34" charset="0"/>
              <a:buNone/>
            </a:pPr>
            <a:endParaRPr lang="en-US" dirty="0"/>
          </a:p>
          <a:p>
            <a:pPr lvl="1"/>
            <a:endParaRPr lang="en-US" dirty="0"/>
          </a:p>
        </p:txBody>
      </p:sp>
      <p:sp>
        <p:nvSpPr>
          <p:cNvPr id="7" name="Text Placeholder 8">
            <a:extLst>
              <a:ext uri="{FF2B5EF4-FFF2-40B4-BE49-F238E27FC236}">
                <a16:creationId xmlns:a16="http://schemas.microsoft.com/office/drawing/2014/main" id="{6E02DEAC-8581-091E-24A5-249F87A69F17}"/>
              </a:ext>
            </a:extLst>
          </p:cNvPr>
          <p:cNvSpPr txBox="1">
            <a:spLocks/>
          </p:cNvSpPr>
          <p:nvPr/>
        </p:nvSpPr>
        <p:spPr>
          <a:xfrm>
            <a:off x="7467662" y="1918769"/>
            <a:ext cx="1361657" cy="597604"/>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t>-isms</a:t>
            </a:r>
          </a:p>
        </p:txBody>
      </p:sp>
      <p:sp>
        <p:nvSpPr>
          <p:cNvPr id="10" name="Text Placeholder 10">
            <a:extLst>
              <a:ext uri="{FF2B5EF4-FFF2-40B4-BE49-F238E27FC236}">
                <a16:creationId xmlns:a16="http://schemas.microsoft.com/office/drawing/2014/main" id="{BFE9B66F-4B11-4670-FFF8-449066BB8845}"/>
              </a:ext>
            </a:extLst>
          </p:cNvPr>
          <p:cNvSpPr txBox="1">
            <a:spLocks/>
          </p:cNvSpPr>
          <p:nvPr/>
        </p:nvSpPr>
        <p:spPr>
          <a:xfrm>
            <a:off x="6428986" y="2572885"/>
            <a:ext cx="4756714" cy="3617778"/>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an oppressive and discriminatory action or belief</a:t>
            </a:r>
          </a:p>
          <a:p>
            <a:r>
              <a:rPr lang="en-US" sz="2800" dirty="0">
                <a:ea typeface="+mn-lt"/>
                <a:cs typeface="+mn-lt"/>
              </a:rPr>
              <a:t>Some Examples: </a:t>
            </a:r>
          </a:p>
          <a:p>
            <a:pPr lvl="1"/>
            <a:r>
              <a:rPr lang="en-US" sz="2100" dirty="0">
                <a:ea typeface="+mn-lt"/>
                <a:cs typeface="+mn-lt"/>
              </a:rPr>
              <a:t>Ableism</a:t>
            </a:r>
          </a:p>
          <a:p>
            <a:pPr lvl="1"/>
            <a:r>
              <a:rPr lang="en-US" sz="2100" dirty="0">
                <a:ea typeface="+mn-lt"/>
                <a:cs typeface="+mn-lt"/>
              </a:rPr>
              <a:t>Ageism</a:t>
            </a:r>
          </a:p>
          <a:p>
            <a:pPr lvl="1"/>
            <a:r>
              <a:rPr lang="en-US" sz="2100" dirty="0">
                <a:ea typeface="+mn-lt"/>
                <a:cs typeface="+mn-lt"/>
              </a:rPr>
              <a:t>Anti-Semitism</a:t>
            </a:r>
          </a:p>
          <a:p>
            <a:pPr lvl="1"/>
            <a:r>
              <a:rPr lang="en-US" sz="2100" dirty="0">
                <a:ea typeface="+mn-lt"/>
                <a:cs typeface="+mn-lt"/>
              </a:rPr>
              <a:t>Colorism</a:t>
            </a:r>
          </a:p>
          <a:p>
            <a:pPr lvl="1"/>
            <a:r>
              <a:rPr lang="en-US" sz="2100" dirty="0">
                <a:ea typeface="+mn-lt"/>
                <a:cs typeface="+mn-lt"/>
              </a:rPr>
              <a:t>Elitism</a:t>
            </a:r>
          </a:p>
          <a:p>
            <a:pPr lvl="1"/>
            <a:r>
              <a:rPr lang="en-US" sz="2100" dirty="0">
                <a:ea typeface="+mn-lt"/>
                <a:cs typeface="+mn-lt"/>
              </a:rPr>
              <a:t>Heterosexism</a:t>
            </a:r>
          </a:p>
          <a:p>
            <a:pPr lvl="1"/>
            <a:r>
              <a:rPr lang="en-US" sz="2100" dirty="0">
                <a:ea typeface="+mn-lt"/>
                <a:cs typeface="+mn-lt"/>
              </a:rPr>
              <a:t>Racism</a:t>
            </a:r>
          </a:p>
          <a:p>
            <a:pPr lvl="1"/>
            <a:endParaRPr lang="en-US" sz="2100" dirty="0">
              <a:ea typeface="+mn-lt"/>
              <a:cs typeface="+mn-lt"/>
            </a:endParaRPr>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23C8-F554-25EC-E1CA-E99A3A93719B}"/>
              </a:ext>
            </a:extLst>
          </p:cNvPr>
          <p:cNvSpPr>
            <a:spLocks noGrp="1"/>
          </p:cNvSpPr>
          <p:nvPr>
            <p:ph type="title"/>
          </p:nvPr>
        </p:nvSpPr>
        <p:spPr/>
        <p:txBody>
          <a:bodyPr>
            <a:normAutofit fontScale="90000"/>
          </a:bodyPr>
          <a:lstStyle/>
          <a:p>
            <a:r>
              <a:rPr lang="en-US"/>
              <a:t>Power/Positionality </a:t>
            </a:r>
          </a:p>
        </p:txBody>
      </p:sp>
      <p:sp>
        <p:nvSpPr>
          <p:cNvPr id="3" name="Content Placeholder 2">
            <a:extLst>
              <a:ext uri="{FF2B5EF4-FFF2-40B4-BE49-F238E27FC236}">
                <a16:creationId xmlns:a16="http://schemas.microsoft.com/office/drawing/2014/main" id="{5BDD5862-D158-0C28-2465-B2279CAC361D}"/>
              </a:ext>
            </a:extLst>
          </p:cNvPr>
          <p:cNvSpPr>
            <a:spLocks noGrp="1"/>
          </p:cNvSpPr>
          <p:nvPr>
            <p:ph sz="quarter" idx="14"/>
          </p:nvPr>
        </p:nvSpPr>
        <p:spPr/>
        <p:txBody>
          <a:bodyPr>
            <a:normAutofit fontScale="85000" lnSpcReduction="20000"/>
          </a:bodyPr>
          <a:lstStyle/>
          <a:p>
            <a:pPr>
              <a:lnSpc>
                <a:spcPct val="150000"/>
              </a:lnSpc>
            </a:pPr>
            <a:r>
              <a:rPr lang="en-US" sz="2800" dirty="0"/>
              <a:t>Social group(s)</a:t>
            </a:r>
          </a:p>
          <a:p>
            <a:pPr lvl="1">
              <a:lnSpc>
                <a:spcPct val="150000"/>
              </a:lnSpc>
            </a:pPr>
            <a:r>
              <a:rPr lang="en-US" sz="2800" dirty="0">
                <a:sym typeface="Calibri"/>
              </a:rPr>
              <a:t>People who share a range of physical, cultural or social characteristics within one of the social identity categories (Social class, Race, Gender, Religion, Education)</a:t>
            </a:r>
          </a:p>
          <a:p>
            <a:pPr lvl="1">
              <a:lnSpc>
                <a:spcPct val="150000"/>
              </a:lnSpc>
            </a:pPr>
            <a:r>
              <a:rPr lang="en-US" sz="2400" dirty="0">
                <a:sym typeface="Calibri"/>
              </a:rPr>
              <a:t>We have may have a variety of social identities </a:t>
            </a:r>
          </a:p>
          <a:p>
            <a:pPr lvl="2">
              <a:lnSpc>
                <a:spcPct val="150000"/>
              </a:lnSpc>
            </a:pPr>
            <a:r>
              <a:rPr lang="en-US" sz="2000" dirty="0">
                <a:sym typeface="Calibri"/>
              </a:rPr>
              <a:t>These identities may hold power and privilege in a variety of ways</a:t>
            </a:r>
          </a:p>
          <a:p>
            <a:pPr lvl="1">
              <a:lnSpc>
                <a:spcPct val="150000"/>
              </a:lnSpc>
            </a:pPr>
            <a:r>
              <a:rPr lang="en-US" sz="2400" dirty="0"/>
              <a:t>Intersectionality (Crenshaw, 1989)</a:t>
            </a:r>
          </a:p>
          <a:p>
            <a:pPr lvl="3">
              <a:lnSpc>
                <a:spcPct val="150000"/>
              </a:lnSpc>
            </a:pPr>
            <a:r>
              <a:rPr lang="en-US" sz="1800" dirty="0"/>
              <a:t>Our various identities work at different levels that can bring advantages, disadvantages, barriers, opportunities, we cannot be reduced to one part of our identity, multiple levels of oppression may combine or overlap</a:t>
            </a:r>
          </a:p>
          <a:p>
            <a:pPr marL="0" indent="0">
              <a:buNone/>
            </a:pPr>
            <a:endParaRPr lang="en-US" dirty="0"/>
          </a:p>
        </p:txBody>
      </p:sp>
      <p:sp>
        <p:nvSpPr>
          <p:cNvPr id="4" name="Slide Number Placeholder 3">
            <a:extLst>
              <a:ext uri="{FF2B5EF4-FFF2-40B4-BE49-F238E27FC236}">
                <a16:creationId xmlns:a16="http://schemas.microsoft.com/office/drawing/2014/main" id="{0F58F425-A179-FE68-14E2-63F8C31988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17480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F88E-424D-FBA4-B4F2-F9E7B82558D9}"/>
              </a:ext>
            </a:extLst>
          </p:cNvPr>
          <p:cNvSpPr>
            <a:spLocks noGrp="1"/>
          </p:cNvSpPr>
          <p:nvPr>
            <p:ph type="title"/>
          </p:nvPr>
        </p:nvSpPr>
        <p:spPr/>
        <p:txBody>
          <a:bodyPr>
            <a:normAutofit fontScale="90000"/>
          </a:bodyPr>
          <a:lstStyle/>
          <a:p>
            <a:r>
              <a:rPr lang="en-US"/>
              <a:t>Intent Vs. Impact</a:t>
            </a:r>
          </a:p>
        </p:txBody>
      </p:sp>
      <p:sp>
        <p:nvSpPr>
          <p:cNvPr id="7" name="Content Placeholder 6">
            <a:extLst>
              <a:ext uri="{FF2B5EF4-FFF2-40B4-BE49-F238E27FC236}">
                <a16:creationId xmlns:a16="http://schemas.microsoft.com/office/drawing/2014/main" id="{3B7D104E-D7C9-B47C-7250-63323667C887}"/>
              </a:ext>
            </a:extLst>
          </p:cNvPr>
          <p:cNvSpPr>
            <a:spLocks noGrp="1"/>
          </p:cNvSpPr>
          <p:nvPr>
            <p:ph sz="quarter" idx="14"/>
          </p:nvPr>
        </p:nvSpPr>
        <p:spPr>
          <a:xfrm>
            <a:off x="340469" y="1478604"/>
            <a:ext cx="10919670" cy="4531671"/>
          </a:xfrm>
        </p:spPr>
        <p:txBody>
          <a:bodyPr>
            <a:normAutofit/>
          </a:bodyPr>
          <a:lstStyle/>
          <a:p>
            <a:pPr marL="0" indent="0">
              <a:buNone/>
            </a:pPr>
            <a:r>
              <a:rPr lang="en-US" sz="3200" b="1"/>
              <a:t>Intent</a:t>
            </a:r>
          </a:p>
          <a:p>
            <a:r>
              <a:rPr lang="en-US"/>
              <a:t>What you think or feel</a:t>
            </a:r>
          </a:p>
          <a:p>
            <a:r>
              <a:rPr lang="en-US"/>
              <a:t>What you thought you were doing</a:t>
            </a:r>
          </a:p>
          <a:p>
            <a:r>
              <a:rPr lang="en-US"/>
              <a:t>What you aimed to achieve through an action</a:t>
            </a:r>
          </a:p>
          <a:p>
            <a:endParaRPr lang="en-US"/>
          </a:p>
        </p:txBody>
      </p:sp>
      <p:sp>
        <p:nvSpPr>
          <p:cNvPr id="5" name="Slide Number Placeholder 4">
            <a:extLst>
              <a:ext uri="{FF2B5EF4-FFF2-40B4-BE49-F238E27FC236}">
                <a16:creationId xmlns:a16="http://schemas.microsoft.com/office/drawing/2014/main" id="{176E5103-7D35-E939-3354-5423066E13DC}"/>
              </a:ext>
            </a:extLst>
          </p:cNvPr>
          <p:cNvSpPr>
            <a:spLocks noGrp="1"/>
          </p:cNvSpPr>
          <p:nvPr>
            <p:ph type="sldNum" sz="quarter" idx="12"/>
          </p:nvPr>
        </p:nvSpPr>
        <p:spPr/>
        <p:txBody>
          <a:bodyPr/>
          <a:lstStyle/>
          <a:p>
            <a:fld id="{294A09A9-5501-47C1-A89A-A340965A2BE2}" type="slidenum">
              <a:rPr lang="en-US" smtClean="0"/>
              <a:pPr/>
              <a:t>13</a:t>
            </a:fld>
            <a:endParaRPr lang="en-US"/>
          </a:p>
        </p:txBody>
      </p:sp>
      <p:sp>
        <p:nvSpPr>
          <p:cNvPr id="8" name="Content Placeholder 7">
            <a:extLst>
              <a:ext uri="{FF2B5EF4-FFF2-40B4-BE49-F238E27FC236}">
                <a16:creationId xmlns:a16="http://schemas.microsoft.com/office/drawing/2014/main" id="{E9589127-D518-00B3-F13C-18110721B603}"/>
              </a:ext>
            </a:extLst>
          </p:cNvPr>
          <p:cNvSpPr>
            <a:spLocks noGrp="1"/>
          </p:cNvSpPr>
          <p:nvPr>
            <p:ph sz="half" idx="4294967295"/>
          </p:nvPr>
        </p:nvSpPr>
        <p:spPr>
          <a:xfrm>
            <a:off x="7010400" y="2635249"/>
            <a:ext cx="5181600" cy="3548063"/>
          </a:xfrm>
        </p:spPr>
        <p:txBody>
          <a:bodyPr/>
          <a:lstStyle/>
          <a:p>
            <a:pPr marL="0" indent="0">
              <a:buNone/>
            </a:pPr>
            <a:r>
              <a:rPr lang="en-US" sz="3200" b="1"/>
              <a:t>Impact</a:t>
            </a:r>
          </a:p>
          <a:p>
            <a:r>
              <a:rPr lang="en-US"/>
              <a:t>How your actions make other people feel</a:t>
            </a:r>
          </a:p>
          <a:p>
            <a:r>
              <a:rPr lang="en-US"/>
              <a:t>How your action was perceived by others</a:t>
            </a:r>
          </a:p>
          <a:p>
            <a:r>
              <a:rPr lang="en-US"/>
              <a:t>How a person/people/community receive your action</a:t>
            </a:r>
          </a:p>
          <a:p>
            <a:pPr marL="0" indent="0">
              <a:buNone/>
            </a:pPr>
            <a:endParaRPr lang="en-US"/>
          </a:p>
        </p:txBody>
      </p:sp>
    </p:spTree>
    <p:extLst>
      <p:ext uri="{BB962C8B-B14F-4D97-AF65-F5344CB8AC3E}">
        <p14:creationId xmlns:p14="http://schemas.microsoft.com/office/powerpoint/2010/main" val="3588754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8C37-D09A-5AF9-76FC-5BAA55AF1CF2}"/>
              </a:ext>
            </a:extLst>
          </p:cNvPr>
          <p:cNvSpPr>
            <a:spLocks noGrp="1"/>
          </p:cNvSpPr>
          <p:nvPr>
            <p:ph type="title"/>
          </p:nvPr>
        </p:nvSpPr>
        <p:spPr/>
        <p:txBody>
          <a:bodyPr>
            <a:normAutofit fontScale="90000"/>
          </a:bodyPr>
          <a:lstStyle/>
          <a:p>
            <a:r>
              <a:rPr lang="en-US"/>
              <a:t>A Scenario...</a:t>
            </a:r>
          </a:p>
        </p:txBody>
      </p:sp>
      <p:sp>
        <p:nvSpPr>
          <p:cNvPr id="7" name="Slide Number Placeholder 6">
            <a:extLst>
              <a:ext uri="{FF2B5EF4-FFF2-40B4-BE49-F238E27FC236}">
                <a16:creationId xmlns:a16="http://schemas.microsoft.com/office/drawing/2014/main" id="{45909867-F626-091C-3D2A-B33F1BBFF2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8" name="TextBox 7">
            <a:extLst>
              <a:ext uri="{FF2B5EF4-FFF2-40B4-BE49-F238E27FC236}">
                <a16:creationId xmlns:a16="http://schemas.microsoft.com/office/drawing/2014/main" id="{2BE6498F-01BC-2EBA-E4CA-04613BADD095}"/>
              </a:ext>
            </a:extLst>
          </p:cNvPr>
          <p:cNvSpPr txBox="1"/>
          <p:nvPr/>
        </p:nvSpPr>
        <p:spPr>
          <a:xfrm>
            <a:off x="1737780" y="3789118"/>
            <a:ext cx="89179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https://mediaspace.msu.edu/media/Toxic+Workplace/1_957mkywe</a:t>
            </a:r>
            <a:endParaRPr lang="en-US" dirty="0"/>
          </a:p>
        </p:txBody>
      </p:sp>
    </p:spTree>
    <p:extLst>
      <p:ext uri="{BB962C8B-B14F-4D97-AF65-F5344CB8AC3E}">
        <p14:creationId xmlns:p14="http://schemas.microsoft.com/office/powerpoint/2010/main" val="219514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114"/>
          <p:cNvSpPr txBox="1">
            <a:spLocks noGrp="1"/>
          </p:cNvSpPr>
          <p:nvPr>
            <p:ph type="title"/>
          </p:nvPr>
        </p:nvSpPr>
        <p:spPr>
          <a:xfrm>
            <a:off x="686834" y="1153573"/>
            <a:ext cx="3480438" cy="4461163"/>
          </a:xfrm>
          <a:prstGeom prst="rect">
            <a:avLst/>
          </a:prstGeom>
        </p:spPr>
        <p:txBody>
          <a:bodyPr spcFirstLastPara="1" vert="horz" wrap="square" lIns="91440" tIns="45720" rIns="91440" bIns="45720" rtlCol="0" anchor="ctr" anchorCtr="0">
            <a:normAutofit/>
          </a:bodyPr>
          <a:lstStyle/>
          <a:p>
            <a:pPr>
              <a:lnSpc>
                <a:spcPct val="90000"/>
              </a:lnSpc>
              <a:spcBef>
                <a:spcPct val="0"/>
              </a:spcBef>
            </a:pPr>
            <a:r>
              <a:rPr lang="en-US" sz="6000">
                <a:solidFill>
                  <a:schemeClr val="tx1"/>
                </a:solidFill>
                <a:latin typeface="Gotham Black" pitchFamily="50" charset="0"/>
                <a:ea typeface="+mj-ea"/>
                <a:cs typeface="Gotham Black" pitchFamily="50" charset="0"/>
              </a:rPr>
              <a:t>Dignity Model </a:t>
            </a:r>
            <a:r>
              <a:rPr lang="en-US" sz="4400">
                <a:solidFill>
                  <a:schemeClr val="tx1"/>
                </a:solidFill>
                <a:latin typeface="Gotham Black" pitchFamily="50" charset="0"/>
                <a:ea typeface="+mj-ea"/>
                <a:cs typeface="Gotham Black" pitchFamily="50" charset="0"/>
              </a:rPr>
              <a:t>– </a:t>
            </a:r>
            <a:r>
              <a:rPr lang="en-US" sz="3600">
                <a:solidFill>
                  <a:schemeClr val="tx1"/>
                </a:solidFill>
                <a:latin typeface="Gotham Black" pitchFamily="50" charset="0"/>
                <a:ea typeface="+mj-ea"/>
                <a:cs typeface="Gotham Black" pitchFamily="50" charset="0"/>
              </a:rPr>
              <a:t>Donna Hicks (2013)</a:t>
            </a:r>
            <a:endParaRPr lang="en-US" sz="4400">
              <a:solidFill>
                <a:schemeClr val="tx1"/>
              </a:solidFill>
              <a:latin typeface="Gotham Black" pitchFamily="50" charset="0"/>
              <a:ea typeface="+mj-ea"/>
              <a:cs typeface="Gotham Black" pitchFamily="50" charset="0"/>
            </a:endParaRPr>
          </a:p>
        </p:txBody>
      </p:sp>
      <p:sp>
        <p:nvSpPr>
          <p:cNvPr id="731" name="Google Shape;731;p114"/>
          <p:cNvSpPr txBox="1">
            <a:spLocks noGrp="1"/>
          </p:cNvSpPr>
          <p:nvPr>
            <p:ph type="body" idx="1"/>
          </p:nvPr>
        </p:nvSpPr>
        <p:spPr>
          <a:xfrm>
            <a:off x="4447309" y="591345"/>
            <a:ext cx="6906491" cy="5585619"/>
          </a:xfrm>
          <a:prstGeom prst="rect">
            <a:avLst/>
          </a:prstGeom>
        </p:spPr>
        <p:txBody>
          <a:bodyPr spcFirstLastPara="1" vert="horz" wrap="square" lIns="91440" tIns="45720" rIns="91440" bIns="45720" rtlCol="0" anchor="ctr" anchorCtr="0">
            <a:normAutofit/>
          </a:bodyPr>
          <a:lstStyle/>
          <a:p>
            <a:pPr marL="0" indent="-228611">
              <a:lnSpc>
                <a:spcPct val="90000"/>
              </a:lnSpc>
              <a:spcBef>
                <a:spcPts val="0"/>
              </a:spcBef>
              <a:buFont typeface="Arial" panose="020B0604020202020204" pitchFamily="34" charset="0"/>
              <a:buChar char="•"/>
            </a:pPr>
            <a:r>
              <a:rPr lang="en-US">
                <a:solidFill>
                  <a:schemeClr val="tx1"/>
                </a:solidFill>
                <a:latin typeface="Avenir Next LT Pro Demi" panose="020B0704020202020204" pitchFamily="34" charset="0"/>
                <a:ea typeface="+mn-ea"/>
                <a:cs typeface="+mn-cs"/>
              </a:rPr>
              <a:t>Human desire to be treated with dignity is “primal”</a:t>
            </a:r>
          </a:p>
          <a:p>
            <a:pPr marL="0" indent="-228611">
              <a:lnSpc>
                <a:spcPct val="90000"/>
              </a:lnSpc>
              <a:buFont typeface="Arial" panose="020B0604020202020204" pitchFamily="34" charset="0"/>
              <a:buChar char="•"/>
            </a:pPr>
            <a:endParaRPr lang="en-US">
              <a:solidFill>
                <a:schemeClr val="tx1"/>
              </a:solidFill>
              <a:latin typeface="Avenir Next LT Pro Demi" panose="020B0704020202020204" pitchFamily="34" charset="0"/>
              <a:ea typeface="+mn-ea"/>
              <a:cs typeface="+mn-cs"/>
            </a:endParaRPr>
          </a:p>
          <a:p>
            <a:pPr marL="0" indent="-228611">
              <a:lnSpc>
                <a:spcPct val="90000"/>
              </a:lnSpc>
              <a:buFont typeface="Arial" panose="020B0604020202020204" pitchFamily="34" charset="0"/>
              <a:buChar char="•"/>
            </a:pPr>
            <a:r>
              <a:rPr lang="en-US">
                <a:solidFill>
                  <a:schemeClr val="tx1"/>
                </a:solidFill>
                <a:latin typeface="Avenir Next LT Pro Demi" panose="020B0704020202020204" pitchFamily="34" charset="0"/>
                <a:ea typeface="+mn-ea"/>
                <a:cs typeface="+mn-cs"/>
              </a:rPr>
              <a:t>When violated, it can feel like a threat to our survival</a:t>
            </a:r>
          </a:p>
          <a:p>
            <a:pPr marL="0" indent="-228611">
              <a:lnSpc>
                <a:spcPct val="90000"/>
              </a:lnSpc>
              <a:buFont typeface="Arial" panose="020B0604020202020204" pitchFamily="34" charset="0"/>
              <a:buChar char="•"/>
            </a:pPr>
            <a:endParaRPr lang="en-US">
              <a:solidFill>
                <a:schemeClr val="tx1"/>
              </a:solidFill>
              <a:latin typeface="Avenir Next LT Pro Demi" panose="020B0704020202020204" pitchFamily="34" charset="0"/>
              <a:ea typeface="+mn-ea"/>
              <a:cs typeface="+mn-cs"/>
            </a:endParaRPr>
          </a:p>
          <a:p>
            <a:pPr marL="0" indent="-228611">
              <a:lnSpc>
                <a:spcPct val="90000"/>
              </a:lnSpc>
              <a:buFont typeface="Arial" panose="020B0604020202020204" pitchFamily="34" charset="0"/>
              <a:buChar char="•"/>
            </a:pPr>
            <a:r>
              <a:rPr lang="en-US">
                <a:solidFill>
                  <a:schemeClr val="tx1"/>
                </a:solidFill>
                <a:latin typeface="Avenir Next LT Pro Demi" panose="020B0704020202020204" pitchFamily="34" charset="0"/>
                <a:ea typeface="+mn-ea"/>
                <a:cs typeface="+mn-cs"/>
              </a:rPr>
              <a:t>Treating people with dignity leads to more fruitful interaction</a:t>
            </a:r>
          </a:p>
        </p:txBody>
      </p:sp>
      <p:sp>
        <p:nvSpPr>
          <p:cNvPr id="2" name="Slide Number Placeholder 1">
            <a:extLst>
              <a:ext uri="{FF2B5EF4-FFF2-40B4-BE49-F238E27FC236}">
                <a16:creationId xmlns:a16="http://schemas.microsoft.com/office/drawing/2014/main" id="{EEE958F9-1585-E210-78D5-92E5E52E5C4B}"/>
              </a:ext>
            </a:extLst>
          </p:cNvPr>
          <p:cNvSpPr>
            <a:spLocks noGrp="1"/>
          </p:cNvSpPr>
          <p:nvPr>
            <p:ph type="sldNum" idx="12"/>
          </p:nvPr>
        </p:nvSpPr>
        <p:spPr/>
        <p:txBody>
          <a:bodyPr/>
          <a:lstStyle/>
          <a:p>
            <a:fld id="{00000000-1234-1234-1234-123412341234}" type="slidenum">
              <a:rPr lang="en" smtClean="0"/>
              <a:pPr/>
              <a:t>2</a:t>
            </a:fld>
            <a:endParaRPr lang="en"/>
          </a:p>
        </p:txBody>
      </p:sp>
      <p:sp>
        <p:nvSpPr>
          <p:cNvPr id="3" name="Footer Placeholder 2">
            <a:extLst>
              <a:ext uri="{FF2B5EF4-FFF2-40B4-BE49-F238E27FC236}">
                <a16:creationId xmlns:a16="http://schemas.microsoft.com/office/drawing/2014/main" id="{4DF68319-3E56-DC5C-5FBA-E116FD0FCF91}"/>
              </a:ext>
            </a:extLst>
          </p:cNvPr>
          <p:cNvSpPr>
            <a:spLocks noGrp="1"/>
          </p:cNvSpPr>
          <p:nvPr>
            <p:ph type="ftr" idx="11"/>
          </p:nvPr>
        </p:nvSpPr>
        <p:spPr>
          <a:xfrm>
            <a:off x="4345481" y="6356351"/>
            <a:ext cx="3860800" cy="365200"/>
          </a:xfrm>
        </p:spPr>
        <p:txBody>
          <a:bodyPr/>
          <a:lstStyle/>
          <a:p>
            <a:r>
              <a:rPr lang="en-US"/>
              <a:t>MSU Dialogues 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3" name="TextBox 2">
            <a:extLst>
              <a:ext uri="{FF2B5EF4-FFF2-40B4-BE49-F238E27FC236}">
                <a16:creationId xmlns:a16="http://schemas.microsoft.com/office/drawing/2014/main" id="{7D9B51D7-3261-3DFA-EB5F-E75F2CC6430C}"/>
              </a:ext>
            </a:extLst>
          </p:cNvPr>
          <p:cNvSpPr txBox="1"/>
          <p:nvPr/>
        </p:nvSpPr>
        <p:spPr>
          <a:xfrm>
            <a:off x="1237748" y="1657853"/>
            <a:ext cx="9919878" cy="2554545"/>
          </a:xfrm>
          <a:prstGeom prst="rect">
            <a:avLst/>
          </a:prstGeom>
          <a:noFill/>
        </p:spPr>
        <p:txBody>
          <a:bodyPr wrap="square" rtlCol="0">
            <a:spAutoFit/>
          </a:bodyPr>
          <a:lstStyle/>
          <a:p>
            <a:pPr marL="342917" defTabSz="457223">
              <a:defRPr/>
            </a:pPr>
            <a:r>
              <a:rPr lang="en-US" sz="3200" dirty="0">
                <a:solidFill>
                  <a:prstClr val="black"/>
                </a:solidFill>
                <a:latin typeface="Avenir Next LT Pro"/>
              </a:rPr>
              <a:t>Hicks </a:t>
            </a:r>
            <a:r>
              <a:rPr lang="en-US" sz="3200" b="1" dirty="0">
                <a:solidFill>
                  <a:prstClr val="black"/>
                </a:solidFill>
                <a:latin typeface="Avenir Next LT Pro"/>
                <a:hlinkClick r:id="rId4"/>
              </a:rPr>
              <a:t>has defined dignity</a:t>
            </a:r>
            <a:r>
              <a:rPr lang="en-US" sz="3200" dirty="0">
                <a:solidFill>
                  <a:prstClr val="black"/>
                </a:solidFill>
                <a:latin typeface="Avenir Next LT Pro"/>
              </a:rPr>
              <a:t> as “the glue that holds all of our relationships together” and “the mutual recognition of the desire to be seen, heard, listened to, and treated fairly; to be recognized, understood, and to feel safe in the world.”</a:t>
            </a:r>
          </a:p>
        </p:txBody>
      </p:sp>
      <p:sp>
        <p:nvSpPr>
          <p:cNvPr id="2" name="Date Placeholder 1">
            <a:extLst>
              <a:ext uri="{FF2B5EF4-FFF2-40B4-BE49-F238E27FC236}">
                <a16:creationId xmlns:a16="http://schemas.microsoft.com/office/drawing/2014/main" id="{5DDFC936-750C-05F4-B1BE-DCB5D80FAB8B}"/>
              </a:ext>
            </a:extLst>
          </p:cNvPr>
          <p:cNvSpPr>
            <a:spLocks noGrp="1"/>
          </p:cNvSpPr>
          <p:nvPr>
            <p:ph type="dt" sz="half" idx="10"/>
          </p:nvPr>
        </p:nvSpPr>
        <p:spPr/>
        <p:txBody>
          <a:bodyPr/>
          <a:lstStyle/>
          <a:p>
            <a:pPr defTabSz="914446"/>
            <a:r>
              <a:rPr lang="en-US" kern="1200">
                <a:solidFill>
                  <a:prstClr val="black">
                    <a:tint val="82000"/>
                  </a:prstClr>
                </a:solidFill>
                <a:latin typeface="Avenir Next LT Pro"/>
                <a:ea typeface="+mn-ea"/>
                <a:cs typeface="+mn-cs"/>
              </a:rPr>
              <a:t>2024</a:t>
            </a:r>
          </a:p>
        </p:txBody>
      </p:sp>
      <p:sp>
        <p:nvSpPr>
          <p:cNvPr id="4" name="Footer Placeholder 3">
            <a:extLst>
              <a:ext uri="{FF2B5EF4-FFF2-40B4-BE49-F238E27FC236}">
                <a16:creationId xmlns:a16="http://schemas.microsoft.com/office/drawing/2014/main" id="{99E7B10D-C8EB-8666-049A-4D843EE71A00}"/>
              </a:ext>
            </a:extLst>
          </p:cNvPr>
          <p:cNvSpPr>
            <a:spLocks noGrp="1"/>
          </p:cNvSpPr>
          <p:nvPr>
            <p:ph type="ftr" sz="quarter" idx="11"/>
          </p:nvPr>
        </p:nvSpPr>
        <p:spPr/>
        <p:txBody>
          <a:bodyPr/>
          <a:lstStyle/>
          <a:p>
            <a:pPr defTabSz="914446"/>
            <a:r>
              <a:rPr lang="en-US" kern="1200">
                <a:solidFill>
                  <a:prstClr val="black">
                    <a:tint val="82000"/>
                  </a:prstClr>
                </a:solidFill>
                <a:latin typeface="Avenir Next LT Pro"/>
                <a:ea typeface="+mn-ea"/>
                <a:cs typeface="+mn-cs"/>
              </a:rPr>
              <a:t>MSU Dialogues</a:t>
            </a:r>
          </a:p>
        </p:txBody>
      </p:sp>
      <p:sp>
        <p:nvSpPr>
          <p:cNvPr id="6" name="Slide Number Placeholder 5">
            <a:extLst>
              <a:ext uri="{FF2B5EF4-FFF2-40B4-BE49-F238E27FC236}">
                <a16:creationId xmlns:a16="http://schemas.microsoft.com/office/drawing/2014/main" id="{DE89F1A7-86A7-5736-D822-710228375361}"/>
              </a:ext>
            </a:extLst>
          </p:cNvPr>
          <p:cNvSpPr>
            <a:spLocks noGrp="1"/>
          </p:cNvSpPr>
          <p:nvPr>
            <p:ph type="sldNum" sz="quarter" idx="12"/>
          </p:nvPr>
        </p:nvSpPr>
        <p:spPr/>
        <p:txBody>
          <a:bodyPr/>
          <a:lstStyle/>
          <a:p>
            <a:pPr defTabSz="914446"/>
            <a:fld id="{8FE5CF55-44DF-4F14-BF33-38D650C83447}" type="slidenum">
              <a:rPr lang="en-US" kern="1200">
                <a:solidFill>
                  <a:prstClr val="black">
                    <a:tint val="82000"/>
                  </a:prstClr>
                </a:solidFill>
                <a:latin typeface="Avenir Next LT Pro"/>
                <a:ea typeface="+mn-ea"/>
                <a:cs typeface="+mn-cs"/>
              </a:rPr>
              <a:pPr defTabSz="914446"/>
              <a:t>3</a:t>
            </a:fld>
            <a:endParaRPr lang="en-US" kern="1200">
              <a:solidFill>
                <a:prstClr val="black">
                  <a:tint val="82000"/>
                </a:prstClr>
              </a:solidFill>
              <a:latin typeface="Avenir Next LT Pro"/>
              <a:ea typeface="+mn-ea"/>
              <a:cs typeface="+mn-cs"/>
            </a:endParaRPr>
          </a:p>
        </p:txBody>
      </p:sp>
    </p:spTree>
    <p:extLst>
      <p:ext uri="{BB962C8B-B14F-4D97-AF65-F5344CB8AC3E}">
        <p14:creationId xmlns:p14="http://schemas.microsoft.com/office/powerpoint/2010/main" val="209887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3" name="TextBox 2">
            <a:extLst>
              <a:ext uri="{FF2B5EF4-FFF2-40B4-BE49-F238E27FC236}">
                <a16:creationId xmlns:a16="http://schemas.microsoft.com/office/drawing/2014/main" id="{7D9B51D7-3261-3DFA-EB5F-E75F2CC6430C}"/>
              </a:ext>
            </a:extLst>
          </p:cNvPr>
          <p:cNvSpPr txBox="1"/>
          <p:nvPr/>
        </p:nvSpPr>
        <p:spPr>
          <a:xfrm>
            <a:off x="1189758" y="409471"/>
            <a:ext cx="9812485" cy="6278642"/>
          </a:xfrm>
          <a:prstGeom prst="rect">
            <a:avLst/>
          </a:prstGeom>
          <a:noFill/>
        </p:spPr>
        <p:txBody>
          <a:bodyPr wrap="square" rtlCol="0">
            <a:spAutoFit/>
          </a:bodyPr>
          <a:lstStyle/>
          <a:p>
            <a:pPr defTabSz="457223">
              <a:defRPr/>
            </a:pPr>
            <a:r>
              <a:rPr lang="en-US" sz="3200" dirty="0">
                <a:solidFill>
                  <a:prstClr val="black"/>
                </a:solidFill>
                <a:latin typeface="Avenir Next LT Pro"/>
              </a:rPr>
              <a:t>“The emotional volatility associated with having our dignity honored or violated cannot be overstated. When people feel that their value and worth are recognized in relationships, they experience a sense of well-being that enables them to grow and flourish. If, in contrast, their dignity is routinely injured, relationships are experienced as a source of pain and suffering…. Why is this knowledge important for leadership? </a:t>
            </a:r>
          </a:p>
          <a:p>
            <a:pPr defTabSz="457223">
              <a:defRPr/>
            </a:pPr>
            <a:r>
              <a:rPr lang="en-US" sz="4800" i="1" dirty="0">
                <a:solidFill>
                  <a:srgbClr val="2F2F2F"/>
                </a:solidFill>
                <a:latin typeface="Avenir Next LT Pro"/>
              </a:rPr>
              <a:t>If we are going to lead people, we better understand them.</a:t>
            </a:r>
            <a:r>
              <a:rPr lang="en-US" sz="3200" dirty="0">
                <a:solidFill>
                  <a:prstClr val="black"/>
                </a:solidFill>
                <a:latin typeface="Avenir Next LT Pro"/>
              </a:rPr>
              <a:t>”</a:t>
            </a:r>
          </a:p>
          <a:p>
            <a:pPr defTabSz="457223">
              <a:defRPr/>
            </a:pPr>
            <a:endParaRPr lang="en-US" dirty="0">
              <a:solidFill>
                <a:prstClr val="black"/>
              </a:solidFill>
              <a:latin typeface="Avenir Next LT Pro"/>
            </a:endParaRPr>
          </a:p>
        </p:txBody>
      </p:sp>
      <p:sp>
        <p:nvSpPr>
          <p:cNvPr id="2" name="Date Placeholder 1">
            <a:extLst>
              <a:ext uri="{FF2B5EF4-FFF2-40B4-BE49-F238E27FC236}">
                <a16:creationId xmlns:a16="http://schemas.microsoft.com/office/drawing/2014/main" id="{178748CC-0173-BA15-1400-09C69A59A053}"/>
              </a:ext>
            </a:extLst>
          </p:cNvPr>
          <p:cNvSpPr>
            <a:spLocks noGrp="1"/>
          </p:cNvSpPr>
          <p:nvPr>
            <p:ph type="dt" sz="half" idx="10"/>
          </p:nvPr>
        </p:nvSpPr>
        <p:spPr/>
        <p:txBody>
          <a:bodyPr/>
          <a:lstStyle/>
          <a:p>
            <a:pPr defTabSz="914446"/>
            <a:r>
              <a:rPr lang="en-US" kern="1200">
                <a:solidFill>
                  <a:prstClr val="black">
                    <a:tint val="82000"/>
                  </a:prstClr>
                </a:solidFill>
                <a:latin typeface="Avenir Next LT Pro"/>
                <a:ea typeface="+mn-ea"/>
                <a:cs typeface="+mn-cs"/>
              </a:rPr>
              <a:t>2024</a:t>
            </a:r>
          </a:p>
        </p:txBody>
      </p:sp>
      <p:sp>
        <p:nvSpPr>
          <p:cNvPr id="4" name="Footer Placeholder 3">
            <a:extLst>
              <a:ext uri="{FF2B5EF4-FFF2-40B4-BE49-F238E27FC236}">
                <a16:creationId xmlns:a16="http://schemas.microsoft.com/office/drawing/2014/main" id="{34F58E1D-145D-3679-6984-3C9E234B51FE}"/>
              </a:ext>
            </a:extLst>
          </p:cNvPr>
          <p:cNvSpPr>
            <a:spLocks noGrp="1"/>
          </p:cNvSpPr>
          <p:nvPr>
            <p:ph type="ftr" sz="quarter" idx="11"/>
          </p:nvPr>
        </p:nvSpPr>
        <p:spPr/>
        <p:txBody>
          <a:bodyPr/>
          <a:lstStyle/>
          <a:p>
            <a:pPr defTabSz="914446"/>
            <a:r>
              <a:rPr lang="en-US" kern="1200">
                <a:solidFill>
                  <a:prstClr val="black">
                    <a:tint val="82000"/>
                  </a:prstClr>
                </a:solidFill>
                <a:latin typeface="Avenir Next LT Pro"/>
                <a:ea typeface="+mn-ea"/>
                <a:cs typeface="+mn-cs"/>
              </a:rPr>
              <a:t>MSU Dialogues</a:t>
            </a:r>
          </a:p>
        </p:txBody>
      </p:sp>
      <p:sp>
        <p:nvSpPr>
          <p:cNvPr id="6" name="Slide Number Placeholder 5">
            <a:extLst>
              <a:ext uri="{FF2B5EF4-FFF2-40B4-BE49-F238E27FC236}">
                <a16:creationId xmlns:a16="http://schemas.microsoft.com/office/drawing/2014/main" id="{F65C4C28-DD57-0A37-C113-A9EDBD143F80}"/>
              </a:ext>
            </a:extLst>
          </p:cNvPr>
          <p:cNvSpPr>
            <a:spLocks noGrp="1"/>
          </p:cNvSpPr>
          <p:nvPr>
            <p:ph type="sldNum" sz="quarter" idx="12"/>
          </p:nvPr>
        </p:nvSpPr>
        <p:spPr/>
        <p:txBody>
          <a:bodyPr/>
          <a:lstStyle/>
          <a:p>
            <a:pPr defTabSz="914446"/>
            <a:fld id="{8FE5CF55-44DF-4F14-BF33-38D650C83447}" type="slidenum">
              <a:rPr lang="en-US" kern="1200">
                <a:solidFill>
                  <a:prstClr val="black">
                    <a:tint val="82000"/>
                  </a:prstClr>
                </a:solidFill>
                <a:latin typeface="Avenir Next LT Pro"/>
                <a:ea typeface="+mn-ea"/>
                <a:cs typeface="+mn-cs"/>
              </a:rPr>
              <a:pPr defTabSz="914446"/>
              <a:t>4</a:t>
            </a:fld>
            <a:endParaRPr lang="en-US" kern="1200">
              <a:solidFill>
                <a:prstClr val="black">
                  <a:tint val="82000"/>
                </a:prstClr>
              </a:solidFill>
              <a:latin typeface="Avenir Next LT Pro"/>
              <a:ea typeface="+mn-ea"/>
              <a:cs typeface="+mn-cs"/>
            </a:endParaRPr>
          </a:p>
        </p:txBody>
      </p:sp>
    </p:spTree>
    <p:extLst>
      <p:ext uri="{BB962C8B-B14F-4D97-AF65-F5344CB8AC3E}">
        <p14:creationId xmlns:p14="http://schemas.microsoft.com/office/powerpoint/2010/main" val="412493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9055A8-6754-4F27-8010-BF142982DD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FAF9D845-1D7D-4A88-86ED-B45A77144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4F2A62-CB96-44B7-9829-3BEA927D5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67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AB4C3"/>
              </a:solidFill>
            </a:endParaRPr>
          </a:p>
        </p:txBody>
      </p:sp>
      <p:sp>
        <p:nvSpPr>
          <p:cNvPr id="7" name="Title 6">
            <a:extLst>
              <a:ext uri="{FF2B5EF4-FFF2-40B4-BE49-F238E27FC236}">
                <a16:creationId xmlns:a16="http://schemas.microsoft.com/office/drawing/2014/main" id="{885C0717-F073-71A0-674E-0A376E6006B8}"/>
              </a:ext>
            </a:extLst>
          </p:cNvPr>
          <p:cNvSpPr>
            <a:spLocks noGrp="1"/>
          </p:cNvSpPr>
          <p:nvPr>
            <p:ph type="title"/>
          </p:nvPr>
        </p:nvSpPr>
        <p:spPr>
          <a:xfrm>
            <a:off x="649045" y="788595"/>
            <a:ext cx="4014395" cy="3525220"/>
          </a:xfrm>
        </p:spPr>
        <p:txBody>
          <a:bodyPr vert="horz" lIns="91440" tIns="45720" rIns="91440" bIns="45720" rtlCol="0" anchor="t">
            <a:normAutofit/>
          </a:bodyPr>
          <a:lstStyle/>
          <a:p>
            <a:pPr>
              <a:lnSpc>
                <a:spcPct val="90000"/>
              </a:lnSpc>
            </a:pPr>
            <a:r>
              <a:rPr lang="en-US" sz="5000" spc="-40" dirty="0">
                <a:solidFill>
                  <a:srgbClr val="FFFFFF"/>
                </a:solidFill>
              </a:rPr>
              <a:t>Social Identities</a:t>
            </a:r>
          </a:p>
        </p:txBody>
      </p:sp>
      <p:sp>
        <p:nvSpPr>
          <p:cNvPr id="5" name="Footer Placeholder 4">
            <a:extLst>
              <a:ext uri="{FF2B5EF4-FFF2-40B4-BE49-F238E27FC236}">
                <a16:creationId xmlns:a16="http://schemas.microsoft.com/office/drawing/2014/main" id="{860FBF54-FB41-EBEF-9744-BF6316E99BAB}"/>
              </a:ext>
            </a:extLst>
          </p:cNvPr>
          <p:cNvSpPr>
            <a:spLocks noGrp="1"/>
          </p:cNvSpPr>
          <p:nvPr>
            <p:ph type="ftr" sz="quarter" idx="11"/>
          </p:nvPr>
        </p:nvSpPr>
        <p:spPr>
          <a:xfrm>
            <a:off x="328108" y="6356350"/>
            <a:ext cx="4609652" cy="365125"/>
          </a:xfrm>
        </p:spPr>
        <p:txBody>
          <a:bodyPr vert="horz" lIns="91440" tIns="45720" rIns="91440" bIns="45720" rtlCol="0" anchor="ctr">
            <a:normAutofit/>
          </a:bodyPr>
          <a:lstStyle/>
          <a:p>
            <a:pPr>
              <a:spcAft>
                <a:spcPts val="600"/>
              </a:spcAft>
            </a:pPr>
            <a:endParaRPr lang="en-US" kern="1200" dirty="0">
              <a:solidFill>
                <a:srgbClr val="FFFFFF"/>
              </a:solidFill>
              <a:latin typeface="+mn-lt"/>
              <a:ea typeface="+mn-ea"/>
              <a:cs typeface="+mn-cs"/>
            </a:endParaRPr>
          </a:p>
        </p:txBody>
      </p:sp>
      <p:sp>
        <p:nvSpPr>
          <p:cNvPr id="4" name="Date Placeholder 3">
            <a:extLst>
              <a:ext uri="{FF2B5EF4-FFF2-40B4-BE49-F238E27FC236}">
                <a16:creationId xmlns:a16="http://schemas.microsoft.com/office/drawing/2014/main" id="{7795778A-41AD-E9F2-BE29-7CDB2C60D466}"/>
              </a:ext>
            </a:extLst>
          </p:cNvPr>
          <p:cNvSpPr>
            <a:spLocks noGrp="1"/>
          </p:cNvSpPr>
          <p:nvPr>
            <p:ph type="dt" sz="half" idx="10"/>
          </p:nvPr>
        </p:nvSpPr>
        <p:spPr>
          <a:xfrm>
            <a:off x="7013448" y="6355080"/>
            <a:ext cx="4352544" cy="365125"/>
          </a:xfrm>
        </p:spPr>
        <p:txBody>
          <a:bodyPr vert="horz" lIns="91440" tIns="45720" rIns="91440" bIns="45720" rtlCol="0" anchor="ctr">
            <a:normAutofit/>
          </a:bodyPr>
          <a:lstStyle/>
          <a:p>
            <a:pPr>
              <a:spcAft>
                <a:spcPts val="600"/>
              </a:spcAft>
            </a:pPr>
            <a:r>
              <a:rPr lang="en-US"/>
              <a:t>7/29/20XX</a:t>
            </a:r>
          </a:p>
        </p:txBody>
      </p:sp>
      <p:sp>
        <p:nvSpPr>
          <p:cNvPr id="6" name="Slide Number Placeholder 5">
            <a:extLst>
              <a:ext uri="{FF2B5EF4-FFF2-40B4-BE49-F238E27FC236}">
                <a16:creationId xmlns:a16="http://schemas.microsoft.com/office/drawing/2014/main" id="{6037C718-B1B1-214E-19ED-A3F29A9D9EC1}"/>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5</a:t>
            </a:fld>
            <a:endParaRPr lang="en-US"/>
          </a:p>
        </p:txBody>
      </p:sp>
      <p:pic>
        <p:nvPicPr>
          <p:cNvPr id="9" name="Content Placeholder 9" descr="A circular chart with green and white text&#10;&#10;Description automatically generated">
            <a:extLst>
              <a:ext uri="{FF2B5EF4-FFF2-40B4-BE49-F238E27FC236}">
                <a16:creationId xmlns:a16="http://schemas.microsoft.com/office/drawing/2014/main" id="{E1DB5B8C-B94B-342D-2656-F5BBDED8C8D6}"/>
              </a:ext>
            </a:extLst>
          </p:cNvPr>
          <p:cNvPicPr>
            <a:picLocks noGrp="1" noChangeAspect="1"/>
          </p:cNvPicPr>
          <p:nvPr>
            <p:ph sz="quarter" idx="14"/>
          </p:nvPr>
        </p:nvPicPr>
        <p:blipFill>
          <a:blip r:embed="rId3"/>
          <a:stretch>
            <a:fillRect/>
          </a:stretch>
        </p:blipFill>
        <p:spPr>
          <a:xfrm>
            <a:off x="5067300" y="416732"/>
            <a:ext cx="7019541" cy="6373005"/>
          </a:xfrm>
          <a:prstGeom prst="rect">
            <a:avLst/>
          </a:prstGeom>
        </p:spPr>
      </p:pic>
    </p:spTree>
    <p:extLst>
      <p:ext uri="{BB962C8B-B14F-4D97-AF65-F5344CB8AC3E}">
        <p14:creationId xmlns:p14="http://schemas.microsoft.com/office/powerpoint/2010/main" val="1115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1EB0E-6C0A-FEF0-F53F-8D60B1C27A32}"/>
              </a:ext>
            </a:extLst>
          </p:cNvPr>
          <p:cNvSpPr>
            <a:spLocks noGrp="1"/>
          </p:cNvSpPr>
          <p:nvPr>
            <p:ph type="title"/>
          </p:nvPr>
        </p:nvSpPr>
        <p:spPr/>
        <p:txBody>
          <a:bodyPr>
            <a:normAutofit fontScale="90000"/>
          </a:bodyPr>
          <a:lstStyle/>
          <a:p>
            <a:r>
              <a:rPr lang="en-US" dirty="0"/>
              <a:t>Bias</a:t>
            </a:r>
          </a:p>
        </p:txBody>
      </p:sp>
      <p:sp>
        <p:nvSpPr>
          <p:cNvPr id="3" name="Content Placeholder 2">
            <a:extLst>
              <a:ext uri="{FF2B5EF4-FFF2-40B4-BE49-F238E27FC236}">
                <a16:creationId xmlns:a16="http://schemas.microsoft.com/office/drawing/2014/main" id="{A2D419BD-F58F-A928-22F3-4BE836FE3AA0}"/>
              </a:ext>
            </a:extLst>
          </p:cNvPr>
          <p:cNvSpPr>
            <a:spLocks noGrp="1"/>
          </p:cNvSpPr>
          <p:nvPr>
            <p:ph sz="quarter" idx="14"/>
          </p:nvPr>
        </p:nvSpPr>
        <p:spPr/>
        <p:txBody>
          <a:bodyPr/>
          <a:lstStyle/>
          <a:p>
            <a:r>
              <a:rPr lang="en-US" sz="2800" dirty="0"/>
              <a:t>We all have biases</a:t>
            </a:r>
          </a:p>
          <a:p>
            <a:r>
              <a:rPr lang="en-US" sz="2800" dirty="0"/>
              <a:t>They impact our interactions and communication:</a:t>
            </a:r>
          </a:p>
          <a:p>
            <a:pPr lvl="1"/>
            <a:r>
              <a:rPr lang="en-US" sz="2400" dirty="0"/>
              <a:t>Level of service</a:t>
            </a:r>
          </a:p>
          <a:p>
            <a:pPr lvl="1"/>
            <a:r>
              <a:rPr lang="en-US" sz="2400" dirty="0"/>
              <a:t>Length of time you spend with a person</a:t>
            </a:r>
          </a:p>
          <a:p>
            <a:pPr lvl="1"/>
            <a:r>
              <a:rPr lang="en-US" sz="2400" dirty="0"/>
              <a:t>Interactions (face to face, telephone, email) </a:t>
            </a:r>
          </a:p>
          <a:p>
            <a:r>
              <a:rPr lang="en-US" dirty="0"/>
              <a:t>It does not make one a “good” or “bad” person</a:t>
            </a:r>
          </a:p>
          <a:p>
            <a:pPr lvl="1"/>
            <a:r>
              <a:rPr lang="en-US" dirty="0"/>
              <a:t>It means we have something to learn or unlearn</a:t>
            </a:r>
          </a:p>
          <a:p>
            <a:pPr marL="457200" lvl="1" indent="0">
              <a:buNone/>
            </a:pPr>
            <a:endParaRPr lang="en-US" dirty="0"/>
          </a:p>
        </p:txBody>
      </p:sp>
      <p:sp>
        <p:nvSpPr>
          <p:cNvPr id="4" name="Slide Number Placeholder 3">
            <a:extLst>
              <a:ext uri="{FF2B5EF4-FFF2-40B4-BE49-F238E27FC236}">
                <a16:creationId xmlns:a16="http://schemas.microsoft.com/office/drawing/2014/main" id="{89146BFA-8998-7DA6-00E4-88C4BA496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794143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34975" y="-435132"/>
            <a:ext cx="12326976" cy="3360939"/>
          </a:xfrm>
          <a:prstGeom prst="rect">
            <a:avLst/>
          </a:prstGeom>
        </p:spPr>
        <p:txBody>
          <a:bodyPr lIns="33867" tIns="33867" rIns="33867" bIns="33867" rtlCol="0" anchor="ctr"/>
          <a:lstStyle/>
          <a:p>
            <a:pPr algn="ctr">
              <a:lnSpc>
                <a:spcPts val="1773"/>
              </a:lnSpc>
            </a:pPr>
            <a:endParaRPr sz="1200"/>
          </a:p>
        </p:txBody>
      </p:sp>
      <p:grpSp>
        <p:nvGrpSpPr>
          <p:cNvPr id="5" name="Group 5"/>
          <p:cNvGrpSpPr>
            <a:grpSpLocks noGrp="1" noUngrp="1" noRot="1" noMove="1" noResize="1"/>
          </p:cNvGrpSpPr>
          <p:nvPr/>
        </p:nvGrpSpPr>
        <p:grpSpPr>
          <a:xfrm>
            <a:off x="-34942" y="2701215"/>
            <a:ext cx="12226942" cy="4147913"/>
            <a:chOff x="0" y="0"/>
            <a:chExt cx="4830397" cy="1638682"/>
          </a:xfrm>
        </p:grpSpPr>
        <p:sp>
          <p:nvSpPr>
            <p:cNvPr id="6" name="Freeform 6"/>
            <p:cNvSpPr>
              <a:spLocks noGrp="1" noRot="1" noMove="1" noResize="1" noEditPoints="1" noAdjustHandles="1" noChangeArrowheads="1" noChangeShapeType="1"/>
            </p:cNvSpPr>
            <p:nvPr/>
          </p:nvSpPr>
          <p:spPr>
            <a:xfrm>
              <a:off x="0" y="0"/>
              <a:ext cx="4830397" cy="1638682"/>
            </a:xfrm>
            <a:custGeom>
              <a:avLst/>
              <a:gdLst/>
              <a:ahLst/>
              <a:cxnLst/>
              <a:rect l="l" t="t" r="r" b="b"/>
              <a:pathLst>
                <a:path w="4830397" h="1638682">
                  <a:moveTo>
                    <a:pt x="0" y="0"/>
                  </a:moveTo>
                  <a:lnTo>
                    <a:pt x="4830397" y="0"/>
                  </a:lnTo>
                  <a:lnTo>
                    <a:pt x="4830397" y="1638682"/>
                  </a:lnTo>
                  <a:lnTo>
                    <a:pt x="0" y="1638682"/>
                  </a:lnTo>
                  <a:close/>
                </a:path>
              </a:pathLst>
            </a:custGeom>
            <a:solidFill>
              <a:srgbClr val="5CE1E6"/>
            </a:solidFill>
          </p:spPr>
          <p:txBody>
            <a:bodyPr/>
            <a:lstStyle/>
            <a:p>
              <a:endParaRPr lang="en-US" sz="1200"/>
            </a:p>
          </p:txBody>
        </p:sp>
        <p:sp>
          <p:nvSpPr>
            <p:cNvPr id="7" name="TextBox 7"/>
            <p:cNvSpPr txBox="1">
              <a:spLocks noGrp="1" noRot="1" noMove="1" noResize="1" noEditPoints="1" noAdjustHandles="1" noChangeArrowheads="1" noChangeShapeType="1"/>
            </p:cNvSpPr>
            <p:nvPr/>
          </p:nvSpPr>
          <p:spPr>
            <a:xfrm>
              <a:off x="0" y="-38100"/>
              <a:ext cx="4830397" cy="1676782"/>
            </a:xfrm>
            <a:prstGeom prst="rect">
              <a:avLst/>
            </a:prstGeom>
          </p:spPr>
          <p:txBody>
            <a:bodyPr lIns="33867" tIns="33867" rIns="33867" bIns="33867" rtlCol="0" anchor="ctr"/>
            <a:lstStyle/>
            <a:p>
              <a:pPr algn="ctr">
                <a:lnSpc>
                  <a:spcPts val="1773"/>
                </a:lnSpc>
                <a:spcBef>
                  <a:spcPct val="0"/>
                </a:spcBef>
              </a:pPr>
              <a:endParaRPr sz="1200"/>
            </a:p>
          </p:txBody>
        </p:sp>
      </p:grpSp>
      <p:sp>
        <p:nvSpPr>
          <p:cNvPr id="8" name="Freeform 8"/>
          <p:cNvSpPr/>
          <p:nvPr/>
        </p:nvSpPr>
        <p:spPr>
          <a:xfrm>
            <a:off x="1265553" y="808315"/>
            <a:ext cx="3525012" cy="5486400"/>
          </a:xfrm>
          <a:custGeom>
            <a:avLst/>
            <a:gdLst/>
            <a:ahLst/>
            <a:cxnLst/>
            <a:rect l="l" t="t" r="r" b="b"/>
            <a:pathLst>
              <a:path w="5287518" h="8229600">
                <a:moveTo>
                  <a:pt x="0" y="0"/>
                </a:moveTo>
                <a:lnTo>
                  <a:pt x="5287518" y="0"/>
                </a:lnTo>
                <a:lnTo>
                  <a:pt x="5287518" y="8229600"/>
                </a:lnTo>
                <a:lnTo>
                  <a:pt x="0" y="8229600"/>
                </a:lnTo>
                <a:lnTo>
                  <a:pt x="0" y="0"/>
                </a:lnTo>
                <a:close/>
              </a:path>
            </a:pathLst>
          </a:custGeom>
          <a:blipFill>
            <a:blip r:embed="rId3"/>
            <a:stretch>
              <a:fillRect/>
            </a:stretch>
          </a:blipFill>
        </p:spPr>
        <p:txBody>
          <a:bodyPr/>
          <a:lstStyle/>
          <a:p>
            <a:endParaRPr lang="en-US" sz="1200"/>
          </a:p>
        </p:txBody>
      </p:sp>
      <p:sp>
        <p:nvSpPr>
          <p:cNvPr id="9" name="Freeform 9"/>
          <p:cNvSpPr/>
          <p:nvPr/>
        </p:nvSpPr>
        <p:spPr>
          <a:xfrm>
            <a:off x="153446" y="2494365"/>
            <a:ext cx="4930770" cy="431443"/>
          </a:xfrm>
          <a:custGeom>
            <a:avLst/>
            <a:gdLst/>
            <a:ahLst/>
            <a:cxnLst/>
            <a:rect l="l" t="t" r="r" b="b"/>
            <a:pathLst>
              <a:path w="7396155" h="647164">
                <a:moveTo>
                  <a:pt x="0" y="0"/>
                </a:moveTo>
                <a:lnTo>
                  <a:pt x="7396155" y="0"/>
                </a:lnTo>
                <a:lnTo>
                  <a:pt x="7396155" y="647163"/>
                </a:lnTo>
                <a:lnTo>
                  <a:pt x="0" y="6471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0" name="TextBox 10"/>
          <p:cNvSpPr txBox="1"/>
          <p:nvPr/>
        </p:nvSpPr>
        <p:spPr>
          <a:xfrm>
            <a:off x="4536523" y="70014"/>
            <a:ext cx="3719711" cy="581185"/>
          </a:xfrm>
          <a:prstGeom prst="rect">
            <a:avLst/>
          </a:prstGeom>
        </p:spPr>
        <p:txBody>
          <a:bodyPr wrap="square" lIns="0" tIns="0" rIns="0" bIns="0" rtlCol="0" anchor="t">
            <a:spAutoFit/>
          </a:bodyPr>
          <a:lstStyle/>
          <a:p>
            <a:pPr algn="ctr">
              <a:lnSpc>
                <a:spcPts val="4853"/>
              </a:lnSpc>
            </a:pPr>
            <a:r>
              <a:rPr lang="en-US" sz="3466" b="1" dirty="0">
                <a:solidFill>
                  <a:srgbClr val="000000"/>
                </a:solidFill>
                <a:ea typeface="Canva Sans Bold"/>
                <a:cs typeface="Canva Sans Bold"/>
                <a:sym typeface="Canva Sans Bold"/>
              </a:rPr>
              <a:t>Explicit Bias</a:t>
            </a:r>
          </a:p>
        </p:txBody>
      </p:sp>
      <p:sp>
        <p:nvSpPr>
          <p:cNvPr id="11" name="TextBox 11"/>
          <p:cNvSpPr txBox="1"/>
          <p:nvPr/>
        </p:nvSpPr>
        <p:spPr>
          <a:xfrm>
            <a:off x="5272604" y="2439448"/>
            <a:ext cx="3830935" cy="413126"/>
          </a:xfrm>
          <a:prstGeom prst="rect">
            <a:avLst/>
          </a:prstGeom>
        </p:spPr>
        <p:txBody>
          <a:bodyPr lIns="0" tIns="0" rIns="0" bIns="0" rtlCol="0" anchor="t">
            <a:spAutoFit/>
          </a:bodyPr>
          <a:lstStyle/>
          <a:p>
            <a:pPr algn="ctr">
              <a:lnSpc>
                <a:spcPts val="3360"/>
              </a:lnSpc>
            </a:pPr>
            <a:r>
              <a:rPr lang="en-US" sz="2399" dirty="0">
                <a:solidFill>
                  <a:srgbClr val="000000"/>
                </a:solidFill>
                <a:ea typeface="Poppins"/>
                <a:cs typeface="Poppins"/>
                <a:sym typeface="Poppins"/>
              </a:rPr>
              <a:t>LINE OF CONSCIOUSNESS</a:t>
            </a:r>
          </a:p>
        </p:txBody>
      </p:sp>
      <p:sp>
        <p:nvSpPr>
          <p:cNvPr id="12" name="TextBox 12"/>
          <p:cNvSpPr txBox="1"/>
          <p:nvPr/>
        </p:nvSpPr>
        <p:spPr>
          <a:xfrm>
            <a:off x="4859781" y="3321503"/>
            <a:ext cx="5403255" cy="581185"/>
          </a:xfrm>
          <a:prstGeom prst="rect">
            <a:avLst/>
          </a:prstGeom>
        </p:spPr>
        <p:txBody>
          <a:bodyPr lIns="0" tIns="0" rIns="0" bIns="0" rtlCol="0" anchor="t">
            <a:spAutoFit/>
          </a:bodyPr>
          <a:lstStyle/>
          <a:p>
            <a:pPr algn="ctr">
              <a:lnSpc>
                <a:spcPts val="4853"/>
              </a:lnSpc>
            </a:pPr>
            <a:r>
              <a:rPr lang="en-US" sz="3466" b="1" dirty="0">
                <a:solidFill>
                  <a:srgbClr val="000000"/>
                </a:solidFill>
                <a:ea typeface="Canva Sans Bold"/>
                <a:cs typeface="Canva Sans Bold"/>
                <a:sym typeface="Canva Sans Bold"/>
              </a:rPr>
              <a:t>Unconscious Bias</a:t>
            </a:r>
          </a:p>
        </p:txBody>
      </p:sp>
      <p:sp>
        <p:nvSpPr>
          <p:cNvPr id="13" name="TextBox 13"/>
          <p:cNvSpPr txBox="1"/>
          <p:nvPr/>
        </p:nvSpPr>
        <p:spPr>
          <a:xfrm>
            <a:off x="5925988" y="3988287"/>
            <a:ext cx="6029792" cy="738664"/>
          </a:xfrm>
          <a:prstGeom prst="rect">
            <a:avLst/>
          </a:prstGeom>
        </p:spPr>
        <p:txBody>
          <a:bodyPr wrap="square" lIns="0" tIns="0" rIns="0" bIns="0" rtlCol="0" anchor="t">
            <a:spAutoFit/>
          </a:bodyPr>
          <a:lstStyle/>
          <a:p>
            <a:r>
              <a:rPr lang="en-US" sz="2400" dirty="0"/>
              <a:t>Unconscious attitude that lie below the surface, but may influence our behaviors. </a:t>
            </a:r>
          </a:p>
        </p:txBody>
      </p:sp>
      <p:sp>
        <p:nvSpPr>
          <p:cNvPr id="14" name="TextBox 14"/>
          <p:cNvSpPr txBox="1"/>
          <p:nvPr/>
        </p:nvSpPr>
        <p:spPr>
          <a:xfrm>
            <a:off x="5925988" y="697682"/>
            <a:ext cx="6029792" cy="1477328"/>
          </a:xfrm>
          <a:prstGeom prst="rect">
            <a:avLst/>
          </a:prstGeom>
        </p:spPr>
        <p:txBody>
          <a:bodyPr wrap="square" lIns="0" tIns="0" rIns="0" bIns="0" rtlCol="0" anchor="t">
            <a:spAutoFit/>
          </a:bodyPr>
          <a:lstStyle/>
          <a:p>
            <a:r>
              <a:rPr lang="en-US" sz="2400" dirty="0"/>
              <a:t>Attitude and beliefs that we have about a person or group on a conscious level. We are fully aware of these, so they can be self-reported.</a:t>
            </a:r>
          </a:p>
        </p:txBody>
      </p:sp>
      <p:sp>
        <p:nvSpPr>
          <p:cNvPr id="2" name="Title 1">
            <a:extLst>
              <a:ext uri="{FF2B5EF4-FFF2-40B4-BE49-F238E27FC236}">
                <a16:creationId xmlns:a16="http://schemas.microsoft.com/office/drawing/2014/main" id="{B29CC74B-2AC4-2095-6837-04BBAD633388}"/>
              </a:ext>
            </a:extLst>
          </p:cNvPr>
          <p:cNvSpPr>
            <a:spLocks noGrp="1"/>
          </p:cNvSpPr>
          <p:nvPr>
            <p:ph type="title"/>
          </p:nvPr>
        </p:nvSpPr>
        <p:spPr>
          <a:xfrm>
            <a:off x="525708" y="221303"/>
            <a:ext cx="2263140" cy="683963"/>
          </a:xfrm>
        </p:spPr>
        <p:txBody>
          <a:bodyPr>
            <a:normAutofit fontScale="90000"/>
          </a:bodyPr>
          <a:lstStyle/>
          <a:p>
            <a:r>
              <a:rPr lang="en-US" dirty="0"/>
              <a:t>Bias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3F66-CAA8-C03B-5251-7262736BF263}"/>
              </a:ext>
            </a:extLst>
          </p:cNvPr>
          <p:cNvSpPr>
            <a:spLocks noGrp="1"/>
          </p:cNvSpPr>
          <p:nvPr>
            <p:ph type="title"/>
          </p:nvPr>
        </p:nvSpPr>
        <p:spPr/>
        <p:txBody>
          <a:bodyPr>
            <a:normAutofit fontScale="90000"/>
          </a:bodyPr>
          <a:lstStyle/>
          <a:p>
            <a:r>
              <a:rPr lang="en-US" dirty="0"/>
              <a:t>Reducing Bias</a:t>
            </a:r>
          </a:p>
        </p:txBody>
      </p:sp>
      <p:sp>
        <p:nvSpPr>
          <p:cNvPr id="3" name="Content Placeholder 2">
            <a:extLst>
              <a:ext uri="{FF2B5EF4-FFF2-40B4-BE49-F238E27FC236}">
                <a16:creationId xmlns:a16="http://schemas.microsoft.com/office/drawing/2014/main" id="{4F4AE532-B1B8-3E6A-D902-4502CA64CC2E}"/>
              </a:ext>
            </a:extLst>
          </p:cNvPr>
          <p:cNvSpPr>
            <a:spLocks noGrp="1"/>
          </p:cNvSpPr>
          <p:nvPr>
            <p:ph sz="quarter" idx="14"/>
          </p:nvPr>
        </p:nvSpPr>
        <p:spPr/>
        <p:txBody>
          <a:bodyPr>
            <a:normAutofit/>
          </a:bodyPr>
          <a:lstStyle/>
          <a:p>
            <a:r>
              <a:rPr lang="en-US" sz="2800" dirty="0"/>
              <a:t>Neuroplasticity</a:t>
            </a:r>
          </a:p>
          <a:p>
            <a:pPr lvl="1"/>
            <a:r>
              <a:rPr lang="en-US" sz="2400" dirty="0"/>
              <a:t>The brain is continuously reorganizing itself, creating new connections between neurons throughout the life span</a:t>
            </a:r>
          </a:p>
          <a:p>
            <a:pPr lvl="1"/>
            <a:endParaRPr lang="en-US" sz="2400" dirty="0"/>
          </a:p>
          <a:p>
            <a:r>
              <a:rPr lang="en-US" sz="2800" dirty="0"/>
              <a:t>Awareness and intentionality</a:t>
            </a:r>
          </a:p>
          <a:p>
            <a:pPr lvl="1"/>
            <a:r>
              <a:rPr lang="en-US" sz="2400" dirty="0"/>
              <a:t>Moves from automatic process to controlled process until it becomes automatic again</a:t>
            </a:r>
          </a:p>
        </p:txBody>
      </p:sp>
      <p:sp>
        <p:nvSpPr>
          <p:cNvPr id="4" name="Slide Number Placeholder 3">
            <a:extLst>
              <a:ext uri="{FF2B5EF4-FFF2-40B4-BE49-F238E27FC236}">
                <a16:creationId xmlns:a16="http://schemas.microsoft.com/office/drawing/2014/main" id="{E9F86252-DE0D-C34B-906F-7C5562F4E0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584651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AC0E-04C4-D4A8-4271-C789032312E0}"/>
              </a:ext>
            </a:extLst>
          </p:cNvPr>
          <p:cNvSpPr>
            <a:spLocks noGrp="1"/>
          </p:cNvSpPr>
          <p:nvPr>
            <p:ph type="title"/>
          </p:nvPr>
        </p:nvSpPr>
        <p:spPr/>
        <p:txBody>
          <a:bodyPr>
            <a:normAutofit fontScale="90000"/>
          </a:bodyPr>
          <a:lstStyle/>
          <a:p>
            <a:r>
              <a:rPr lang="en-US"/>
              <a:t>The Impact of Inclusion</a:t>
            </a:r>
          </a:p>
        </p:txBody>
      </p:sp>
      <p:sp>
        <p:nvSpPr>
          <p:cNvPr id="3" name="Content Placeholder 2">
            <a:extLst>
              <a:ext uri="{FF2B5EF4-FFF2-40B4-BE49-F238E27FC236}">
                <a16:creationId xmlns:a16="http://schemas.microsoft.com/office/drawing/2014/main" id="{6A97BBE9-6239-1803-E563-9245839E26B6}"/>
              </a:ext>
            </a:extLst>
          </p:cNvPr>
          <p:cNvSpPr>
            <a:spLocks noGrp="1"/>
          </p:cNvSpPr>
          <p:nvPr>
            <p:ph sz="quarter" idx="14"/>
          </p:nvPr>
        </p:nvSpPr>
        <p:spPr/>
        <p:txBody>
          <a:bodyPr>
            <a:normAutofit lnSpcReduction="10000"/>
          </a:bodyPr>
          <a:lstStyle/>
          <a:p>
            <a:r>
              <a:rPr lang="en-US" dirty="0"/>
              <a:t>Increased (academic) achievement</a:t>
            </a:r>
          </a:p>
          <a:p>
            <a:r>
              <a:rPr lang="en-US" dirty="0"/>
              <a:t> Higher self-esteem and greater confidence in creative problem-solving</a:t>
            </a:r>
          </a:p>
          <a:p>
            <a:r>
              <a:rPr lang="en-US" dirty="0"/>
              <a:t>Improved critical thinking and openness to intellectual challenges</a:t>
            </a:r>
          </a:p>
          <a:p>
            <a:r>
              <a:rPr lang="en-US" dirty="0"/>
              <a:t>Increased awareness of social problems, civic engagement, and empathy</a:t>
            </a:r>
          </a:p>
          <a:p>
            <a:r>
              <a:rPr lang="en-US" dirty="0"/>
              <a:t>Increased sense of belonging</a:t>
            </a:r>
          </a:p>
          <a:p>
            <a:r>
              <a:rPr lang="en-US" dirty="0"/>
              <a:t>Reduced prejudice across difference and increased meaningful relationships across difference</a:t>
            </a:r>
          </a:p>
          <a:p>
            <a:r>
              <a:rPr lang="en-US" dirty="0"/>
              <a:t>These effects are long-term and consistent across age groups</a:t>
            </a:r>
          </a:p>
          <a:p>
            <a:endParaRPr lang="en-US" dirty="0"/>
          </a:p>
        </p:txBody>
      </p:sp>
      <p:sp>
        <p:nvSpPr>
          <p:cNvPr id="4" name="Slide Number Placeholder 3">
            <a:extLst>
              <a:ext uri="{FF2B5EF4-FFF2-40B4-BE49-F238E27FC236}">
                <a16:creationId xmlns:a16="http://schemas.microsoft.com/office/drawing/2014/main" id="{4A42AD08-4F82-F4F7-1ED2-0B27DF906D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4896275"/>
      </p:ext>
    </p:extLst>
  </p:cSld>
  <p:clrMapOvr>
    <a:masterClrMapping/>
  </p:clrMapOvr>
</p:sld>
</file>

<file path=ppt/theme/theme1.xml><?xml version="1.0" encoding="utf-8"?>
<a:theme xmlns:a="http://schemas.openxmlformats.org/drawingml/2006/main" name="ColorBlockVTI">
  <a:themeElements>
    <a:clrScheme name="Custom 7">
      <a:dk1>
        <a:sysClr val="windowText" lastClr="000000"/>
      </a:dk1>
      <a:lt1>
        <a:sysClr val="window" lastClr="FFFFFF"/>
      </a:lt1>
      <a:dk2>
        <a:srgbClr val="281B10"/>
      </a:dk2>
      <a:lt2>
        <a:srgbClr val="FFF9F5"/>
      </a:lt2>
      <a:accent1>
        <a:srgbClr val="18453B"/>
      </a:accent1>
      <a:accent2>
        <a:srgbClr val="492F92"/>
      </a:accent2>
      <a:accent3>
        <a:srgbClr val="5B5260"/>
      </a:accent3>
      <a:accent4>
        <a:srgbClr val="008183"/>
      </a:accent4>
      <a:accent5>
        <a:srgbClr val="492F92"/>
      </a:accent5>
      <a:accent6>
        <a:srgbClr val="7BBD00"/>
      </a:accent6>
      <a:hlink>
        <a:srgbClr val="1201FE"/>
      </a:hlink>
      <a:folHlink>
        <a:srgbClr val="A09AF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2177130-642f-41d9-9211-74237ad5687d}" enabled="0" method="" siteId="{22177130-642f-41d9-9211-74237ad5687d}" removed="1"/>
</clbl:labelList>
</file>

<file path=docProps/app.xml><?xml version="1.0" encoding="utf-8"?>
<Properties xmlns="http://schemas.openxmlformats.org/officeDocument/2006/extended-properties" xmlns:vt="http://schemas.openxmlformats.org/officeDocument/2006/docPropsVTypes">
  <TotalTime>501</TotalTime>
  <Words>1563</Words>
  <Application>Microsoft Office PowerPoint</Application>
  <PresentationFormat>Widescreen</PresentationFormat>
  <Paragraphs>153</Paragraphs>
  <Slides>14</Slides>
  <Notes>12</Notes>
  <HiddenSlides>1</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ColorBlockVTI</vt:lpstr>
      <vt:lpstr>Maya Angelou</vt:lpstr>
      <vt:lpstr>Dignity Model – Donna Hicks (2013)</vt:lpstr>
      <vt:lpstr>PowerPoint Presentation</vt:lpstr>
      <vt:lpstr>PowerPoint Presentation</vt:lpstr>
      <vt:lpstr>Social Identities</vt:lpstr>
      <vt:lpstr>Bias</vt:lpstr>
      <vt:lpstr>Bias</vt:lpstr>
      <vt:lpstr>Reducing Bias</vt:lpstr>
      <vt:lpstr>The Impact of Inclusion</vt:lpstr>
      <vt:lpstr>What is Oppression? </vt:lpstr>
      <vt:lpstr>Oppression is an Umbrella Term</vt:lpstr>
      <vt:lpstr>Power/Positionality </vt:lpstr>
      <vt:lpstr>Intent Vs. Impact</vt:lpstr>
      <vt:lpstr>A Scenario...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Power Dynamics   </dc:title>
  <dc:creator>Richards, Jade</dc:creator>
  <cp:lastModifiedBy>Richards, Jade</cp:lastModifiedBy>
  <cp:revision>3</cp:revision>
  <dcterms:created xsi:type="dcterms:W3CDTF">2023-11-08T17:59:44Z</dcterms:created>
  <dcterms:modified xsi:type="dcterms:W3CDTF">2024-11-21T00:56:58Z</dcterms:modified>
</cp:coreProperties>
</file>