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271" r:id="rId6"/>
    <p:sldId id="350" r:id="rId7"/>
    <p:sldId id="360" r:id="rId8"/>
    <p:sldId id="361" r:id="rId9"/>
    <p:sldId id="351" r:id="rId10"/>
    <p:sldId id="356" r:id="rId11"/>
    <p:sldId id="364" r:id="rId12"/>
    <p:sldId id="353" r:id="rId13"/>
    <p:sldId id="362" r:id="rId14"/>
    <p:sldId id="363" r:id="rId15"/>
    <p:sldId id="275" r:id="rId16"/>
    <p:sldId id="357" r:id="rId17"/>
    <p:sldId id="352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CA2AE3-BD5F-BF72-2A7D-5E5440B720B7}" name="Marchand, Valerie" initials="MV" userId="S::marcha23@msu.edu::642cbab2-071b-4cb8-a15e-1eb1674422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B8677-0860-AFDA-A6E2-BCA475D1A085}" v="7" dt="2025-03-11T12:38:40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76F1F-4BDD-451B-A547-192CDAD5F9FE}" type="datetimeFigureOut"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63677-40CA-4400-9157-F7D16B422E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5B5C6-F667-784B-B67B-A76AC34B4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00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576C3-EC8E-4ADA-9A95-EECFAC0AC1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97D32-F55E-A512-CE94-0F01020E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808C-FA12-E960-F12B-FC5A7E0DC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E2D69-0204-5174-DE85-3E76425DD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Spartan Bus Tour visits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55FD1-2766-8CA4-96B5-B24DBE0CD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0FBF-9096-4414-B0F5-5B892A64E9E9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31AE3-C8D8-607B-DAB6-ADE0FC69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E4A5B-C98A-2DC8-EA2D-D7C01257D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F11F8-5B5D-3144-1162-8DFFFB75E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Spartan Bus Tour visits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EE28A-2431-049F-1650-690CFEAF7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0FBF-9096-4414-B0F5-5B892A64E9E9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1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A4974-E486-7EF7-F46F-40145939B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E3DAB-D0BD-004C-93DA-7D986D2F3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24B34-E8AE-A274-6530-04F4057D3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Spartan Bus Tour visits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CB24E-1AB0-B7E2-D7D9-58BBF09D5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0FBF-9096-4414-B0F5-5B892A64E9E9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7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8F62E-399B-3EA7-33A4-B40971C3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743A4B-5E22-832C-E03E-031D5B633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A5988-9794-D15C-12FF-215607427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Spartan Bus Tour visits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470AD-B65B-C0C6-E870-0A9490813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0FBF-9096-4414-B0F5-5B892A64E9E9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2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030C9-8EFA-F289-B6D9-DC0A5153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C99F8-6A5A-09AF-7629-B0416F362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2FACFB-74E8-26EA-B13A-81110A65B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DB614-C240-4C0D-4130-75D237A88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0FBF-9096-4414-B0F5-5B892A64E9E9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10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FDEA6-FE6C-2472-AF15-C4833194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CD3DB-DED5-9399-E77B-E9ADA83D8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A11F9-774A-6B3B-AC2E-F50968856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B4137-5FBA-4F1A-4493-3F6E3235B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0FBF-9096-4414-B0F5-5B892A64E9E9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4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Primarily visual?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70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C8862-9F71-2D64-9129-5731F177B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B37474-F167-91AF-81E1-B4C02BB65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761E4-2EFC-5F91-7EBF-A8F4A8A88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48000-1EFC-372C-83BD-9DF77277C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0FBF-9096-4414-B0F5-5B892A64E9E9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.emf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1.emf"/><Relationship Id="rId4" Type="http://schemas.openxmlformats.org/officeDocument/2006/relationships/tags" Target="../tags/tag11.xml"/><Relationship Id="rId9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919250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7471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0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17295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8EE382-4459-36B1-A423-D8A5B949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63" y="-22000"/>
            <a:ext cx="13182599" cy="68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193D4-9DB8-4042-6BE2-B11B8BD15758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3DD9738E-FFBB-14B0-DB93-2A9056099050}"/>
              </a:ext>
            </a:extLst>
          </p:cNvPr>
          <p:cNvSpPr>
            <a:spLocks noGrp="1"/>
          </p:cNvSpPr>
          <p:nvPr/>
        </p:nvSpPr>
        <p:spPr>
          <a:xfrm>
            <a:off x="173736" y="76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chemeClr val="bg1"/>
                </a:solidFill>
                <a:latin typeface="Arial"/>
                <a:cs typeface="Arial"/>
              </a:rPr>
              <a:t>MSU highlights: Michigan’s State University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5B5F414-38BB-9F1F-9AA8-E2E6AE7C488C}"/>
              </a:ext>
            </a:extLst>
          </p:cNvPr>
          <p:cNvSpPr txBox="1"/>
          <p:nvPr/>
        </p:nvSpPr>
        <p:spPr>
          <a:xfrm>
            <a:off x="172972" y="866281"/>
            <a:ext cx="11806428" cy="59323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" lvl="2" indent="-21031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lvl="3" indent="-15544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3816" lvl="4" indent="-14630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None/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1. National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ranking has gone up 21 spots since 2020 and student interest in MSU has been 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accelerating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MSU has seen an 87% increase in applications over the last 10 years, which is 47pp higher than the average application growth rate for Michigan’s largest public universities. 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None/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None/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2. MSU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enrolls more in-state students than any other Michigan university and a higher share of in-state undergraduates than the Big 10 average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(10pp higher).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MSU enrolled ~38K total Michiganders in Fall 2024 compared to ~26K at the second-largest enroller of in-state students, UM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buNone/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lr>
                <a:srgbClr val="000000"/>
              </a:buClr>
              <a:buNone/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3.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are 275K MSU alumni living in Michigan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66% of 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recent Bachelor’s graduates stay in state to work after graduation. 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buNone/>
              <a:defRPr/>
            </a:pP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lr>
                <a:srgbClr val="000000"/>
              </a:buClr>
              <a:buNone/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4. MSU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has a range of academic strengths: 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Seven #1 ranked programs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education and supply chain management and </a:t>
            </a:r>
            <a:r>
              <a:rPr lang="en-US">
                <a:solidFill>
                  <a:schemeClr val="bg1"/>
                </a:solidFill>
                <a:latin typeface="Arial"/>
              </a:rPr>
              <a:t>logistics</a:t>
            </a:r>
            <a:endParaRPr lang="en-US" b="0" i="0" u="none" strike="noStrike" kern="120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Additional 20 programs ranked in the top 10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(e.g., nuclear physics, rehabilitation counseling, industrial/organizational psychology)</a:t>
            </a:r>
            <a:endParaRPr lang="en-US" b="0" i="0" u="none" strike="noStrike" kern="120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Leading packaging program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 first of </a:t>
            </a:r>
            <a:r>
              <a:rPr lang="en-US">
                <a:solidFill>
                  <a:schemeClr val="bg1"/>
                </a:solidFill>
                <a:latin typeface="Arial"/>
              </a:rPr>
              <a:t>its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kind and largest in the US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buClr>
                <a:srgbClr val="000000"/>
              </a:buClr>
              <a:buNone/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5. MSU’s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research expenditures are in line with other Big 10 institutions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do not have their own hospital system, driven by:  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 (MSU is home to FRIB, the world’s most powerful rare isotope accelerator)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Physical sciences (MSU is responsible for 60%+ of the state’s academic physical sciences R&amp;D spend)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Ranked #1 nationally in Department of Energy-funded expenditures ($156,742 in FY 2023) 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endParaRPr lang="en-US" sz="12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98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FB2D-8C45-F2D6-5584-9A5DA840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857E87-4BBE-E4D2-4138-C65343E53D65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7372C214-5DAE-7105-9CCD-FEE12BA8DA6A}"/>
              </a:ext>
            </a:extLst>
          </p:cNvPr>
          <p:cNvSpPr>
            <a:spLocks noGrp="1"/>
          </p:cNvSpPr>
          <p:nvPr/>
        </p:nvSpPr>
        <p:spPr>
          <a:xfrm>
            <a:off x="173736" y="76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chemeClr val="bg1"/>
                </a:solidFill>
                <a:latin typeface="Arial"/>
                <a:cs typeface="Arial"/>
              </a:rPr>
              <a:t>MSU highlights: Michigan’s State University Cont.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F54F5B0-4C16-48DF-7639-A544A2F4B0E6}"/>
              </a:ext>
            </a:extLst>
          </p:cNvPr>
          <p:cNvSpPr txBox="1"/>
          <p:nvPr/>
        </p:nvSpPr>
        <p:spPr>
          <a:xfrm>
            <a:off x="172971" y="995677"/>
            <a:ext cx="11719445" cy="580928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" lvl="2" indent="-21031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lvl="3" indent="-15544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3816" lvl="4" indent="-14630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None/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6.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MSU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is launching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ambitious $4B capital campaign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centering around topics including student success, doubling its most recent campaign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2014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>
              <a:buNone/>
              <a:defRPr/>
            </a:pPr>
            <a:endParaRPr lang="en-US" sz="18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lr>
                <a:srgbClr val="000000"/>
              </a:buClr>
              <a:buNone/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7.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MSU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reaches every corner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state through its programs and physical footprint.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MSU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Extension programs (agricultural, educational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and community programs)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present in every county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Michigan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90K young people participate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+mn-cs"/>
              </a:rPr>
              <a:t>MSU’s 4-H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(the largest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+mn-cs"/>
              </a:rPr>
              <a:t>youth development organization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+mn-cs"/>
              </a:rPr>
              <a:t>state) each year.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MSU’s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physical footprint spans 25 Michigan counties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including Grand Rapids Innovation Park and the MSU Detroit Center. 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buNone/>
              <a:defRPr/>
            </a:pPr>
            <a:endParaRPr lang="en-US" sz="18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lr>
                <a:srgbClr val="000000"/>
              </a:buClr>
              <a:buNone/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+mn-cs"/>
              </a:rPr>
              <a:t>8. MSU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+mn-cs"/>
              </a:rPr>
              <a:t>makes significant contributions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+mn-cs"/>
              </a:rPr>
              <a:t>Michigan’s workforce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most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+mn-cs"/>
              </a:rPr>
              <a:t>critical professions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+mn-cs"/>
              </a:rPr>
              <a:t>(select examples)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+mn-cs"/>
              </a:rPr>
              <a:t>: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502040204020203" pitchFamily="34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+mn-cs"/>
              </a:rPr>
              <a:t>~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500 physicians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graduate annually from MSU’s MD and DO programs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compared to ~330 MD graduates at the Big 10 Public University with second-largest graduating class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physicians in 2024).</a:t>
            </a:r>
          </a:p>
          <a:p>
            <a:pPr marL="285750" indent="-285750">
              <a:buClr>
                <a:srgbClr val="000000"/>
              </a:buClr>
              <a:buFont typeface="Arial" panose="020B0502040204020203" pitchFamily="34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~300 certified teachers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graduate annually from MSU’s education programs (#1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state). 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 marL="285750" indent="-285750">
              <a:buClr>
                <a:srgbClr val="000000"/>
              </a:buClr>
              <a:buFont typeface="Arial" panose="020B0502040204020203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2 for engineering and physics graduates out of all Michigan public universities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(&gt;1000 engineering completions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2023 across Bachelor’s and Master’s degree programs; 100+ physics completions).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 marL="285750" indent="-285750">
              <a:buClr>
                <a:srgbClr val="000000"/>
              </a:buClr>
              <a:buFont typeface="Arial" panose="020B0502040204020203" pitchFamily="34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MSU graduates 96%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all agriculture graduates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from Michigan public universities (493 completions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2023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).</a:t>
            </a:r>
            <a:endParaRPr lang="en-US" sz="1800" dirty="0">
              <a:solidFill>
                <a:schemeClr val="bg1"/>
              </a:solidFill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F0302020204030204"/>
              <a:buChar char="•"/>
              <a:tabLst/>
              <a:defRPr/>
            </a:pPr>
            <a:endParaRPr lang="en-US" sz="12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94360" marR="0" lvl="3" indent="-1549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13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4EC2930-7FCE-AA69-4E08-D61DD6023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F7920-B229-3831-6A9E-5FBCCD7B7167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BEF638-F641-607E-9688-62DE5A5A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82" y="1872275"/>
            <a:ext cx="5955382" cy="36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1EF799-E935-9D5E-7FA5-4E916502E402}"/>
              </a:ext>
            </a:extLst>
          </p:cNvPr>
          <p:cNvSpPr txBox="1">
            <a:spLocks/>
          </p:cNvSpPr>
          <p:nvPr/>
        </p:nvSpPr>
        <p:spPr>
          <a:xfrm>
            <a:off x="554736" y="1411732"/>
            <a:ext cx="4319016" cy="31547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" indent="-21031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5544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3816" indent="-14630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9EEC891-BB43-D0CF-A1C4-11E2931B5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90" y="1318610"/>
            <a:ext cx="5888609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MSU needs a strategic entry point into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Detroit’s growing innovation ecosystem</a:t>
            </a:r>
            <a:r>
              <a:rPr lang="en-US" altLang="en-US" b="1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A centralized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MSU Detroit Innovation Hub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could operationalize these efforts.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Beyond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Future of Health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development, MSU in Detroit could become Apple’s preferred site for reimagining:</a:t>
            </a:r>
            <a:endParaRPr lang="en-US" alt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Medical education &amp; health innovation</a:t>
            </a:r>
            <a:endParaRPr lang="en-US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Spatial computing, simulation, wearables</a:t>
            </a:r>
            <a:endParaRPr lang="en-US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AI &amp; manufacturing</a:t>
            </a:r>
            <a:endParaRPr lang="en-US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/>
                <a:cs typeface="Arial"/>
              </a:rPr>
              <a:t>Apple Academy connects key campus and corporate partners. </a:t>
            </a:r>
            <a:endParaRPr lang="en-US" alt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MSU in Detroit provides an opportunity to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(re)imagine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cs typeface="Arial"/>
              </a:rPr>
              <a:t>and design the future of higher education.</a:t>
            </a:r>
            <a:endParaRPr lang="en-US" alt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086F15-0013-1195-716D-4E4A81E7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Apple Developer Academy &amp; Apple Manufacturing Academy </a:t>
            </a:r>
          </a:p>
        </p:txBody>
      </p:sp>
    </p:spTree>
    <p:extLst>
      <p:ext uri="{BB962C8B-B14F-4D97-AF65-F5344CB8AC3E}">
        <p14:creationId xmlns:p14="http://schemas.microsoft.com/office/powerpoint/2010/main" val="40244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EF756-7BB8-2CD6-8911-CDD2A653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562905C-90A4-AE93-3A56-0D69C58C4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124D7-1932-931B-ED7C-E8DB45DDB37C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66FB51-67DD-149F-2C7F-347B049C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Lansing Region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64E26-C26B-83C4-5B77-644A4174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1868488"/>
            <a:ext cx="104013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3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5208E3-D8B9-D451-B5F7-ED625F113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9112CF-9309-4475-DE7B-3237CC6E84BB}"/>
              </a:ext>
            </a:extLst>
          </p:cNvPr>
          <p:cNvSpPr/>
          <p:nvPr/>
        </p:nvSpPr>
        <p:spPr>
          <a:xfrm>
            <a:off x="1218" y="-28556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1BD1E4-DAC4-7039-C30E-261D84954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6429"/>
            <a:ext cx="12192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04D5B872-5A0F-9ACF-3A84-A89DA71E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133" y="-6414"/>
            <a:ext cx="12854266" cy="68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1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9A978B-DA71-C3AD-9BF7-ED029207FBF6}"/>
              </a:ext>
            </a:extLst>
          </p:cNvPr>
          <p:cNvSpPr/>
          <p:nvPr/>
        </p:nvSpPr>
        <p:spPr>
          <a:xfrm>
            <a:off x="1218" y="-28556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027E9-F9D3-87C6-2441-84C33778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MSU 2030 Plan...</a:t>
            </a:r>
            <a:br>
              <a:rPr lang="en-US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b="1" i="1">
                <a:solidFill>
                  <a:schemeClr val="bg1"/>
                </a:solidFill>
                <a:latin typeface="Arial"/>
                <a:cs typeface="Arial"/>
              </a:rPr>
              <a:t>Reframe, Refresh, Reimagine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1B4A0-655B-1BF7-C0B4-21B0D3A36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6000"/>
            <a:ext cx="1078576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Arial"/>
                <a:cs typeface="Calibri"/>
              </a:rPr>
              <a:t>What is It?</a:t>
            </a:r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  <a:p>
            <a:pPr lvl="1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It is </a:t>
            </a:r>
            <a:r>
              <a:rPr lang="en-US" sz="2800" u="sng">
                <a:solidFill>
                  <a:schemeClr val="bg1"/>
                </a:solidFill>
                <a:latin typeface="Arial"/>
                <a:cs typeface="Calibri"/>
              </a:rPr>
              <a:t>not</a:t>
            </a:r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 creating a new strategic plan</a:t>
            </a:r>
          </a:p>
          <a:p>
            <a:pPr lvl="1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It is an opportunity to survey the environment, reflect on lessons learned, and adjust our course to achieve our vision</a:t>
            </a:r>
          </a:p>
          <a:p>
            <a:pPr marL="457200" lvl="1" indent="0">
              <a:buNone/>
            </a:pPr>
            <a:endParaRPr lang="en-US" sz="2800">
              <a:solidFill>
                <a:schemeClr val="bg1"/>
              </a:solidFill>
              <a:latin typeface="Arial"/>
              <a:cs typeface="Calibri"/>
            </a:endParaRP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Arial"/>
                <a:cs typeface="Calibri"/>
              </a:rPr>
              <a:t>Three Phases to Our Work</a:t>
            </a:r>
          </a:p>
          <a:p>
            <a:pPr lvl="1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Phase One – Reconsidering our Goals, Objectives, and Action Steps</a:t>
            </a:r>
          </a:p>
          <a:p>
            <a:pPr lvl="1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Phase Two – Reframing our Metrics and Benchmarks</a:t>
            </a:r>
          </a:p>
          <a:p>
            <a:pPr lvl="1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Phase Three –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41639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D9604-8109-8D00-DA0D-A28DF3239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086764-6508-10DE-F39B-7703CBD48CAB}"/>
              </a:ext>
            </a:extLst>
          </p:cNvPr>
          <p:cNvSpPr/>
          <p:nvPr/>
        </p:nvSpPr>
        <p:spPr>
          <a:xfrm>
            <a:off x="1218" y="-28556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1FFEF-4F9E-3C41-3CA6-31F38D1BE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238" y="0"/>
            <a:ext cx="58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6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CC3279-2B25-CA0D-C624-0D1AA70F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0BFB1A-A57E-827D-A1A9-E136025B898F}"/>
              </a:ext>
            </a:extLst>
          </p:cNvPr>
          <p:cNvSpPr/>
          <p:nvPr/>
        </p:nvSpPr>
        <p:spPr>
          <a:xfrm>
            <a:off x="1218" y="-28556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56584-C6B7-F25D-B015-A0427B8A3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7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4D610-143C-358B-EE91-4643571D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FDDA93-4A01-BF11-0B0E-494DA956768C}"/>
              </a:ext>
            </a:extLst>
          </p:cNvPr>
          <p:cNvSpPr/>
          <p:nvPr/>
        </p:nvSpPr>
        <p:spPr>
          <a:xfrm>
            <a:off x="1218" y="-28556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99CB4-FA96-53F7-3D72-DC1DA0BD4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8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84F61-B5C1-8D75-CBED-EDE12AC4C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507243-0FCC-6C94-9595-965412970776}"/>
              </a:ext>
            </a:extLst>
          </p:cNvPr>
          <p:cNvSpPr/>
          <p:nvPr/>
        </p:nvSpPr>
        <p:spPr>
          <a:xfrm>
            <a:off x="1218" y="-28556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pic>
        <p:nvPicPr>
          <p:cNvPr id="4" name="Picture 3" descr="A black and green background with white text&#10;&#10;AI-generated content may be incorrect.">
            <a:extLst>
              <a:ext uri="{FF2B5EF4-FFF2-40B4-BE49-F238E27FC236}">
                <a16:creationId xmlns:a16="http://schemas.microsoft.com/office/drawing/2014/main" id="{6144FCA6-6490-C30B-AF14-F0A43BE54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408531"/>
            <a:ext cx="11652250" cy="604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3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9B127-A4B1-2678-C270-03CACADC0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0A188F-670A-F4E2-D234-69A464EF0E9F}"/>
              </a:ext>
            </a:extLst>
          </p:cNvPr>
          <p:cNvSpPr/>
          <p:nvPr/>
        </p:nvSpPr>
        <p:spPr>
          <a:xfrm>
            <a:off x="-5709" y="-56265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26927C-9FF5-FBA5-77B2-ACC5E3D7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" y="157307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One Team, One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F85AD-895B-96D2-C1D4-5AF7E61DA4A8}"/>
              </a:ext>
            </a:extLst>
          </p:cNvPr>
          <p:cNvSpPr txBox="1"/>
          <p:nvPr/>
        </p:nvSpPr>
        <p:spPr>
          <a:xfrm>
            <a:off x="329723" y="1182705"/>
            <a:ext cx="1153983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Arial"/>
                <a:ea typeface="+mn-lt"/>
                <a:cs typeface="+mn-lt"/>
              </a:rPr>
              <a:t>Michigan State is uniquely positioned to lead and shape the future of health sciences. We’re going to bring our strengths in human, animal and environmental health together to become a national powerhouse of healing. This new vision will benefit our students and the people of Michigan and beyond.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B3616-8E47-DA20-6C38-C4DD35D56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25" y="3636817"/>
            <a:ext cx="4300733" cy="2909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E1C365-E67C-E49E-1DCD-A4431114B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749" y="3602182"/>
            <a:ext cx="4343594" cy="29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78398-4D14-C6C3-5E91-9EC3D0CE5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7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3AB298-490F-E6CE-A9A7-471FE165B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4F97A5-7D26-6DF8-DE6F-0654ACB20DC1}"/>
              </a:ext>
            </a:extLst>
          </p:cNvPr>
          <p:cNvSpPr/>
          <p:nvPr/>
        </p:nvSpPr>
        <p:spPr>
          <a:xfrm>
            <a:off x="1218" y="-28556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A0A4F2-116C-1E27-AAB1-BCB065479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91943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Three Goals of Green &amp; White Council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5450B9-C3E7-122B-70AC-2A94FE4E6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36" y="2170683"/>
            <a:ext cx="10300855" cy="327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342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c9bd4a-fe24-4f73-ac18-3f6b9c78bac8" xsi:nil="true"/>
    <lcf76f155ced4ddcb4097134ff3c332f xmlns="e9a9b86c-7f86-4e91-9d4c-1c5b716e1273">
      <Terms xmlns="http://schemas.microsoft.com/office/infopath/2007/PartnerControls"/>
    </lcf76f155ced4ddcb4097134ff3c332f>
    <Date_x002f_Time xmlns="e9a9b86c-7f86-4e91-9d4c-1c5b716e1273" xsi:nil="true"/>
    <DateCreated xmlns="e9a9b86c-7f86-4e91-9d4c-1c5b716e12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B88A8E48DA344BB475F4AFB00CB3F7" ma:contentTypeVersion="22" ma:contentTypeDescription="Create a new document." ma:contentTypeScope="" ma:versionID="53dda4bd0402700775b1ffd0a02c0608">
  <xsd:schema xmlns:xsd="http://www.w3.org/2001/XMLSchema" xmlns:xs="http://www.w3.org/2001/XMLSchema" xmlns:p="http://schemas.microsoft.com/office/2006/metadata/properties" xmlns:ns2="e9a9b86c-7f86-4e91-9d4c-1c5b716e1273" xmlns:ns3="bfc9bd4a-fe24-4f73-ac18-3f6b9c78bac8" targetNamespace="http://schemas.microsoft.com/office/2006/metadata/properties" ma:root="true" ma:fieldsID="1b4b0f6d1c78a2d6749e39ac8e019c22" ns2:_="" ns3:_="">
    <xsd:import namespace="e9a9b86c-7f86-4e91-9d4c-1c5b716e1273"/>
    <xsd:import namespace="bfc9bd4a-fe24-4f73-ac18-3f6b9c78ba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Date_x002f_Time" minOccurs="0"/>
                <xsd:element ref="ns2:MediaServiceObjectDetectorVersions" minOccurs="0"/>
                <xsd:element ref="ns2:MediaServiceSearchProperties" minOccurs="0"/>
                <xsd:element ref="ns2:DateCre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9b86c-7f86-4e91-9d4c-1c5b716e12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_x002f_Time" ma:index="24" nillable="true" ma:displayName="Date/Time" ma:format="DateOnly" ma:internalName="Date_x002f_Time">
      <xsd:simpleType>
        <xsd:restriction base="dms:DateTim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Created" ma:index="27" nillable="true" ma:displayName="Date Created" ma:format="DateOnly" ma:internalName="DateCre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9bd4a-fe24-4f73-ac18-3f6b9c78bac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80ed1d6-dd18-4e5d-8a89-b2920bb107b4}" ma:internalName="TaxCatchAll" ma:showField="CatchAllData" ma:web="bfc9bd4a-fe24-4f73-ac18-3f6b9c78ba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46088B-3E09-4514-A624-0DB5945C134B}">
  <ds:schemaRefs>
    <ds:schemaRef ds:uri="bfc9bd4a-fe24-4f73-ac18-3f6b9c78bac8"/>
    <ds:schemaRef ds:uri="e9a9b86c-7f86-4e91-9d4c-1c5b716e12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57AC72-27E4-4CEB-84EA-A32415D5D3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6212ED-8697-4F2E-8B1D-2886D83DB47B}">
  <ds:schemaRefs>
    <ds:schemaRef ds:uri="bfc9bd4a-fe24-4f73-ac18-3f6b9c78bac8"/>
    <ds:schemaRef ds:uri="e9a9b86c-7f86-4e91-9d4c-1c5b716e12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MSU 2030 Plan... Reframe, Refresh, Reimagine</vt:lpstr>
      <vt:lpstr>PowerPoint Presentation</vt:lpstr>
      <vt:lpstr>PowerPoint Presentation</vt:lpstr>
      <vt:lpstr>PowerPoint Presentation</vt:lpstr>
      <vt:lpstr>PowerPoint Presentation</vt:lpstr>
      <vt:lpstr>One Team, One Health</vt:lpstr>
      <vt:lpstr>PowerPoint Presentation</vt:lpstr>
      <vt:lpstr>Three Goals of Green &amp; White Council</vt:lpstr>
      <vt:lpstr>PowerPoint Presentation</vt:lpstr>
      <vt:lpstr>PowerPoint Presentation</vt:lpstr>
      <vt:lpstr>Apple Developer Academy &amp; Apple Manufacturing Academy </vt:lpstr>
      <vt:lpstr>Lansing Region Impact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</cp:revision>
  <dcterms:created xsi:type="dcterms:W3CDTF">2025-03-05T19:01:42Z</dcterms:created>
  <dcterms:modified xsi:type="dcterms:W3CDTF">2025-03-12T17:00:44Z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0x010100D3B88A8E48DA344BB475F4AFB00CB3F7</vt:lpwstr>
  </property>
  <property fmtid="{D5CDD505-2E9C-101B-9397-08002B2CF9AE}" pid="3" name="MediaServiceImageTags">
    <vt:lpwstr/>
  </property>
</Properties>
</file>