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Lst>
  <p:sldSz cx="18288000" cy="10287000"/>
  <p:notesSz cx="6858000" cy="9144000"/>
  <p:embeddedFontLst>
    <p:embeddedFont>
      <p:font typeface="Antonio Bold" panose="020B0604020202020204" charset="0"/>
      <p:regular r:id="rId30"/>
    </p:embeddedFont>
    <p:embeddedFont>
      <p:font typeface="Bai Jamjuree" panose="020B0604020202020204" charset="-34"/>
      <p:regular r:id="rId31"/>
    </p:embeddedFont>
    <p:embeddedFont>
      <p:font typeface="Bai Jamjuree Bold" panose="020B0604020202020204" charset="-34"/>
      <p:regular r:id="rId32"/>
    </p:embeddedFont>
    <p:embeddedFont>
      <p:font typeface="Canva Sans" panose="020B0604020202020204" charset="0"/>
      <p:regular r:id="rId33"/>
    </p:embeddedFont>
    <p:embeddedFont>
      <p:font typeface="Canva Sans Bold" panose="020B0604020202020204" charset="0"/>
      <p:regular r:id="rId34"/>
    </p:embeddedFont>
    <p:embeddedFont>
      <p:font typeface="Cooper Hewitt" panose="020B0604020202020204" charset="0"/>
      <p:regular r:id="rId35"/>
    </p:embeddedFont>
    <p:embeddedFont>
      <p:font typeface="Cooper Hewitt Bold" panose="020B0604020202020204" charset="0"/>
      <p:regular r:id="rId36"/>
    </p:embeddedFont>
    <p:embeddedFont>
      <p:font typeface="Cooper Hewitt Heavy" panose="020B0604020202020204" charset="0"/>
      <p:regular r:id="rId37"/>
    </p:embeddedFont>
    <p:embeddedFont>
      <p:font typeface="Cooper Hewitt Italics" panose="020B0604020202020204" charset="0"/>
      <p:regular r:id="rId38"/>
    </p:embeddedFont>
    <p:embeddedFont>
      <p:font typeface="Glacial Indifference" panose="020B0604020202020204" charset="0"/>
      <p:regular r:id="rId39"/>
    </p:embeddedFont>
    <p:embeddedFont>
      <p:font typeface="Glacial Indifference Bold" panose="020B0604020202020204" charset="0"/>
      <p:regular r:id="rId40"/>
    </p:embeddedFont>
    <p:embeddedFont>
      <p:font typeface="Glacial Indifference Italics" panose="020B0604020202020204" charset="0"/>
      <p:regular r:id="rId41"/>
    </p:embeddedFont>
    <p:embeddedFont>
      <p:font typeface="Inter" panose="020B0604020202020204" charset="0"/>
      <p:regular r:id="rId42"/>
    </p:embeddedFont>
    <p:embeddedFont>
      <p:font typeface="Inter Bold" panose="020B0604020202020204" charset="0"/>
      <p:regular r:id="rId43"/>
    </p:embeddedFont>
    <p:embeddedFont>
      <p:font typeface="Kollektif" panose="020B0604020202020204" charset="0"/>
      <p:regular r:id="rId44"/>
    </p:embeddedFont>
    <p:embeddedFont>
      <p:font typeface="League Spartan" panose="020B0604020202020204" charset="0"/>
      <p:regular r:id="rId45"/>
    </p:embeddedFont>
    <p:embeddedFont>
      <p:font typeface="Montserrat Classic Bold" panose="020B0604020202020204" charset="0"/>
      <p:regular r:id="rId46"/>
    </p:embeddedFont>
    <p:embeddedFont>
      <p:font typeface="Open Sans" panose="020B0606030504020204" pitchFamily="34" charset="0"/>
      <p:regular r:id="rId4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6187" autoAdjust="0"/>
  </p:normalViewPr>
  <p:slideViewPr>
    <p:cSldViewPr>
      <p:cViewPr varScale="1">
        <p:scale>
          <a:sx n="69" d="100"/>
          <a:sy n="69" d="100"/>
        </p:scale>
        <p:origin x="798"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0.fntdata"/><Relationship Id="rId21" Type="http://schemas.openxmlformats.org/officeDocument/2006/relationships/slide" Target="slides/slide20.xml"/><Relationship Id="rId34" Type="http://schemas.openxmlformats.org/officeDocument/2006/relationships/font" Target="fonts/font5.fntdata"/><Relationship Id="rId42" Type="http://schemas.openxmlformats.org/officeDocument/2006/relationships/font" Target="fonts/font13.fntdata"/><Relationship Id="rId47" Type="http://schemas.openxmlformats.org/officeDocument/2006/relationships/font" Target="fonts/font18.fntdata"/><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notesMaster" Target="notesMasters/notesMaster1.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font" Target="fonts/font11.fntdata"/><Relationship Id="rId45" Type="http://schemas.openxmlformats.org/officeDocument/2006/relationships/font" Target="fonts/font1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7.fntdata"/><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4" Type="http://schemas.openxmlformats.org/officeDocument/2006/relationships/font" Target="fonts/font1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font" Target="fonts/font6.fntdata"/><Relationship Id="rId43" Type="http://schemas.openxmlformats.org/officeDocument/2006/relationships/font" Target="fonts/font14.fntdata"/><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38" Type="http://schemas.openxmlformats.org/officeDocument/2006/relationships/font" Target="fonts/font9.fntdata"/><Relationship Id="rId46" Type="http://schemas.openxmlformats.org/officeDocument/2006/relationships/font" Target="fonts/font17.fntdata"/><Relationship Id="rId20" Type="http://schemas.openxmlformats.org/officeDocument/2006/relationships/slide" Target="slides/slide19.xml"/><Relationship Id="rId41"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30.10.2025</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Introduce yourself &amp; share a little about the Climate &amp; Response Unit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WORKSHEET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How did that go?</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10/30/2025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10/30/2025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10/30/2025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10/30/2025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10/30/2025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10/30/2025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10/30/2025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2.sv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2.sv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2.sv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8.sv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21.png"/><Relationship Id="rId7"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22.svg"/></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8.svg"/></Relationships>
</file>

<file path=ppt/slides/_rels/slide25.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svg"/><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image" Target="../media/image30.png"/><Relationship Id="rId11" Type="http://schemas.openxmlformats.org/officeDocument/2006/relationships/image" Target="../media/image35.svg"/><Relationship Id="rId5" Type="http://schemas.openxmlformats.org/officeDocument/2006/relationships/image" Target="../media/image29.svg"/><Relationship Id="rId10" Type="http://schemas.openxmlformats.org/officeDocument/2006/relationships/image" Target="../media/image34.png"/><Relationship Id="rId4" Type="http://schemas.openxmlformats.org/officeDocument/2006/relationships/image" Target="../media/image28.png"/><Relationship Id="rId9" Type="http://schemas.openxmlformats.org/officeDocument/2006/relationships/image" Target="../media/image33.sv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38.png"/><Relationship Id="rId4" Type="http://schemas.openxmlformats.org/officeDocument/2006/relationships/image" Target="../media/image37.sv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66670"/>
        </a:solidFill>
        <a:effectLst/>
      </p:bgPr>
    </p:bg>
    <p:spTree>
      <p:nvGrpSpPr>
        <p:cNvPr id="1" name=""/>
        <p:cNvGrpSpPr/>
        <p:nvPr/>
      </p:nvGrpSpPr>
      <p:grpSpPr>
        <a:xfrm>
          <a:off x="0" y="0"/>
          <a:ext cx="0" cy="0"/>
          <a:chOff x="0" y="0"/>
          <a:chExt cx="0" cy="0"/>
        </a:xfrm>
      </p:grpSpPr>
      <p:sp>
        <p:nvSpPr>
          <p:cNvPr id="2" name="AutoShape 2"/>
          <p:cNvSpPr/>
          <p:nvPr/>
        </p:nvSpPr>
        <p:spPr>
          <a:xfrm rot="-6233333">
            <a:off x="-5663878" y="4748023"/>
            <a:ext cx="11903123" cy="3942850"/>
          </a:xfrm>
          <a:prstGeom prst="rect">
            <a:avLst/>
          </a:prstGeom>
          <a:solidFill>
            <a:srgbClr val="D1DE3F"/>
          </a:solidFill>
        </p:spPr>
        <p:txBody>
          <a:bodyPr/>
          <a:lstStyle/>
          <a:p>
            <a:endParaRPr lang="en-US"/>
          </a:p>
        </p:txBody>
      </p:sp>
      <p:sp>
        <p:nvSpPr>
          <p:cNvPr id="3" name="AutoShape 3"/>
          <p:cNvSpPr/>
          <p:nvPr/>
        </p:nvSpPr>
        <p:spPr>
          <a:xfrm rot="3658010">
            <a:off x="12834148" y="172690"/>
            <a:ext cx="11651355" cy="5375279"/>
          </a:xfrm>
          <a:prstGeom prst="rect">
            <a:avLst/>
          </a:prstGeom>
          <a:solidFill>
            <a:srgbClr val="224A51"/>
          </a:solidFill>
        </p:spPr>
        <p:txBody>
          <a:bodyPr/>
          <a:lstStyle/>
          <a:p>
            <a:endParaRPr lang="en-US"/>
          </a:p>
        </p:txBody>
      </p:sp>
      <p:sp>
        <p:nvSpPr>
          <p:cNvPr id="4" name="TextBox 4"/>
          <p:cNvSpPr txBox="1"/>
          <p:nvPr/>
        </p:nvSpPr>
        <p:spPr>
          <a:xfrm>
            <a:off x="2380815" y="2993112"/>
            <a:ext cx="13526370" cy="2882900"/>
          </a:xfrm>
          <a:prstGeom prst="rect">
            <a:avLst/>
          </a:prstGeom>
        </p:spPr>
        <p:txBody>
          <a:bodyPr lIns="0" tIns="0" rIns="0" bIns="0" rtlCol="0" anchor="t">
            <a:spAutoFit/>
          </a:bodyPr>
          <a:lstStyle/>
          <a:p>
            <a:pPr algn="ctr">
              <a:lnSpc>
                <a:spcPts val="9999"/>
              </a:lnSpc>
            </a:pPr>
            <a:r>
              <a:rPr lang="en-US" sz="9999" spc="-99">
                <a:solidFill>
                  <a:srgbClr val="FAFEFF"/>
                </a:solidFill>
                <a:latin typeface="Cooper Hewitt Heavy"/>
                <a:ea typeface="Cooper Hewitt Heavy"/>
                <a:cs typeface="Cooper Hewitt Heavy"/>
                <a:sym typeface="Cooper Hewitt Heavy"/>
              </a:rPr>
              <a:t>Setting the Tone: Assessing the Climate</a:t>
            </a:r>
          </a:p>
        </p:txBody>
      </p:sp>
      <p:sp>
        <p:nvSpPr>
          <p:cNvPr id="5" name="AutoShape 5"/>
          <p:cNvSpPr/>
          <p:nvPr/>
        </p:nvSpPr>
        <p:spPr>
          <a:xfrm rot="-6233333">
            <a:off x="-5473378" y="4938523"/>
            <a:ext cx="11903123" cy="3942850"/>
          </a:xfrm>
          <a:prstGeom prst="rect">
            <a:avLst/>
          </a:prstGeom>
          <a:solidFill>
            <a:srgbClr val="D3A12A"/>
          </a:solidFill>
        </p:spPr>
        <p:txBody>
          <a:bodyPr/>
          <a:lstStyle/>
          <a:p>
            <a:endParaRPr lang="en-US"/>
          </a:p>
        </p:txBody>
      </p:sp>
      <p:sp>
        <p:nvSpPr>
          <p:cNvPr id="6" name="AutoShape 6"/>
          <p:cNvSpPr/>
          <p:nvPr/>
        </p:nvSpPr>
        <p:spPr>
          <a:xfrm rot="-4110353">
            <a:off x="-5691569" y="1278618"/>
            <a:ext cx="11836868" cy="3619487"/>
          </a:xfrm>
          <a:prstGeom prst="rect">
            <a:avLst/>
          </a:prstGeom>
          <a:solidFill>
            <a:srgbClr val="53284F"/>
          </a:solidFill>
        </p:spPr>
        <p:txBody>
          <a:bodyPr/>
          <a:lstStyle/>
          <a:p>
            <a:endParaRPr lang="en-US"/>
          </a:p>
        </p:txBody>
      </p:sp>
      <p:sp>
        <p:nvSpPr>
          <p:cNvPr id="7" name="AutoShape 7"/>
          <p:cNvSpPr/>
          <p:nvPr/>
        </p:nvSpPr>
        <p:spPr>
          <a:xfrm rot="-2953573">
            <a:off x="11618919" y="6348310"/>
            <a:ext cx="11903123" cy="3942850"/>
          </a:xfrm>
          <a:prstGeom prst="rect">
            <a:avLst/>
          </a:prstGeom>
          <a:solidFill>
            <a:srgbClr val="4B5055"/>
          </a:solidFill>
        </p:spPr>
        <p:txBody>
          <a:bodyPr/>
          <a:lstStyle/>
          <a:p>
            <a:endParaRPr lang="en-US"/>
          </a:p>
        </p:txBody>
      </p:sp>
      <p:sp>
        <p:nvSpPr>
          <p:cNvPr id="8" name="Freeform 8"/>
          <p:cNvSpPr/>
          <p:nvPr/>
        </p:nvSpPr>
        <p:spPr>
          <a:xfrm>
            <a:off x="14836383" y="8670491"/>
            <a:ext cx="3318267" cy="1501516"/>
          </a:xfrm>
          <a:custGeom>
            <a:avLst/>
            <a:gdLst/>
            <a:ahLst/>
            <a:cxnLst/>
            <a:rect l="l" t="t" r="r" b="b"/>
            <a:pathLst>
              <a:path w="3318267" h="1501516">
                <a:moveTo>
                  <a:pt x="0" y="0"/>
                </a:moveTo>
                <a:lnTo>
                  <a:pt x="3318267" y="0"/>
                </a:lnTo>
                <a:lnTo>
                  <a:pt x="3318267" y="1501516"/>
                </a:lnTo>
                <a:lnTo>
                  <a:pt x="0" y="1501516"/>
                </a:lnTo>
                <a:lnTo>
                  <a:pt x="0" y="0"/>
                </a:lnTo>
                <a:close/>
              </a:path>
            </a:pathLst>
          </a:custGeom>
          <a:blipFill>
            <a:blip r:embed="rId3"/>
            <a:stretch>
              <a:fillRect/>
            </a:stretch>
          </a:blipFill>
        </p:spPr>
        <p:txBody>
          <a:bodyPr/>
          <a:lstStyle/>
          <a:p>
            <a:endParaRPr lang="en-US"/>
          </a:p>
        </p:txBody>
      </p:sp>
      <p:sp>
        <p:nvSpPr>
          <p:cNvPr id="9" name="TextBox 9"/>
          <p:cNvSpPr txBox="1"/>
          <p:nvPr/>
        </p:nvSpPr>
        <p:spPr>
          <a:xfrm>
            <a:off x="4961219" y="6368293"/>
            <a:ext cx="8365562" cy="1064260"/>
          </a:xfrm>
          <a:prstGeom prst="rect">
            <a:avLst/>
          </a:prstGeom>
        </p:spPr>
        <p:txBody>
          <a:bodyPr lIns="0" tIns="0" rIns="0" bIns="0" rtlCol="0" anchor="t">
            <a:spAutoFit/>
          </a:bodyPr>
          <a:lstStyle/>
          <a:p>
            <a:pPr algn="l">
              <a:lnSpc>
                <a:spcPts val="4249"/>
              </a:lnSpc>
            </a:pPr>
            <a:r>
              <a:rPr lang="en-US" sz="3399" b="1" i="1" spc="118">
                <a:solidFill>
                  <a:srgbClr val="FAFEFF"/>
                </a:solidFill>
                <a:latin typeface="League Spartan"/>
                <a:ea typeface="League Spartan"/>
                <a:cs typeface="League Spartan"/>
                <a:sym typeface="League Spartan"/>
              </a:rPr>
              <a:t>LaShondra Hemphill, Climate &amp; Response Unit</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28700" y="9258300"/>
            <a:ext cx="1359181" cy="743843"/>
          </a:xfrm>
          <a:custGeom>
            <a:avLst/>
            <a:gdLst/>
            <a:ahLst/>
            <a:cxnLst/>
            <a:rect l="l" t="t" r="r" b="b"/>
            <a:pathLst>
              <a:path w="1359181" h="743843">
                <a:moveTo>
                  <a:pt x="0" y="0"/>
                </a:moveTo>
                <a:lnTo>
                  <a:pt x="1359181" y="0"/>
                </a:lnTo>
                <a:lnTo>
                  <a:pt x="1359181" y="743843"/>
                </a:lnTo>
                <a:lnTo>
                  <a:pt x="0" y="74384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3" name="TextBox 3"/>
          <p:cNvSpPr txBox="1"/>
          <p:nvPr/>
        </p:nvSpPr>
        <p:spPr>
          <a:xfrm>
            <a:off x="1517616" y="3705067"/>
            <a:ext cx="8119325" cy="1884045"/>
          </a:xfrm>
          <a:prstGeom prst="rect">
            <a:avLst/>
          </a:prstGeom>
        </p:spPr>
        <p:txBody>
          <a:bodyPr lIns="0" tIns="0" rIns="0" bIns="0" rtlCol="0" anchor="t">
            <a:spAutoFit/>
          </a:bodyPr>
          <a:lstStyle/>
          <a:p>
            <a:pPr algn="l">
              <a:lnSpc>
                <a:spcPts val="7440"/>
              </a:lnSpc>
            </a:pPr>
            <a:r>
              <a:rPr lang="en-US" sz="6000" b="1">
                <a:solidFill>
                  <a:srgbClr val="542344"/>
                </a:solidFill>
                <a:latin typeface="Inter Bold"/>
                <a:ea typeface="Inter Bold"/>
                <a:cs typeface="Inter Bold"/>
                <a:sym typeface="Inter Bold"/>
              </a:rPr>
              <a:t>VALUES IDENTIFICATION</a:t>
            </a:r>
          </a:p>
        </p:txBody>
      </p:sp>
      <p:grpSp>
        <p:nvGrpSpPr>
          <p:cNvPr id="4" name="Group 4"/>
          <p:cNvGrpSpPr/>
          <p:nvPr/>
        </p:nvGrpSpPr>
        <p:grpSpPr>
          <a:xfrm>
            <a:off x="1517616" y="3378170"/>
            <a:ext cx="1245141" cy="47625"/>
            <a:chOff x="0" y="0"/>
            <a:chExt cx="327938" cy="12543"/>
          </a:xfrm>
        </p:grpSpPr>
        <p:sp>
          <p:nvSpPr>
            <p:cNvPr id="5" name="Freeform 5"/>
            <p:cNvSpPr/>
            <p:nvPr/>
          </p:nvSpPr>
          <p:spPr>
            <a:xfrm>
              <a:off x="0" y="0"/>
              <a:ext cx="327938" cy="12543"/>
            </a:xfrm>
            <a:custGeom>
              <a:avLst/>
              <a:gdLst/>
              <a:ahLst/>
              <a:cxnLst/>
              <a:rect l="l" t="t" r="r" b="b"/>
              <a:pathLst>
                <a:path w="327938" h="12543">
                  <a:moveTo>
                    <a:pt x="0" y="0"/>
                  </a:moveTo>
                  <a:lnTo>
                    <a:pt x="327938" y="0"/>
                  </a:lnTo>
                  <a:lnTo>
                    <a:pt x="327938" y="12543"/>
                  </a:lnTo>
                  <a:lnTo>
                    <a:pt x="0" y="12543"/>
                  </a:lnTo>
                  <a:close/>
                </a:path>
              </a:pathLst>
            </a:custGeom>
            <a:solidFill>
              <a:srgbClr val="CF9A40"/>
            </a:solidFill>
          </p:spPr>
          <p:txBody>
            <a:bodyPr/>
            <a:lstStyle/>
            <a:p>
              <a:endParaRPr lang="en-US"/>
            </a:p>
          </p:txBody>
        </p:sp>
        <p:sp>
          <p:nvSpPr>
            <p:cNvPr id="6" name="TextBox 6"/>
            <p:cNvSpPr txBox="1"/>
            <p:nvPr/>
          </p:nvSpPr>
          <p:spPr>
            <a:xfrm>
              <a:off x="0" y="-38100"/>
              <a:ext cx="327938" cy="50643"/>
            </a:xfrm>
            <a:prstGeom prst="rect">
              <a:avLst/>
            </a:prstGeom>
          </p:spPr>
          <p:txBody>
            <a:bodyPr lIns="50800" tIns="50800" rIns="50800" bIns="50800" rtlCol="0" anchor="ctr"/>
            <a:lstStyle/>
            <a:p>
              <a:pPr algn="ctr">
                <a:lnSpc>
                  <a:spcPts val="2659"/>
                </a:lnSpc>
                <a:spcBef>
                  <a:spcPct val="0"/>
                </a:spcBef>
              </a:pPr>
              <a:endParaRPr/>
            </a:p>
          </p:txBody>
        </p:sp>
      </p:grpSp>
      <p:grpSp>
        <p:nvGrpSpPr>
          <p:cNvPr id="7" name="Group 7"/>
          <p:cNvGrpSpPr/>
          <p:nvPr/>
        </p:nvGrpSpPr>
        <p:grpSpPr>
          <a:xfrm>
            <a:off x="6650490" y="5875543"/>
            <a:ext cx="1245141" cy="47625"/>
            <a:chOff x="0" y="0"/>
            <a:chExt cx="327938" cy="12543"/>
          </a:xfrm>
        </p:grpSpPr>
        <p:sp>
          <p:nvSpPr>
            <p:cNvPr id="8" name="Freeform 8"/>
            <p:cNvSpPr/>
            <p:nvPr/>
          </p:nvSpPr>
          <p:spPr>
            <a:xfrm>
              <a:off x="0" y="0"/>
              <a:ext cx="327938" cy="12543"/>
            </a:xfrm>
            <a:custGeom>
              <a:avLst/>
              <a:gdLst/>
              <a:ahLst/>
              <a:cxnLst/>
              <a:rect l="l" t="t" r="r" b="b"/>
              <a:pathLst>
                <a:path w="327938" h="12543">
                  <a:moveTo>
                    <a:pt x="0" y="0"/>
                  </a:moveTo>
                  <a:lnTo>
                    <a:pt x="327938" y="0"/>
                  </a:lnTo>
                  <a:lnTo>
                    <a:pt x="327938" y="12543"/>
                  </a:lnTo>
                  <a:lnTo>
                    <a:pt x="0" y="12543"/>
                  </a:lnTo>
                  <a:close/>
                </a:path>
              </a:pathLst>
            </a:custGeom>
            <a:solidFill>
              <a:srgbClr val="CF9A40"/>
            </a:solidFill>
          </p:spPr>
          <p:txBody>
            <a:bodyPr/>
            <a:lstStyle/>
            <a:p>
              <a:endParaRPr lang="en-US"/>
            </a:p>
          </p:txBody>
        </p:sp>
        <p:sp>
          <p:nvSpPr>
            <p:cNvPr id="9" name="TextBox 9"/>
            <p:cNvSpPr txBox="1"/>
            <p:nvPr/>
          </p:nvSpPr>
          <p:spPr>
            <a:xfrm>
              <a:off x="0" y="-38100"/>
              <a:ext cx="327938" cy="50643"/>
            </a:xfrm>
            <a:prstGeom prst="rect">
              <a:avLst/>
            </a:prstGeom>
          </p:spPr>
          <p:txBody>
            <a:bodyPr lIns="50800" tIns="50800" rIns="50800" bIns="50800" rtlCol="0" anchor="ctr"/>
            <a:lstStyle/>
            <a:p>
              <a:pPr algn="ctr">
                <a:lnSpc>
                  <a:spcPts val="2659"/>
                </a:lnSpc>
                <a:spcBef>
                  <a:spcPct val="0"/>
                </a:spcBef>
              </a:pPr>
              <a:endParaRPr/>
            </a:p>
          </p:txBody>
        </p:sp>
      </p:grpSp>
      <p:sp>
        <p:nvSpPr>
          <p:cNvPr id="10" name="AutoShape 10"/>
          <p:cNvSpPr/>
          <p:nvPr/>
        </p:nvSpPr>
        <p:spPr>
          <a:xfrm>
            <a:off x="9144000" y="1028700"/>
            <a:ext cx="8339970" cy="2425296"/>
          </a:xfrm>
          <a:prstGeom prst="rect">
            <a:avLst/>
          </a:prstGeom>
          <a:solidFill>
            <a:srgbClr val="CF9A40"/>
          </a:solidFill>
        </p:spPr>
        <p:txBody>
          <a:bodyPr/>
          <a:lstStyle/>
          <a:p>
            <a:endParaRPr lang="en-US"/>
          </a:p>
        </p:txBody>
      </p:sp>
      <p:sp>
        <p:nvSpPr>
          <p:cNvPr id="11" name="TextBox 11"/>
          <p:cNvSpPr txBox="1"/>
          <p:nvPr/>
        </p:nvSpPr>
        <p:spPr>
          <a:xfrm>
            <a:off x="9804789" y="1408863"/>
            <a:ext cx="8119325" cy="1584960"/>
          </a:xfrm>
          <a:prstGeom prst="rect">
            <a:avLst/>
          </a:prstGeom>
        </p:spPr>
        <p:txBody>
          <a:bodyPr lIns="0" tIns="0" rIns="0" bIns="0" rtlCol="0" anchor="t">
            <a:spAutoFit/>
          </a:bodyPr>
          <a:lstStyle/>
          <a:p>
            <a:pPr algn="l">
              <a:lnSpc>
                <a:spcPts val="6120"/>
              </a:lnSpc>
            </a:pPr>
            <a:r>
              <a:rPr lang="en-US" sz="6000" b="1">
                <a:solidFill>
                  <a:srgbClr val="FFFFFF"/>
                </a:solidFill>
                <a:latin typeface="Inter Bold"/>
                <a:ea typeface="Inter Bold"/>
                <a:cs typeface="Inter Bold"/>
                <a:sym typeface="Inter Bold"/>
              </a:rPr>
              <a:t>Select all that resonate with you</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28700" y="9258300"/>
            <a:ext cx="1359181" cy="743843"/>
          </a:xfrm>
          <a:custGeom>
            <a:avLst/>
            <a:gdLst/>
            <a:ahLst/>
            <a:cxnLst/>
            <a:rect l="l" t="t" r="r" b="b"/>
            <a:pathLst>
              <a:path w="1359181" h="743843">
                <a:moveTo>
                  <a:pt x="0" y="0"/>
                </a:moveTo>
                <a:lnTo>
                  <a:pt x="1359181" y="0"/>
                </a:lnTo>
                <a:lnTo>
                  <a:pt x="1359181" y="743843"/>
                </a:lnTo>
                <a:lnTo>
                  <a:pt x="0" y="74384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3" name="TextBox 3"/>
          <p:cNvSpPr txBox="1"/>
          <p:nvPr/>
        </p:nvSpPr>
        <p:spPr>
          <a:xfrm>
            <a:off x="1517616" y="3705067"/>
            <a:ext cx="8119325" cy="1884045"/>
          </a:xfrm>
          <a:prstGeom prst="rect">
            <a:avLst/>
          </a:prstGeom>
        </p:spPr>
        <p:txBody>
          <a:bodyPr lIns="0" tIns="0" rIns="0" bIns="0" rtlCol="0" anchor="t">
            <a:spAutoFit/>
          </a:bodyPr>
          <a:lstStyle/>
          <a:p>
            <a:pPr algn="l">
              <a:lnSpc>
                <a:spcPts val="7440"/>
              </a:lnSpc>
            </a:pPr>
            <a:r>
              <a:rPr lang="en-US" sz="6000" b="1">
                <a:solidFill>
                  <a:srgbClr val="542344"/>
                </a:solidFill>
                <a:latin typeface="Inter Bold"/>
                <a:ea typeface="Inter Bold"/>
                <a:cs typeface="Inter Bold"/>
                <a:sym typeface="Inter Bold"/>
              </a:rPr>
              <a:t>VALUES IDENTIFICATION</a:t>
            </a:r>
          </a:p>
        </p:txBody>
      </p:sp>
      <p:grpSp>
        <p:nvGrpSpPr>
          <p:cNvPr id="4" name="Group 4"/>
          <p:cNvGrpSpPr/>
          <p:nvPr/>
        </p:nvGrpSpPr>
        <p:grpSpPr>
          <a:xfrm>
            <a:off x="1517616" y="3378170"/>
            <a:ext cx="1245141" cy="47625"/>
            <a:chOff x="0" y="0"/>
            <a:chExt cx="327938" cy="12543"/>
          </a:xfrm>
        </p:grpSpPr>
        <p:sp>
          <p:nvSpPr>
            <p:cNvPr id="5" name="Freeform 5"/>
            <p:cNvSpPr/>
            <p:nvPr/>
          </p:nvSpPr>
          <p:spPr>
            <a:xfrm>
              <a:off x="0" y="0"/>
              <a:ext cx="327938" cy="12543"/>
            </a:xfrm>
            <a:custGeom>
              <a:avLst/>
              <a:gdLst/>
              <a:ahLst/>
              <a:cxnLst/>
              <a:rect l="l" t="t" r="r" b="b"/>
              <a:pathLst>
                <a:path w="327938" h="12543">
                  <a:moveTo>
                    <a:pt x="0" y="0"/>
                  </a:moveTo>
                  <a:lnTo>
                    <a:pt x="327938" y="0"/>
                  </a:lnTo>
                  <a:lnTo>
                    <a:pt x="327938" y="12543"/>
                  </a:lnTo>
                  <a:lnTo>
                    <a:pt x="0" y="12543"/>
                  </a:lnTo>
                  <a:close/>
                </a:path>
              </a:pathLst>
            </a:custGeom>
            <a:solidFill>
              <a:srgbClr val="CF9A40"/>
            </a:solidFill>
          </p:spPr>
          <p:txBody>
            <a:bodyPr/>
            <a:lstStyle/>
            <a:p>
              <a:endParaRPr lang="en-US"/>
            </a:p>
          </p:txBody>
        </p:sp>
        <p:sp>
          <p:nvSpPr>
            <p:cNvPr id="6" name="TextBox 6"/>
            <p:cNvSpPr txBox="1"/>
            <p:nvPr/>
          </p:nvSpPr>
          <p:spPr>
            <a:xfrm>
              <a:off x="0" y="-38100"/>
              <a:ext cx="327938" cy="50643"/>
            </a:xfrm>
            <a:prstGeom prst="rect">
              <a:avLst/>
            </a:prstGeom>
          </p:spPr>
          <p:txBody>
            <a:bodyPr lIns="50800" tIns="50800" rIns="50800" bIns="50800" rtlCol="0" anchor="ctr"/>
            <a:lstStyle/>
            <a:p>
              <a:pPr algn="ctr">
                <a:lnSpc>
                  <a:spcPts val="2659"/>
                </a:lnSpc>
                <a:spcBef>
                  <a:spcPct val="0"/>
                </a:spcBef>
              </a:pPr>
              <a:endParaRPr/>
            </a:p>
          </p:txBody>
        </p:sp>
      </p:grpSp>
      <p:grpSp>
        <p:nvGrpSpPr>
          <p:cNvPr id="7" name="Group 7"/>
          <p:cNvGrpSpPr/>
          <p:nvPr/>
        </p:nvGrpSpPr>
        <p:grpSpPr>
          <a:xfrm>
            <a:off x="6650490" y="5875543"/>
            <a:ext cx="1245141" cy="47625"/>
            <a:chOff x="0" y="0"/>
            <a:chExt cx="327938" cy="12543"/>
          </a:xfrm>
        </p:grpSpPr>
        <p:sp>
          <p:nvSpPr>
            <p:cNvPr id="8" name="Freeform 8"/>
            <p:cNvSpPr/>
            <p:nvPr/>
          </p:nvSpPr>
          <p:spPr>
            <a:xfrm>
              <a:off x="0" y="0"/>
              <a:ext cx="327938" cy="12543"/>
            </a:xfrm>
            <a:custGeom>
              <a:avLst/>
              <a:gdLst/>
              <a:ahLst/>
              <a:cxnLst/>
              <a:rect l="l" t="t" r="r" b="b"/>
              <a:pathLst>
                <a:path w="327938" h="12543">
                  <a:moveTo>
                    <a:pt x="0" y="0"/>
                  </a:moveTo>
                  <a:lnTo>
                    <a:pt x="327938" y="0"/>
                  </a:lnTo>
                  <a:lnTo>
                    <a:pt x="327938" y="12543"/>
                  </a:lnTo>
                  <a:lnTo>
                    <a:pt x="0" y="12543"/>
                  </a:lnTo>
                  <a:close/>
                </a:path>
              </a:pathLst>
            </a:custGeom>
            <a:solidFill>
              <a:srgbClr val="CF9A40"/>
            </a:solidFill>
          </p:spPr>
          <p:txBody>
            <a:bodyPr/>
            <a:lstStyle/>
            <a:p>
              <a:endParaRPr lang="en-US"/>
            </a:p>
          </p:txBody>
        </p:sp>
        <p:sp>
          <p:nvSpPr>
            <p:cNvPr id="9" name="TextBox 9"/>
            <p:cNvSpPr txBox="1"/>
            <p:nvPr/>
          </p:nvSpPr>
          <p:spPr>
            <a:xfrm>
              <a:off x="0" y="-38100"/>
              <a:ext cx="327938" cy="50643"/>
            </a:xfrm>
            <a:prstGeom prst="rect">
              <a:avLst/>
            </a:prstGeom>
          </p:spPr>
          <p:txBody>
            <a:bodyPr lIns="50800" tIns="50800" rIns="50800" bIns="50800" rtlCol="0" anchor="ctr"/>
            <a:lstStyle/>
            <a:p>
              <a:pPr algn="ctr">
                <a:lnSpc>
                  <a:spcPts val="2659"/>
                </a:lnSpc>
                <a:spcBef>
                  <a:spcPct val="0"/>
                </a:spcBef>
              </a:pPr>
              <a:endParaRPr/>
            </a:p>
          </p:txBody>
        </p:sp>
      </p:grpSp>
      <p:sp>
        <p:nvSpPr>
          <p:cNvPr id="10" name="AutoShape 10"/>
          <p:cNvSpPr/>
          <p:nvPr/>
        </p:nvSpPr>
        <p:spPr>
          <a:xfrm>
            <a:off x="9144000" y="1028700"/>
            <a:ext cx="8339970" cy="2425296"/>
          </a:xfrm>
          <a:prstGeom prst="rect">
            <a:avLst/>
          </a:prstGeom>
          <a:solidFill>
            <a:srgbClr val="CF9A40"/>
          </a:solidFill>
        </p:spPr>
        <p:txBody>
          <a:bodyPr/>
          <a:lstStyle/>
          <a:p>
            <a:endParaRPr lang="en-US"/>
          </a:p>
        </p:txBody>
      </p:sp>
      <p:sp>
        <p:nvSpPr>
          <p:cNvPr id="11" name="TextBox 11"/>
          <p:cNvSpPr txBox="1"/>
          <p:nvPr/>
        </p:nvSpPr>
        <p:spPr>
          <a:xfrm>
            <a:off x="9804789" y="1408863"/>
            <a:ext cx="8119325" cy="1584960"/>
          </a:xfrm>
          <a:prstGeom prst="rect">
            <a:avLst/>
          </a:prstGeom>
        </p:spPr>
        <p:txBody>
          <a:bodyPr lIns="0" tIns="0" rIns="0" bIns="0" rtlCol="0" anchor="t">
            <a:spAutoFit/>
          </a:bodyPr>
          <a:lstStyle/>
          <a:p>
            <a:pPr algn="l">
              <a:lnSpc>
                <a:spcPts val="6120"/>
              </a:lnSpc>
            </a:pPr>
            <a:r>
              <a:rPr lang="en-US" sz="6000" b="1">
                <a:solidFill>
                  <a:srgbClr val="FFFFFF"/>
                </a:solidFill>
                <a:latin typeface="Inter Bold"/>
                <a:ea typeface="Inter Bold"/>
                <a:cs typeface="Inter Bold"/>
                <a:sym typeface="Inter Bold"/>
              </a:rPr>
              <a:t>Select all that resonate with you</a:t>
            </a:r>
          </a:p>
        </p:txBody>
      </p:sp>
      <p:sp>
        <p:nvSpPr>
          <p:cNvPr id="12" name="AutoShape 12"/>
          <p:cNvSpPr/>
          <p:nvPr/>
        </p:nvSpPr>
        <p:spPr>
          <a:xfrm>
            <a:off x="9144000" y="4129313"/>
            <a:ext cx="8339970" cy="2425296"/>
          </a:xfrm>
          <a:prstGeom prst="rect">
            <a:avLst/>
          </a:prstGeom>
          <a:solidFill>
            <a:srgbClr val="CF9A40"/>
          </a:solidFill>
        </p:spPr>
        <p:txBody>
          <a:bodyPr/>
          <a:lstStyle/>
          <a:p>
            <a:endParaRPr lang="en-US"/>
          </a:p>
        </p:txBody>
      </p:sp>
      <p:sp>
        <p:nvSpPr>
          <p:cNvPr id="13" name="TextBox 13"/>
          <p:cNvSpPr txBox="1"/>
          <p:nvPr/>
        </p:nvSpPr>
        <p:spPr>
          <a:xfrm>
            <a:off x="9804789" y="4982869"/>
            <a:ext cx="7309998" cy="813435"/>
          </a:xfrm>
          <a:prstGeom prst="rect">
            <a:avLst/>
          </a:prstGeom>
        </p:spPr>
        <p:txBody>
          <a:bodyPr lIns="0" tIns="0" rIns="0" bIns="0" rtlCol="0" anchor="t">
            <a:spAutoFit/>
          </a:bodyPr>
          <a:lstStyle/>
          <a:p>
            <a:pPr algn="l">
              <a:lnSpc>
                <a:spcPts val="6120"/>
              </a:lnSpc>
            </a:pPr>
            <a:r>
              <a:rPr lang="en-US" sz="6000" b="1">
                <a:solidFill>
                  <a:srgbClr val="FFFFFF"/>
                </a:solidFill>
                <a:latin typeface="Inter Bold"/>
                <a:ea typeface="Inter Bold"/>
                <a:cs typeface="Inter Bold"/>
                <a:sym typeface="Inter Bold"/>
              </a:rPr>
              <a:t>Choose top THREE</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28700" y="9258300"/>
            <a:ext cx="1359181" cy="743843"/>
          </a:xfrm>
          <a:custGeom>
            <a:avLst/>
            <a:gdLst/>
            <a:ahLst/>
            <a:cxnLst/>
            <a:rect l="l" t="t" r="r" b="b"/>
            <a:pathLst>
              <a:path w="1359181" h="743843">
                <a:moveTo>
                  <a:pt x="0" y="0"/>
                </a:moveTo>
                <a:lnTo>
                  <a:pt x="1359181" y="0"/>
                </a:lnTo>
                <a:lnTo>
                  <a:pt x="1359181" y="743843"/>
                </a:lnTo>
                <a:lnTo>
                  <a:pt x="0" y="74384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3" name="TextBox 3"/>
          <p:cNvSpPr txBox="1"/>
          <p:nvPr/>
        </p:nvSpPr>
        <p:spPr>
          <a:xfrm>
            <a:off x="1517616" y="3705067"/>
            <a:ext cx="8119325" cy="1884045"/>
          </a:xfrm>
          <a:prstGeom prst="rect">
            <a:avLst/>
          </a:prstGeom>
        </p:spPr>
        <p:txBody>
          <a:bodyPr lIns="0" tIns="0" rIns="0" bIns="0" rtlCol="0" anchor="t">
            <a:spAutoFit/>
          </a:bodyPr>
          <a:lstStyle/>
          <a:p>
            <a:pPr algn="l">
              <a:lnSpc>
                <a:spcPts val="7440"/>
              </a:lnSpc>
            </a:pPr>
            <a:r>
              <a:rPr lang="en-US" sz="6000" b="1">
                <a:solidFill>
                  <a:srgbClr val="542344"/>
                </a:solidFill>
                <a:latin typeface="Inter Bold"/>
                <a:ea typeface="Inter Bold"/>
                <a:cs typeface="Inter Bold"/>
                <a:sym typeface="Inter Bold"/>
              </a:rPr>
              <a:t>VALUES IDENTIFICATION</a:t>
            </a:r>
          </a:p>
        </p:txBody>
      </p:sp>
      <p:grpSp>
        <p:nvGrpSpPr>
          <p:cNvPr id="4" name="Group 4"/>
          <p:cNvGrpSpPr/>
          <p:nvPr/>
        </p:nvGrpSpPr>
        <p:grpSpPr>
          <a:xfrm>
            <a:off x="1517616" y="3378170"/>
            <a:ext cx="1245141" cy="47625"/>
            <a:chOff x="0" y="0"/>
            <a:chExt cx="327938" cy="12543"/>
          </a:xfrm>
        </p:grpSpPr>
        <p:sp>
          <p:nvSpPr>
            <p:cNvPr id="5" name="Freeform 5"/>
            <p:cNvSpPr/>
            <p:nvPr/>
          </p:nvSpPr>
          <p:spPr>
            <a:xfrm>
              <a:off x="0" y="0"/>
              <a:ext cx="327938" cy="12543"/>
            </a:xfrm>
            <a:custGeom>
              <a:avLst/>
              <a:gdLst/>
              <a:ahLst/>
              <a:cxnLst/>
              <a:rect l="l" t="t" r="r" b="b"/>
              <a:pathLst>
                <a:path w="327938" h="12543">
                  <a:moveTo>
                    <a:pt x="0" y="0"/>
                  </a:moveTo>
                  <a:lnTo>
                    <a:pt x="327938" y="0"/>
                  </a:lnTo>
                  <a:lnTo>
                    <a:pt x="327938" y="12543"/>
                  </a:lnTo>
                  <a:lnTo>
                    <a:pt x="0" y="12543"/>
                  </a:lnTo>
                  <a:close/>
                </a:path>
              </a:pathLst>
            </a:custGeom>
            <a:solidFill>
              <a:srgbClr val="CF9A40"/>
            </a:solidFill>
          </p:spPr>
          <p:txBody>
            <a:bodyPr/>
            <a:lstStyle/>
            <a:p>
              <a:endParaRPr lang="en-US"/>
            </a:p>
          </p:txBody>
        </p:sp>
        <p:sp>
          <p:nvSpPr>
            <p:cNvPr id="6" name="TextBox 6"/>
            <p:cNvSpPr txBox="1"/>
            <p:nvPr/>
          </p:nvSpPr>
          <p:spPr>
            <a:xfrm>
              <a:off x="0" y="-38100"/>
              <a:ext cx="327938" cy="50643"/>
            </a:xfrm>
            <a:prstGeom prst="rect">
              <a:avLst/>
            </a:prstGeom>
          </p:spPr>
          <p:txBody>
            <a:bodyPr lIns="50800" tIns="50800" rIns="50800" bIns="50800" rtlCol="0" anchor="ctr"/>
            <a:lstStyle/>
            <a:p>
              <a:pPr algn="ctr">
                <a:lnSpc>
                  <a:spcPts val="2659"/>
                </a:lnSpc>
                <a:spcBef>
                  <a:spcPct val="0"/>
                </a:spcBef>
              </a:pPr>
              <a:endParaRPr/>
            </a:p>
          </p:txBody>
        </p:sp>
      </p:grpSp>
      <p:grpSp>
        <p:nvGrpSpPr>
          <p:cNvPr id="7" name="Group 7"/>
          <p:cNvGrpSpPr/>
          <p:nvPr/>
        </p:nvGrpSpPr>
        <p:grpSpPr>
          <a:xfrm>
            <a:off x="6650490" y="5875543"/>
            <a:ext cx="1245141" cy="47625"/>
            <a:chOff x="0" y="0"/>
            <a:chExt cx="327938" cy="12543"/>
          </a:xfrm>
        </p:grpSpPr>
        <p:sp>
          <p:nvSpPr>
            <p:cNvPr id="8" name="Freeform 8"/>
            <p:cNvSpPr/>
            <p:nvPr/>
          </p:nvSpPr>
          <p:spPr>
            <a:xfrm>
              <a:off x="0" y="0"/>
              <a:ext cx="327938" cy="12543"/>
            </a:xfrm>
            <a:custGeom>
              <a:avLst/>
              <a:gdLst/>
              <a:ahLst/>
              <a:cxnLst/>
              <a:rect l="l" t="t" r="r" b="b"/>
              <a:pathLst>
                <a:path w="327938" h="12543">
                  <a:moveTo>
                    <a:pt x="0" y="0"/>
                  </a:moveTo>
                  <a:lnTo>
                    <a:pt x="327938" y="0"/>
                  </a:lnTo>
                  <a:lnTo>
                    <a:pt x="327938" y="12543"/>
                  </a:lnTo>
                  <a:lnTo>
                    <a:pt x="0" y="12543"/>
                  </a:lnTo>
                  <a:close/>
                </a:path>
              </a:pathLst>
            </a:custGeom>
            <a:solidFill>
              <a:srgbClr val="CF9A40"/>
            </a:solidFill>
          </p:spPr>
          <p:txBody>
            <a:bodyPr/>
            <a:lstStyle/>
            <a:p>
              <a:endParaRPr lang="en-US"/>
            </a:p>
          </p:txBody>
        </p:sp>
        <p:sp>
          <p:nvSpPr>
            <p:cNvPr id="9" name="TextBox 9"/>
            <p:cNvSpPr txBox="1"/>
            <p:nvPr/>
          </p:nvSpPr>
          <p:spPr>
            <a:xfrm>
              <a:off x="0" y="-38100"/>
              <a:ext cx="327938" cy="50643"/>
            </a:xfrm>
            <a:prstGeom prst="rect">
              <a:avLst/>
            </a:prstGeom>
          </p:spPr>
          <p:txBody>
            <a:bodyPr lIns="50800" tIns="50800" rIns="50800" bIns="50800" rtlCol="0" anchor="ctr"/>
            <a:lstStyle/>
            <a:p>
              <a:pPr algn="ctr">
                <a:lnSpc>
                  <a:spcPts val="2659"/>
                </a:lnSpc>
                <a:spcBef>
                  <a:spcPct val="0"/>
                </a:spcBef>
              </a:pPr>
              <a:endParaRPr/>
            </a:p>
          </p:txBody>
        </p:sp>
      </p:grpSp>
      <p:sp>
        <p:nvSpPr>
          <p:cNvPr id="10" name="AutoShape 10"/>
          <p:cNvSpPr/>
          <p:nvPr/>
        </p:nvSpPr>
        <p:spPr>
          <a:xfrm>
            <a:off x="9144000" y="1028700"/>
            <a:ext cx="8339970" cy="2425296"/>
          </a:xfrm>
          <a:prstGeom prst="rect">
            <a:avLst/>
          </a:prstGeom>
          <a:solidFill>
            <a:srgbClr val="CF9A40"/>
          </a:solidFill>
        </p:spPr>
        <p:txBody>
          <a:bodyPr/>
          <a:lstStyle/>
          <a:p>
            <a:endParaRPr lang="en-US"/>
          </a:p>
        </p:txBody>
      </p:sp>
      <p:sp>
        <p:nvSpPr>
          <p:cNvPr id="11" name="TextBox 11"/>
          <p:cNvSpPr txBox="1"/>
          <p:nvPr/>
        </p:nvSpPr>
        <p:spPr>
          <a:xfrm>
            <a:off x="9804789" y="1408863"/>
            <a:ext cx="8119325" cy="1584960"/>
          </a:xfrm>
          <a:prstGeom prst="rect">
            <a:avLst/>
          </a:prstGeom>
        </p:spPr>
        <p:txBody>
          <a:bodyPr lIns="0" tIns="0" rIns="0" bIns="0" rtlCol="0" anchor="t">
            <a:spAutoFit/>
          </a:bodyPr>
          <a:lstStyle/>
          <a:p>
            <a:pPr algn="l">
              <a:lnSpc>
                <a:spcPts val="6120"/>
              </a:lnSpc>
            </a:pPr>
            <a:r>
              <a:rPr lang="en-US" sz="6000" b="1">
                <a:solidFill>
                  <a:srgbClr val="FFFFFF"/>
                </a:solidFill>
                <a:latin typeface="Inter Bold"/>
                <a:ea typeface="Inter Bold"/>
                <a:cs typeface="Inter Bold"/>
                <a:sym typeface="Inter Bold"/>
              </a:rPr>
              <a:t>Select all that resonate with you</a:t>
            </a:r>
          </a:p>
        </p:txBody>
      </p:sp>
      <p:sp>
        <p:nvSpPr>
          <p:cNvPr id="12" name="AutoShape 12"/>
          <p:cNvSpPr/>
          <p:nvPr/>
        </p:nvSpPr>
        <p:spPr>
          <a:xfrm>
            <a:off x="9144000" y="4129313"/>
            <a:ext cx="8339970" cy="2425296"/>
          </a:xfrm>
          <a:prstGeom prst="rect">
            <a:avLst/>
          </a:prstGeom>
          <a:solidFill>
            <a:srgbClr val="CF9A40"/>
          </a:solidFill>
        </p:spPr>
        <p:txBody>
          <a:bodyPr/>
          <a:lstStyle/>
          <a:p>
            <a:endParaRPr lang="en-US"/>
          </a:p>
        </p:txBody>
      </p:sp>
      <p:sp>
        <p:nvSpPr>
          <p:cNvPr id="13" name="TextBox 13"/>
          <p:cNvSpPr txBox="1"/>
          <p:nvPr/>
        </p:nvSpPr>
        <p:spPr>
          <a:xfrm>
            <a:off x="9804789" y="4982869"/>
            <a:ext cx="7309998" cy="813435"/>
          </a:xfrm>
          <a:prstGeom prst="rect">
            <a:avLst/>
          </a:prstGeom>
        </p:spPr>
        <p:txBody>
          <a:bodyPr lIns="0" tIns="0" rIns="0" bIns="0" rtlCol="0" anchor="t">
            <a:spAutoFit/>
          </a:bodyPr>
          <a:lstStyle/>
          <a:p>
            <a:pPr algn="l">
              <a:lnSpc>
                <a:spcPts val="6120"/>
              </a:lnSpc>
            </a:pPr>
            <a:r>
              <a:rPr lang="en-US" sz="6000" b="1">
                <a:solidFill>
                  <a:srgbClr val="FFFFFF"/>
                </a:solidFill>
                <a:latin typeface="Inter Bold"/>
                <a:ea typeface="Inter Bold"/>
                <a:cs typeface="Inter Bold"/>
                <a:sym typeface="Inter Bold"/>
              </a:rPr>
              <a:t>Choose top THREE</a:t>
            </a:r>
          </a:p>
        </p:txBody>
      </p:sp>
      <p:sp>
        <p:nvSpPr>
          <p:cNvPr id="14" name="AutoShape 14"/>
          <p:cNvSpPr/>
          <p:nvPr/>
        </p:nvSpPr>
        <p:spPr>
          <a:xfrm>
            <a:off x="9144000" y="7229927"/>
            <a:ext cx="8339970" cy="2425296"/>
          </a:xfrm>
          <a:prstGeom prst="rect">
            <a:avLst/>
          </a:prstGeom>
          <a:solidFill>
            <a:srgbClr val="CF9A40"/>
          </a:solidFill>
        </p:spPr>
        <p:txBody>
          <a:bodyPr/>
          <a:lstStyle/>
          <a:p>
            <a:endParaRPr lang="en-US"/>
          </a:p>
        </p:txBody>
      </p:sp>
      <p:sp>
        <p:nvSpPr>
          <p:cNvPr id="15" name="TextBox 15"/>
          <p:cNvSpPr txBox="1"/>
          <p:nvPr/>
        </p:nvSpPr>
        <p:spPr>
          <a:xfrm>
            <a:off x="9804789" y="8083483"/>
            <a:ext cx="7309998" cy="813435"/>
          </a:xfrm>
          <a:prstGeom prst="rect">
            <a:avLst/>
          </a:prstGeom>
        </p:spPr>
        <p:txBody>
          <a:bodyPr lIns="0" tIns="0" rIns="0" bIns="0" rtlCol="0" anchor="t">
            <a:spAutoFit/>
          </a:bodyPr>
          <a:lstStyle/>
          <a:p>
            <a:pPr algn="l">
              <a:lnSpc>
                <a:spcPts val="6120"/>
              </a:lnSpc>
            </a:pPr>
            <a:r>
              <a:rPr lang="en-US" sz="6000" b="1">
                <a:solidFill>
                  <a:srgbClr val="FFFFFF"/>
                </a:solidFill>
                <a:latin typeface="Inter Bold"/>
                <a:ea typeface="Inter Bold"/>
                <a:cs typeface="Inter Bold"/>
                <a:sym typeface="Inter Bold"/>
              </a:rPr>
              <a:t>Star ONE</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76446" y="-215265"/>
            <a:ext cx="9720446" cy="10730523"/>
            <a:chOff x="0" y="0"/>
            <a:chExt cx="2560117" cy="2826146"/>
          </a:xfrm>
        </p:grpSpPr>
        <p:sp>
          <p:nvSpPr>
            <p:cNvPr id="3" name="Freeform 3"/>
            <p:cNvSpPr/>
            <p:nvPr/>
          </p:nvSpPr>
          <p:spPr>
            <a:xfrm>
              <a:off x="0" y="0"/>
              <a:ext cx="2560117" cy="2826146"/>
            </a:xfrm>
            <a:custGeom>
              <a:avLst/>
              <a:gdLst/>
              <a:ahLst/>
              <a:cxnLst/>
              <a:rect l="l" t="t" r="r" b="b"/>
              <a:pathLst>
                <a:path w="2560117" h="2826146">
                  <a:moveTo>
                    <a:pt x="0" y="0"/>
                  </a:moveTo>
                  <a:lnTo>
                    <a:pt x="2560117" y="0"/>
                  </a:lnTo>
                  <a:lnTo>
                    <a:pt x="2560117" y="2826146"/>
                  </a:lnTo>
                  <a:lnTo>
                    <a:pt x="0" y="2826146"/>
                  </a:lnTo>
                  <a:close/>
                </a:path>
              </a:pathLst>
            </a:custGeom>
            <a:solidFill>
              <a:srgbClr val="CF9A40"/>
            </a:solidFill>
          </p:spPr>
          <p:txBody>
            <a:bodyPr/>
            <a:lstStyle/>
            <a:p>
              <a:endParaRPr lang="en-US"/>
            </a:p>
          </p:txBody>
        </p:sp>
        <p:sp>
          <p:nvSpPr>
            <p:cNvPr id="4" name="TextBox 4"/>
            <p:cNvSpPr txBox="1"/>
            <p:nvPr/>
          </p:nvSpPr>
          <p:spPr>
            <a:xfrm>
              <a:off x="0" y="-38100"/>
              <a:ext cx="2560117" cy="2864246"/>
            </a:xfrm>
            <a:prstGeom prst="rect">
              <a:avLst/>
            </a:prstGeom>
          </p:spPr>
          <p:txBody>
            <a:bodyPr lIns="50800" tIns="50800" rIns="50800" bIns="50800" rtlCol="0" anchor="ctr"/>
            <a:lstStyle/>
            <a:p>
              <a:pPr algn="ctr">
                <a:lnSpc>
                  <a:spcPts val="2659"/>
                </a:lnSpc>
                <a:spcBef>
                  <a:spcPct val="0"/>
                </a:spcBef>
              </a:pPr>
              <a:endParaRPr/>
            </a:p>
          </p:txBody>
        </p:sp>
      </p:grpSp>
      <p:sp>
        <p:nvSpPr>
          <p:cNvPr id="5" name="Freeform 5"/>
          <p:cNvSpPr/>
          <p:nvPr/>
        </p:nvSpPr>
        <p:spPr>
          <a:xfrm>
            <a:off x="7527832" y="1028700"/>
            <a:ext cx="1171762" cy="641273"/>
          </a:xfrm>
          <a:custGeom>
            <a:avLst/>
            <a:gdLst/>
            <a:ahLst/>
            <a:cxnLst/>
            <a:rect l="l" t="t" r="r" b="b"/>
            <a:pathLst>
              <a:path w="1171762" h="641273">
                <a:moveTo>
                  <a:pt x="0" y="0"/>
                </a:moveTo>
                <a:lnTo>
                  <a:pt x="1171762" y="0"/>
                </a:lnTo>
                <a:lnTo>
                  <a:pt x="1171762" y="641273"/>
                </a:lnTo>
                <a:lnTo>
                  <a:pt x="0" y="64127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6" name="Freeform 6"/>
          <p:cNvSpPr/>
          <p:nvPr/>
        </p:nvSpPr>
        <p:spPr>
          <a:xfrm>
            <a:off x="-292954" y="8617027"/>
            <a:ext cx="1171762" cy="641273"/>
          </a:xfrm>
          <a:custGeom>
            <a:avLst/>
            <a:gdLst/>
            <a:ahLst/>
            <a:cxnLst/>
            <a:rect l="l" t="t" r="r" b="b"/>
            <a:pathLst>
              <a:path w="1171762" h="641273">
                <a:moveTo>
                  <a:pt x="0" y="0"/>
                </a:moveTo>
                <a:lnTo>
                  <a:pt x="1171762" y="0"/>
                </a:lnTo>
                <a:lnTo>
                  <a:pt x="1171762" y="641273"/>
                </a:lnTo>
                <a:lnTo>
                  <a:pt x="0" y="64127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grpSp>
        <p:nvGrpSpPr>
          <p:cNvPr id="7" name="Group 7"/>
          <p:cNvGrpSpPr/>
          <p:nvPr/>
        </p:nvGrpSpPr>
        <p:grpSpPr>
          <a:xfrm>
            <a:off x="4009305" y="7436318"/>
            <a:ext cx="1245141" cy="47625"/>
            <a:chOff x="0" y="0"/>
            <a:chExt cx="327938" cy="12543"/>
          </a:xfrm>
        </p:grpSpPr>
        <p:sp>
          <p:nvSpPr>
            <p:cNvPr id="8" name="Freeform 8"/>
            <p:cNvSpPr/>
            <p:nvPr/>
          </p:nvSpPr>
          <p:spPr>
            <a:xfrm>
              <a:off x="0" y="0"/>
              <a:ext cx="327938" cy="12543"/>
            </a:xfrm>
            <a:custGeom>
              <a:avLst/>
              <a:gdLst/>
              <a:ahLst/>
              <a:cxnLst/>
              <a:rect l="l" t="t" r="r" b="b"/>
              <a:pathLst>
                <a:path w="327938" h="12543">
                  <a:moveTo>
                    <a:pt x="0" y="0"/>
                  </a:moveTo>
                  <a:lnTo>
                    <a:pt x="327938" y="0"/>
                  </a:lnTo>
                  <a:lnTo>
                    <a:pt x="327938" y="12543"/>
                  </a:lnTo>
                  <a:lnTo>
                    <a:pt x="0" y="12543"/>
                  </a:lnTo>
                  <a:close/>
                </a:path>
              </a:pathLst>
            </a:custGeom>
            <a:solidFill>
              <a:srgbClr val="51264E"/>
            </a:solidFill>
          </p:spPr>
          <p:txBody>
            <a:bodyPr/>
            <a:lstStyle/>
            <a:p>
              <a:endParaRPr lang="en-US"/>
            </a:p>
          </p:txBody>
        </p:sp>
        <p:sp>
          <p:nvSpPr>
            <p:cNvPr id="9" name="TextBox 9"/>
            <p:cNvSpPr txBox="1"/>
            <p:nvPr/>
          </p:nvSpPr>
          <p:spPr>
            <a:xfrm>
              <a:off x="0" y="-38100"/>
              <a:ext cx="327938" cy="50643"/>
            </a:xfrm>
            <a:prstGeom prst="rect">
              <a:avLst/>
            </a:prstGeom>
          </p:spPr>
          <p:txBody>
            <a:bodyPr lIns="50800" tIns="50800" rIns="50800" bIns="50800" rtlCol="0" anchor="ctr"/>
            <a:lstStyle/>
            <a:p>
              <a:pPr algn="ctr">
                <a:lnSpc>
                  <a:spcPts val="2659"/>
                </a:lnSpc>
                <a:spcBef>
                  <a:spcPct val="0"/>
                </a:spcBef>
              </a:pPr>
              <a:endParaRPr/>
            </a:p>
          </p:txBody>
        </p:sp>
      </p:grpSp>
      <p:grpSp>
        <p:nvGrpSpPr>
          <p:cNvPr id="10" name="Group 10"/>
          <p:cNvGrpSpPr/>
          <p:nvPr/>
        </p:nvGrpSpPr>
        <p:grpSpPr>
          <a:xfrm>
            <a:off x="17500537" y="8027077"/>
            <a:ext cx="4472538" cy="10287000"/>
            <a:chOff x="0" y="0"/>
            <a:chExt cx="1177952" cy="2709333"/>
          </a:xfrm>
        </p:grpSpPr>
        <p:sp>
          <p:nvSpPr>
            <p:cNvPr id="11" name="Freeform 11"/>
            <p:cNvSpPr/>
            <p:nvPr/>
          </p:nvSpPr>
          <p:spPr>
            <a:xfrm>
              <a:off x="0" y="0"/>
              <a:ext cx="1177952" cy="2709333"/>
            </a:xfrm>
            <a:custGeom>
              <a:avLst/>
              <a:gdLst/>
              <a:ahLst/>
              <a:cxnLst/>
              <a:rect l="l" t="t" r="r" b="b"/>
              <a:pathLst>
                <a:path w="1177952" h="2709333">
                  <a:moveTo>
                    <a:pt x="0" y="0"/>
                  </a:moveTo>
                  <a:lnTo>
                    <a:pt x="1177952" y="0"/>
                  </a:lnTo>
                  <a:lnTo>
                    <a:pt x="1177952" y="2709333"/>
                  </a:lnTo>
                  <a:lnTo>
                    <a:pt x="0" y="2709333"/>
                  </a:lnTo>
                  <a:close/>
                </a:path>
              </a:pathLst>
            </a:custGeom>
            <a:solidFill>
              <a:srgbClr val="CF9A40"/>
            </a:solidFill>
          </p:spPr>
          <p:txBody>
            <a:bodyPr/>
            <a:lstStyle/>
            <a:p>
              <a:endParaRPr lang="en-US"/>
            </a:p>
          </p:txBody>
        </p:sp>
        <p:sp>
          <p:nvSpPr>
            <p:cNvPr id="12" name="TextBox 12"/>
            <p:cNvSpPr txBox="1"/>
            <p:nvPr/>
          </p:nvSpPr>
          <p:spPr>
            <a:xfrm>
              <a:off x="0" y="-38100"/>
              <a:ext cx="1177952" cy="2747433"/>
            </a:xfrm>
            <a:prstGeom prst="rect">
              <a:avLst/>
            </a:prstGeom>
          </p:spPr>
          <p:txBody>
            <a:bodyPr lIns="50800" tIns="50800" rIns="50800" bIns="50800" rtlCol="0" anchor="ctr"/>
            <a:lstStyle/>
            <a:p>
              <a:pPr algn="ctr">
                <a:lnSpc>
                  <a:spcPts val="2659"/>
                </a:lnSpc>
              </a:pPr>
              <a:endParaRPr/>
            </a:p>
          </p:txBody>
        </p:sp>
      </p:grpSp>
      <p:grpSp>
        <p:nvGrpSpPr>
          <p:cNvPr id="13" name="Group 13"/>
          <p:cNvGrpSpPr/>
          <p:nvPr/>
        </p:nvGrpSpPr>
        <p:grpSpPr>
          <a:xfrm>
            <a:off x="4009305" y="4031701"/>
            <a:ext cx="1245141" cy="47625"/>
            <a:chOff x="0" y="0"/>
            <a:chExt cx="327938" cy="12543"/>
          </a:xfrm>
        </p:grpSpPr>
        <p:sp>
          <p:nvSpPr>
            <p:cNvPr id="14" name="Freeform 14"/>
            <p:cNvSpPr/>
            <p:nvPr/>
          </p:nvSpPr>
          <p:spPr>
            <a:xfrm>
              <a:off x="0" y="0"/>
              <a:ext cx="327938" cy="12543"/>
            </a:xfrm>
            <a:custGeom>
              <a:avLst/>
              <a:gdLst/>
              <a:ahLst/>
              <a:cxnLst/>
              <a:rect l="l" t="t" r="r" b="b"/>
              <a:pathLst>
                <a:path w="327938" h="12543">
                  <a:moveTo>
                    <a:pt x="0" y="0"/>
                  </a:moveTo>
                  <a:lnTo>
                    <a:pt x="327938" y="0"/>
                  </a:lnTo>
                  <a:lnTo>
                    <a:pt x="327938" y="12543"/>
                  </a:lnTo>
                  <a:lnTo>
                    <a:pt x="0" y="12543"/>
                  </a:lnTo>
                  <a:close/>
                </a:path>
              </a:pathLst>
            </a:custGeom>
            <a:solidFill>
              <a:srgbClr val="51264E"/>
            </a:solidFill>
          </p:spPr>
          <p:txBody>
            <a:bodyPr/>
            <a:lstStyle/>
            <a:p>
              <a:endParaRPr lang="en-US"/>
            </a:p>
          </p:txBody>
        </p:sp>
        <p:sp>
          <p:nvSpPr>
            <p:cNvPr id="15" name="TextBox 15"/>
            <p:cNvSpPr txBox="1"/>
            <p:nvPr/>
          </p:nvSpPr>
          <p:spPr>
            <a:xfrm>
              <a:off x="0" y="-38100"/>
              <a:ext cx="327938" cy="50643"/>
            </a:xfrm>
            <a:prstGeom prst="rect">
              <a:avLst/>
            </a:prstGeom>
          </p:spPr>
          <p:txBody>
            <a:bodyPr lIns="50800" tIns="50800" rIns="50800" bIns="50800" rtlCol="0" anchor="ctr"/>
            <a:lstStyle/>
            <a:p>
              <a:pPr algn="ctr">
                <a:lnSpc>
                  <a:spcPts val="2659"/>
                </a:lnSpc>
                <a:spcBef>
                  <a:spcPct val="0"/>
                </a:spcBef>
              </a:pPr>
              <a:endParaRPr/>
            </a:p>
          </p:txBody>
        </p:sp>
      </p:grpSp>
      <p:grpSp>
        <p:nvGrpSpPr>
          <p:cNvPr id="16" name="Group 16"/>
          <p:cNvGrpSpPr/>
          <p:nvPr/>
        </p:nvGrpSpPr>
        <p:grpSpPr>
          <a:xfrm>
            <a:off x="10526708" y="2471299"/>
            <a:ext cx="579389" cy="590066"/>
            <a:chOff x="0" y="0"/>
            <a:chExt cx="772519" cy="786755"/>
          </a:xfrm>
        </p:grpSpPr>
        <p:grpSp>
          <p:nvGrpSpPr>
            <p:cNvPr id="17" name="Group 17"/>
            <p:cNvGrpSpPr/>
            <p:nvPr/>
          </p:nvGrpSpPr>
          <p:grpSpPr>
            <a:xfrm>
              <a:off x="0" y="0"/>
              <a:ext cx="772519" cy="786755"/>
              <a:chOff x="0" y="0"/>
              <a:chExt cx="135108" cy="137598"/>
            </a:xfrm>
          </p:grpSpPr>
          <p:sp>
            <p:nvSpPr>
              <p:cNvPr id="18" name="Freeform 18"/>
              <p:cNvSpPr/>
              <p:nvPr/>
            </p:nvSpPr>
            <p:spPr>
              <a:xfrm>
                <a:off x="0" y="0"/>
                <a:ext cx="135108" cy="137598"/>
              </a:xfrm>
              <a:custGeom>
                <a:avLst/>
                <a:gdLst/>
                <a:ahLst/>
                <a:cxnLst/>
                <a:rect l="l" t="t" r="r" b="b"/>
                <a:pathLst>
                  <a:path w="135108" h="137598">
                    <a:moveTo>
                      <a:pt x="0" y="0"/>
                    </a:moveTo>
                    <a:lnTo>
                      <a:pt x="135108" y="0"/>
                    </a:lnTo>
                    <a:lnTo>
                      <a:pt x="135108" y="137598"/>
                    </a:lnTo>
                    <a:lnTo>
                      <a:pt x="0" y="137598"/>
                    </a:lnTo>
                    <a:close/>
                  </a:path>
                </a:pathLst>
              </a:custGeom>
              <a:solidFill>
                <a:srgbClr val="CF9A40"/>
              </a:solidFill>
            </p:spPr>
            <p:txBody>
              <a:bodyPr/>
              <a:lstStyle/>
              <a:p>
                <a:endParaRPr lang="en-US"/>
              </a:p>
            </p:txBody>
          </p:sp>
          <p:sp>
            <p:nvSpPr>
              <p:cNvPr id="19" name="TextBox 19"/>
              <p:cNvSpPr txBox="1"/>
              <p:nvPr/>
            </p:nvSpPr>
            <p:spPr>
              <a:xfrm>
                <a:off x="0" y="-38100"/>
                <a:ext cx="135108" cy="175698"/>
              </a:xfrm>
              <a:prstGeom prst="rect">
                <a:avLst/>
              </a:prstGeom>
            </p:spPr>
            <p:txBody>
              <a:bodyPr lIns="50800" tIns="50800" rIns="50800" bIns="50800" rtlCol="0" anchor="ctr"/>
              <a:lstStyle/>
              <a:p>
                <a:pPr algn="ctr">
                  <a:lnSpc>
                    <a:spcPts val="2659"/>
                  </a:lnSpc>
                </a:pPr>
                <a:endParaRPr/>
              </a:p>
            </p:txBody>
          </p:sp>
        </p:grpSp>
        <p:sp>
          <p:nvSpPr>
            <p:cNvPr id="20" name="Freeform 20"/>
            <p:cNvSpPr/>
            <p:nvPr/>
          </p:nvSpPr>
          <p:spPr>
            <a:xfrm>
              <a:off x="113332" y="112599"/>
              <a:ext cx="574543" cy="518525"/>
            </a:xfrm>
            <a:custGeom>
              <a:avLst/>
              <a:gdLst/>
              <a:ahLst/>
              <a:cxnLst/>
              <a:rect l="l" t="t" r="r" b="b"/>
              <a:pathLst>
                <a:path w="574543" h="518525">
                  <a:moveTo>
                    <a:pt x="0" y="0"/>
                  </a:moveTo>
                  <a:lnTo>
                    <a:pt x="574543" y="0"/>
                  </a:lnTo>
                  <a:lnTo>
                    <a:pt x="574543" y="518525"/>
                  </a:lnTo>
                  <a:lnTo>
                    <a:pt x="0" y="51852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grpSp>
      <p:sp>
        <p:nvSpPr>
          <p:cNvPr id="21" name="TextBox 21"/>
          <p:cNvSpPr txBox="1"/>
          <p:nvPr/>
        </p:nvSpPr>
        <p:spPr>
          <a:xfrm>
            <a:off x="1150039" y="4749222"/>
            <a:ext cx="6963674" cy="1884045"/>
          </a:xfrm>
          <a:prstGeom prst="rect">
            <a:avLst/>
          </a:prstGeom>
        </p:spPr>
        <p:txBody>
          <a:bodyPr lIns="0" tIns="0" rIns="0" bIns="0" rtlCol="0" anchor="t">
            <a:spAutoFit/>
          </a:bodyPr>
          <a:lstStyle/>
          <a:p>
            <a:pPr algn="ctr">
              <a:lnSpc>
                <a:spcPts val="7440"/>
              </a:lnSpc>
            </a:pPr>
            <a:r>
              <a:rPr lang="en-US" sz="6000" b="1">
                <a:solidFill>
                  <a:srgbClr val="FFFFFF"/>
                </a:solidFill>
                <a:latin typeface="Inter Bold"/>
                <a:ea typeface="Inter Bold"/>
                <a:cs typeface="Inter Bold"/>
                <a:sym typeface="Inter Bold"/>
              </a:rPr>
              <a:t>COMMUNICATING VALUES</a:t>
            </a:r>
          </a:p>
        </p:txBody>
      </p:sp>
      <p:sp>
        <p:nvSpPr>
          <p:cNvPr id="22" name="TextBox 22"/>
          <p:cNvSpPr txBox="1"/>
          <p:nvPr/>
        </p:nvSpPr>
        <p:spPr>
          <a:xfrm>
            <a:off x="11594481" y="2528449"/>
            <a:ext cx="5419155" cy="773359"/>
          </a:xfrm>
          <a:prstGeom prst="rect">
            <a:avLst/>
          </a:prstGeom>
        </p:spPr>
        <p:txBody>
          <a:bodyPr lIns="0" tIns="0" rIns="0" bIns="0" rtlCol="0" anchor="t">
            <a:spAutoFit/>
          </a:bodyPr>
          <a:lstStyle/>
          <a:p>
            <a:pPr algn="l">
              <a:lnSpc>
                <a:spcPts val="3049"/>
              </a:lnSpc>
            </a:pPr>
            <a:r>
              <a:rPr lang="en-US" sz="3049" b="1">
                <a:solidFill>
                  <a:srgbClr val="1B1A1A"/>
                </a:solidFill>
                <a:latin typeface="Inter Bold"/>
                <a:ea typeface="Inter Bold"/>
                <a:cs typeface="Inter Bold"/>
                <a:sym typeface="Inter Bold"/>
              </a:rPr>
              <a:t>Communicate values through actions</a:t>
            </a:r>
          </a:p>
        </p:txBody>
      </p:sp>
      <p:grpSp>
        <p:nvGrpSpPr>
          <p:cNvPr id="23" name="Group 23"/>
          <p:cNvGrpSpPr/>
          <p:nvPr/>
        </p:nvGrpSpPr>
        <p:grpSpPr>
          <a:xfrm>
            <a:off x="10526708" y="3633046"/>
            <a:ext cx="6486928" cy="898551"/>
            <a:chOff x="0" y="0"/>
            <a:chExt cx="8649238" cy="1198068"/>
          </a:xfrm>
        </p:grpSpPr>
        <p:grpSp>
          <p:nvGrpSpPr>
            <p:cNvPr id="24" name="Group 24"/>
            <p:cNvGrpSpPr/>
            <p:nvPr/>
          </p:nvGrpSpPr>
          <p:grpSpPr>
            <a:xfrm>
              <a:off x="0" y="0"/>
              <a:ext cx="772519" cy="786755"/>
              <a:chOff x="0" y="0"/>
              <a:chExt cx="135108" cy="137598"/>
            </a:xfrm>
          </p:grpSpPr>
          <p:sp>
            <p:nvSpPr>
              <p:cNvPr id="25" name="Freeform 25"/>
              <p:cNvSpPr/>
              <p:nvPr/>
            </p:nvSpPr>
            <p:spPr>
              <a:xfrm>
                <a:off x="0" y="0"/>
                <a:ext cx="135108" cy="137598"/>
              </a:xfrm>
              <a:custGeom>
                <a:avLst/>
                <a:gdLst/>
                <a:ahLst/>
                <a:cxnLst/>
                <a:rect l="l" t="t" r="r" b="b"/>
                <a:pathLst>
                  <a:path w="135108" h="137598">
                    <a:moveTo>
                      <a:pt x="0" y="0"/>
                    </a:moveTo>
                    <a:lnTo>
                      <a:pt x="135108" y="0"/>
                    </a:lnTo>
                    <a:lnTo>
                      <a:pt x="135108" y="137598"/>
                    </a:lnTo>
                    <a:lnTo>
                      <a:pt x="0" y="137598"/>
                    </a:lnTo>
                    <a:close/>
                  </a:path>
                </a:pathLst>
              </a:custGeom>
              <a:solidFill>
                <a:srgbClr val="CF9A40"/>
              </a:solidFill>
            </p:spPr>
            <p:txBody>
              <a:bodyPr/>
              <a:lstStyle/>
              <a:p>
                <a:endParaRPr lang="en-US"/>
              </a:p>
            </p:txBody>
          </p:sp>
          <p:sp>
            <p:nvSpPr>
              <p:cNvPr id="26" name="TextBox 26"/>
              <p:cNvSpPr txBox="1"/>
              <p:nvPr/>
            </p:nvSpPr>
            <p:spPr>
              <a:xfrm>
                <a:off x="0" y="-38100"/>
                <a:ext cx="135108" cy="175698"/>
              </a:xfrm>
              <a:prstGeom prst="rect">
                <a:avLst/>
              </a:prstGeom>
            </p:spPr>
            <p:txBody>
              <a:bodyPr lIns="50800" tIns="50800" rIns="50800" bIns="50800" rtlCol="0" anchor="ctr"/>
              <a:lstStyle/>
              <a:p>
                <a:pPr algn="ctr">
                  <a:lnSpc>
                    <a:spcPts val="2659"/>
                  </a:lnSpc>
                </a:pPr>
                <a:endParaRPr/>
              </a:p>
            </p:txBody>
          </p:sp>
        </p:grpSp>
        <p:sp>
          <p:nvSpPr>
            <p:cNvPr id="27" name="Freeform 27"/>
            <p:cNvSpPr/>
            <p:nvPr/>
          </p:nvSpPr>
          <p:spPr>
            <a:xfrm>
              <a:off x="113332" y="112599"/>
              <a:ext cx="574543" cy="518525"/>
            </a:xfrm>
            <a:custGeom>
              <a:avLst/>
              <a:gdLst/>
              <a:ahLst/>
              <a:cxnLst/>
              <a:rect l="l" t="t" r="r" b="b"/>
              <a:pathLst>
                <a:path w="574543" h="518525">
                  <a:moveTo>
                    <a:pt x="0" y="0"/>
                  </a:moveTo>
                  <a:lnTo>
                    <a:pt x="574543" y="0"/>
                  </a:lnTo>
                  <a:lnTo>
                    <a:pt x="574543" y="518525"/>
                  </a:lnTo>
                  <a:lnTo>
                    <a:pt x="0" y="51852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28" name="TextBox 28"/>
            <p:cNvSpPr txBox="1"/>
            <p:nvPr/>
          </p:nvSpPr>
          <p:spPr>
            <a:xfrm>
              <a:off x="1423697" y="147872"/>
              <a:ext cx="7225541" cy="1050196"/>
            </a:xfrm>
            <a:prstGeom prst="rect">
              <a:avLst/>
            </a:prstGeom>
          </p:spPr>
          <p:txBody>
            <a:bodyPr lIns="0" tIns="0" rIns="0" bIns="0" rtlCol="0" anchor="t">
              <a:spAutoFit/>
            </a:bodyPr>
            <a:lstStyle/>
            <a:p>
              <a:pPr algn="l">
                <a:lnSpc>
                  <a:spcPts val="3049"/>
                </a:lnSpc>
              </a:pPr>
              <a:r>
                <a:rPr lang="en-US" sz="3049" b="1">
                  <a:solidFill>
                    <a:srgbClr val="1B1A1A"/>
                  </a:solidFill>
                  <a:latin typeface="Inter Bold"/>
                  <a:ea typeface="Inter Bold"/>
                  <a:cs typeface="Inter Bold"/>
                  <a:sym typeface="Inter Bold"/>
                </a:rPr>
                <a:t>Use values to make decisions</a:t>
              </a:r>
            </a:p>
          </p:txBody>
        </p:sp>
      </p:grpSp>
      <p:grpSp>
        <p:nvGrpSpPr>
          <p:cNvPr id="29" name="Group 29"/>
          <p:cNvGrpSpPr/>
          <p:nvPr/>
        </p:nvGrpSpPr>
        <p:grpSpPr>
          <a:xfrm>
            <a:off x="10526708" y="4865092"/>
            <a:ext cx="579389" cy="590066"/>
            <a:chOff x="0" y="0"/>
            <a:chExt cx="135108" cy="137598"/>
          </a:xfrm>
        </p:grpSpPr>
        <p:sp>
          <p:nvSpPr>
            <p:cNvPr id="30" name="Freeform 30"/>
            <p:cNvSpPr/>
            <p:nvPr/>
          </p:nvSpPr>
          <p:spPr>
            <a:xfrm>
              <a:off x="0" y="0"/>
              <a:ext cx="135108" cy="137598"/>
            </a:xfrm>
            <a:custGeom>
              <a:avLst/>
              <a:gdLst/>
              <a:ahLst/>
              <a:cxnLst/>
              <a:rect l="l" t="t" r="r" b="b"/>
              <a:pathLst>
                <a:path w="135108" h="137598">
                  <a:moveTo>
                    <a:pt x="0" y="0"/>
                  </a:moveTo>
                  <a:lnTo>
                    <a:pt x="135108" y="0"/>
                  </a:lnTo>
                  <a:lnTo>
                    <a:pt x="135108" y="137598"/>
                  </a:lnTo>
                  <a:lnTo>
                    <a:pt x="0" y="137598"/>
                  </a:lnTo>
                  <a:close/>
                </a:path>
              </a:pathLst>
            </a:custGeom>
            <a:solidFill>
              <a:srgbClr val="CF9A40"/>
            </a:solidFill>
          </p:spPr>
          <p:txBody>
            <a:bodyPr/>
            <a:lstStyle/>
            <a:p>
              <a:endParaRPr lang="en-US"/>
            </a:p>
          </p:txBody>
        </p:sp>
        <p:sp>
          <p:nvSpPr>
            <p:cNvPr id="31" name="TextBox 31"/>
            <p:cNvSpPr txBox="1"/>
            <p:nvPr/>
          </p:nvSpPr>
          <p:spPr>
            <a:xfrm>
              <a:off x="0" y="-38100"/>
              <a:ext cx="135108" cy="175698"/>
            </a:xfrm>
            <a:prstGeom prst="rect">
              <a:avLst/>
            </a:prstGeom>
          </p:spPr>
          <p:txBody>
            <a:bodyPr lIns="50800" tIns="50800" rIns="50800" bIns="50800" rtlCol="0" anchor="ctr"/>
            <a:lstStyle/>
            <a:p>
              <a:pPr algn="ctr">
                <a:lnSpc>
                  <a:spcPts val="2659"/>
                </a:lnSpc>
              </a:pPr>
              <a:endParaRPr/>
            </a:p>
          </p:txBody>
        </p:sp>
      </p:grpSp>
      <p:sp>
        <p:nvSpPr>
          <p:cNvPr id="32" name="Freeform 32"/>
          <p:cNvSpPr/>
          <p:nvPr/>
        </p:nvSpPr>
        <p:spPr>
          <a:xfrm>
            <a:off x="10622465" y="4965678"/>
            <a:ext cx="430907" cy="388894"/>
          </a:xfrm>
          <a:custGeom>
            <a:avLst/>
            <a:gdLst/>
            <a:ahLst/>
            <a:cxnLst/>
            <a:rect l="l" t="t" r="r" b="b"/>
            <a:pathLst>
              <a:path w="430907" h="388894">
                <a:moveTo>
                  <a:pt x="0" y="0"/>
                </a:moveTo>
                <a:lnTo>
                  <a:pt x="430907" y="0"/>
                </a:lnTo>
                <a:lnTo>
                  <a:pt x="430907" y="388894"/>
                </a:lnTo>
                <a:lnTo>
                  <a:pt x="0" y="38889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33" name="TextBox 33"/>
          <p:cNvSpPr txBox="1"/>
          <p:nvPr/>
        </p:nvSpPr>
        <p:spPr>
          <a:xfrm>
            <a:off x="11594481" y="4990284"/>
            <a:ext cx="5419155" cy="396833"/>
          </a:xfrm>
          <a:prstGeom prst="rect">
            <a:avLst/>
          </a:prstGeom>
        </p:spPr>
        <p:txBody>
          <a:bodyPr lIns="0" tIns="0" rIns="0" bIns="0" rtlCol="0" anchor="t">
            <a:spAutoFit/>
          </a:bodyPr>
          <a:lstStyle/>
          <a:p>
            <a:pPr algn="l">
              <a:lnSpc>
                <a:spcPts val="3049"/>
              </a:lnSpc>
            </a:pPr>
            <a:r>
              <a:rPr lang="en-US" sz="3049" b="1">
                <a:solidFill>
                  <a:srgbClr val="1B1A1A"/>
                </a:solidFill>
                <a:latin typeface="Inter Bold"/>
                <a:ea typeface="Inter Bold"/>
                <a:cs typeface="Inter Bold"/>
                <a:sym typeface="Inter Bold"/>
              </a:rPr>
              <a:t>Make them visible</a:t>
            </a:r>
          </a:p>
        </p:txBody>
      </p:sp>
      <p:grpSp>
        <p:nvGrpSpPr>
          <p:cNvPr id="34" name="Group 34"/>
          <p:cNvGrpSpPr/>
          <p:nvPr/>
        </p:nvGrpSpPr>
        <p:grpSpPr>
          <a:xfrm>
            <a:off x="10526708" y="6025327"/>
            <a:ext cx="579389" cy="590066"/>
            <a:chOff x="0" y="0"/>
            <a:chExt cx="135108" cy="137598"/>
          </a:xfrm>
        </p:grpSpPr>
        <p:sp>
          <p:nvSpPr>
            <p:cNvPr id="35" name="Freeform 35"/>
            <p:cNvSpPr/>
            <p:nvPr/>
          </p:nvSpPr>
          <p:spPr>
            <a:xfrm>
              <a:off x="0" y="0"/>
              <a:ext cx="135108" cy="137598"/>
            </a:xfrm>
            <a:custGeom>
              <a:avLst/>
              <a:gdLst/>
              <a:ahLst/>
              <a:cxnLst/>
              <a:rect l="l" t="t" r="r" b="b"/>
              <a:pathLst>
                <a:path w="135108" h="137598">
                  <a:moveTo>
                    <a:pt x="0" y="0"/>
                  </a:moveTo>
                  <a:lnTo>
                    <a:pt x="135108" y="0"/>
                  </a:lnTo>
                  <a:lnTo>
                    <a:pt x="135108" y="137598"/>
                  </a:lnTo>
                  <a:lnTo>
                    <a:pt x="0" y="137598"/>
                  </a:lnTo>
                  <a:close/>
                </a:path>
              </a:pathLst>
            </a:custGeom>
            <a:solidFill>
              <a:srgbClr val="CF9A40"/>
            </a:solidFill>
          </p:spPr>
          <p:txBody>
            <a:bodyPr/>
            <a:lstStyle/>
            <a:p>
              <a:endParaRPr lang="en-US"/>
            </a:p>
          </p:txBody>
        </p:sp>
        <p:sp>
          <p:nvSpPr>
            <p:cNvPr id="36" name="TextBox 36"/>
            <p:cNvSpPr txBox="1"/>
            <p:nvPr/>
          </p:nvSpPr>
          <p:spPr>
            <a:xfrm>
              <a:off x="0" y="-38100"/>
              <a:ext cx="135108" cy="175698"/>
            </a:xfrm>
            <a:prstGeom prst="rect">
              <a:avLst/>
            </a:prstGeom>
          </p:spPr>
          <p:txBody>
            <a:bodyPr lIns="50800" tIns="50800" rIns="50800" bIns="50800" rtlCol="0" anchor="ctr"/>
            <a:lstStyle/>
            <a:p>
              <a:pPr algn="ctr">
                <a:lnSpc>
                  <a:spcPts val="2659"/>
                </a:lnSpc>
              </a:pPr>
              <a:endParaRPr/>
            </a:p>
          </p:txBody>
        </p:sp>
      </p:grpSp>
      <p:sp>
        <p:nvSpPr>
          <p:cNvPr id="37" name="Freeform 37"/>
          <p:cNvSpPr/>
          <p:nvPr/>
        </p:nvSpPr>
        <p:spPr>
          <a:xfrm>
            <a:off x="10622465" y="6125914"/>
            <a:ext cx="430907" cy="388894"/>
          </a:xfrm>
          <a:custGeom>
            <a:avLst/>
            <a:gdLst/>
            <a:ahLst/>
            <a:cxnLst/>
            <a:rect l="l" t="t" r="r" b="b"/>
            <a:pathLst>
              <a:path w="430907" h="388894">
                <a:moveTo>
                  <a:pt x="0" y="0"/>
                </a:moveTo>
                <a:lnTo>
                  <a:pt x="430907" y="0"/>
                </a:lnTo>
                <a:lnTo>
                  <a:pt x="430907" y="388893"/>
                </a:lnTo>
                <a:lnTo>
                  <a:pt x="0" y="388893"/>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38" name="TextBox 38"/>
          <p:cNvSpPr txBox="1"/>
          <p:nvPr/>
        </p:nvSpPr>
        <p:spPr>
          <a:xfrm>
            <a:off x="11594481" y="6015802"/>
            <a:ext cx="5419155" cy="773359"/>
          </a:xfrm>
          <a:prstGeom prst="rect">
            <a:avLst/>
          </a:prstGeom>
        </p:spPr>
        <p:txBody>
          <a:bodyPr lIns="0" tIns="0" rIns="0" bIns="0" rtlCol="0" anchor="t">
            <a:spAutoFit/>
          </a:bodyPr>
          <a:lstStyle/>
          <a:p>
            <a:pPr algn="l">
              <a:lnSpc>
                <a:spcPts val="3049"/>
              </a:lnSpc>
            </a:pPr>
            <a:r>
              <a:rPr lang="en-US" sz="3049" b="1">
                <a:solidFill>
                  <a:srgbClr val="1B1A1A"/>
                </a:solidFill>
                <a:latin typeface="Inter Bold"/>
                <a:ea typeface="Inter Bold"/>
                <a:cs typeface="Inter Bold"/>
                <a:sym typeface="Inter Bold"/>
              </a:rPr>
              <a:t>Affirm/Support other's values</a:t>
            </a:r>
          </a:p>
        </p:txBody>
      </p:sp>
      <p:grpSp>
        <p:nvGrpSpPr>
          <p:cNvPr id="39" name="Group 39"/>
          <p:cNvGrpSpPr/>
          <p:nvPr/>
        </p:nvGrpSpPr>
        <p:grpSpPr>
          <a:xfrm>
            <a:off x="10526708" y="7282384"/>
            <a:ext cx="579389" cy="590066"/>
            <a:chOff x="0" y="0"/>
            <a:chExt cx="135108" cy="137598"/>
          </a:xfrm>
        </p:grpSpPr>
        <p:sp>
          <p:nvSpPr>
            <p:cNvPr id="40" name="Freeform 40"/>
            <p:cNvSpPr/>
            <p:nvPr/>
          </p:nvSpPr>
          <p:spPr>
            <a:xfrm>
              <a:off x="0" y="0"/>
              <a:ext cx="135108" cy="137598"/>
            </a:xfrm>
            <a:custGeom>
              <a:avLst/>
              <a:gdLst/>
              <a:ahLst/>
              <a:cxnLst/>
              <a:rect l="l" t="t" r="r" b="b"/>
              <a:pathLst>
                <a:path w="135108" h="137598">
                  <a:moveTo>
                    <a:pt x="0" y="0"/>
                  </a:moveTo>
                  <a:lnTo>
                    <a:pt x="135108" y="0"/>
                  </a:lnTo>
                  <a:lnTo>
                    <a:pt x="135108" y="137598"/>
                  </a:lnTo>
                  <a:lnTo>
                    <a:pt x="0" y="137598"/>
                  </a:lnTo>
                  <a:close/>
                </a:path>
              </a:pathLst>
            </a:custGeom>
            <a:solidFill>
              <a:srgbClr val="CF9A40"/>
            </a:solidFill>
          </p:spPr>
          <p:txBody>
            <a:bodyPr/>
            <a:lstStyle/>
            <a:p>
              <a:endParaRPr lang="en-US"/>
            </a:p>
          </p:txBody>
        </p:sp>
        <p:sp>
          <p:nvSpPr>
            <p:cNvPr id="41" name="TextBox 41"/>
            <p:cNvSpPr txBox="1"/>
            <p:nvPr/>
          </p:nvSpPr>
          <p:spPr>
            <a:xfrm>
              <a:off x="0" y="-38100"/>
              <a:ext cx="135108" cy="175698"/>
            </a:xfrm>
            <a:prstGeom prst="rect">
              <a:avLst/>
            </a:prstGeom>
          </p:spPr>
          <p:txBody>
            <a:bodyPr lIns="50800" tIns="50800" rIns="50800" bIns="50800" rtlCol="0" anchor="ctr"/>
            <a:lstStyle/>
            <a:p>
              <a:pPr algn="ctr">
                <a:lnSpc>
                  <a:spcPts val="2659"/>
                </a:lnSpc>
              </a:pPr>
              <a:endParaRPr/>
            </a:p>
          </p:txBody>
        </p:sp>
      </p:grpSp>
      <p:sp>
        <p:nvSpPr>
          <p:cNvPr id="42" name="Freeform 42"/>
          <p:cNvSpPr/>
          <p:nvPr/>
        </p:nvSpPr>
        <p:spPr>
          <a:xfrm>
            <a:off x="10622465" y="7382970"/>
            <a:ext cx="430907" cy="388894"/>
          </a:xfrm>
          <a:custGeom>
            <a:avLst/>
            <a:gdLst/>
            <a:ahLst/>
            <a:cxnLst/>
            <a:rect l="l" t="t" r="r" b="b"/>
            <a:pathLst>
              <a:path w="430907" h="388894">
                <a:moveTo>
                  <a:pt x="0" y="0"/>
                </a:moveTo>
                <a:lnTo>
                  <a:pt x="430907" y="0"/>
                </a:lnTo>
                <a:lnTo>
                  <a:pt x="430907" y="388894"/>
                </a:lnTo>
                <a:lnTo>
                  <a:pt x="0" y="38889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43" name="TextBox 43"/>
          <p:cNvSpPr txBox="1"/>
          <p:nvPr/>
        </p:nvSpPr>
        <p:spPr>
          <a:xfrm>
            <a:off x="11594481" y="7250882"/>
            <a:ext cx="5419155" cy="1149886"/>
          </a:xfrm>
          <a:prstGeom prst="rect">
            <a:avLst/>
          </a:prstGeom>
        </p:spPr>
        <p:txBody>
          <a:bodyPr lIns="0" tIns="0" rIns="0" bIns="0" rtlCol="0" anchor="t">
            <a:spAutoFit/>
          </a:bodyPr>
          <a:lstStyle/>
          <a:p>
            <a:pPr algn="l">
              <a:lnSpc>
                <a:spcPts val="3049"/>
              </a:lnSpc>
            </a:pPr>
            <a:r>
              <a:rPr lang="en-US" sz="3049" b="1">
                <a:solidFill>
                  <a:srgbClr val="1B1A1A"/>
                </a:solidFill>
                <a:latin typeface="Inter Bold"/>
                <a:ea typeface="Inter Bold"/>
                <a:cs typeface="Inter Bold"/>
                <a:sym typeface="Inter Bold"/>
              </a:rPr>
              <a:t>Unite as a team to explore values and actions via workshops/trainings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62838" y="0"/>
            <a:ext cx="18613676" cy="1715698"/>
          </a:xfrm>
          <a:prstGeom prst="rect">
            <a:avLst/>
          </a:prstGeom>
          <a:solidFill>
            <a:srgbClr val="D3A12A"/>
          </a:solidFill>
        </p:spPr>
        <p:txBody>
          <a:bodyPr/>
          <a:lstStyle/>
          <a:p>
            <a:endParaRPr lang="en-US"/>
          </a:p>
        </p:txBody>
      </p:sp>
      <p:sp>
        <p:nvSpPr>
          <p:cNvPr id="3" name="TextBox 3"/>
          <p:cNvSpPr txBox="1"/>
          <p:nvPr/>
        </p:nvSpPr>
        <p:spPr>
          <a:xfrm>
            <a:off x="791471" y="358973"/>
            <a:ext cx="16705058" cy="1339453"/>
          </a:xfrm>
          <a:prstGeom prst="rect">
            <a:avLst/>
          </a:prstGeom>
        </p:spPr>
        <p:txBody>
          <a:bodyPr lIns="0" tIns="0" rIns="0" bIns="0" rtlCol="0" anchor="t">
            <a:spAutoFit/>
          </a:bodyPr>
          <a:lstStyle/>
          <a:p>
            <a:pPr algn="ctr">
              <a:lnSpc>
                <a:spcPts val="10559"/>
              </a:lnSpc>
            </a:pPr>
            <a:r>
              <a:rPr lang="en-US" sz="8799">
                <a:solidFill>
                  <a:srgbClr val="FFFFFF"/>
                </a:solidFill>
                <a:latin typeface="League Spartan"/>
                <a:ea typeface="League Spartan"/>
                <a:cs typeface="League Spartan"/>
                <a:sym typeface="League Spartan"/>
              </a:rPr>
              <a:t>SUPPORT MAP</a:t>
            </a:r>
          </a:p>
        </p:txBody>
      </p:sp>
      <p:grpSp>
        <p:nvGrpSpPr>
          <p:cNvPr id="4" name="Group 4"/>
          <p:cNvGrpSpPr/>
          <p:nvPr/>
        </p:nvGrpSpPr>
        <p:grpSpPr>
          <a:xfrm>
            <a:off x="4172122" y="5264968"/>
            <a:ext cx="1589756" cy="1589756"/>
            <a:chOff x="0" y="0"/>
            <a:chExt cx="6350000" cy="6350000"/>
          </a:xfrm>
        </p:grpSpPr>
        <p:sp>
          <p:nvSpPr>
            <p:cNvPr id="5" name="Freeform 5"/>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166670"/>
            </a:solidFill>
          </p:spPr>
          <p:txBody>
            <a:bodyPr/>
            <a:lstStyle/>
            <a:p>
              <a:endParaRPr lang="en-US"/>
            </a:p>
          </p:txBody>
        </p:sp>
      </p:grpSp>
      <p:sp>
        <p:nvSpPr>
          <p:cNvPr id="6" name="AutoShape 6"/>
          <p:cNvSpPr/>
          <p:nvPr/>
        </p:nvSpPr>
        <p:spPr>
          <a:xfrm rot="-2700000">
            <a:off x="5540214" y="4846175"/>
            <a:ext cx="1578925" cy="0"/>
          </a:xfrm>
          <a:prstGeom prst="line">
            <a:avLst/>
          </a:prstGeom>
          <a:ln w="28575" cap="rnd">
            <a:solidFill>
              <a:srgbClr val="000000"/>
            </a:solidFill>
            <a:prstDash val="solid"/>
            <a:headEnd type="none" w="sm" len="sm"/>
            <a:tailEnd type="triangle" w="lg" len="med"/>
          </a:ln>
        </p:spPr>
        <p:txBody>
          <a:bodyPr/>
          <a:lstStyle/>
          <a:p>
            <a:endParaRPr lang="en-US"/>
          </a:p>
        </p:txBody>
      </p:sp>
      <p:sp>
        <p:nvSpPr>
          <p:cNvPr id="7" name="AutoShape 7"/>
          <p:cNvSpPr/>
          <p:nvPr/>
        </p:nvSpPr>
        <p:spPr>
          <a:xfrm>
            <a:off x="5951642" y="6059847"/>
            <a:ext cx="1578925" cy="0"/>
          </a:xfrm>
          <a:prstGeom prst="line">
            <a:avLst/>
          </a:prstGeom>
          <a:ln w="28575" cap="rnd">
            <a:solidFill>
              <a:srgbClr val="000000"/>
            </a:solidFill>
            <a:prstDash val="solid"/>
            <a:headEnd type="none" w="sm" len="sm"/>
            <a:tailEnd type="triangle" w="lg" len="med"/>
          </a:ln>
        </p:spPr>
        <p:txBody>
          <a:bodyPr/>
          <a:lstStyle/>
          <a:p>
            <a:endParaRPr lang="en-US"/>
          </a:p>
        </p:txBody>
      </p:sp>
      <p:sp>
        <p:nvSpPr>
          <p:cNvPr id="8" name="AutoShape 8"/>
          <p:cNvSpPr/>
          <p:nvPr/>
        </p:nvSpPr>
        <p:spPr>
          <a:xfrm rot="2636513">
            <a:off x="5517785" y="7249760"/>
            <a:ext cx="1578925" cy="0"/>
          </a:xfrm>
          <a:prstGeom prst="line">
            <a:avLst/>
          </a:prstGeom>
          <a:ln w="28575" cap="rnd">
            <a:solidFill>
              <a:srgbClr val="000000"/>
            </a:solidFill>
            <a:prstDash val="solid"/>
            <a:headEnd type="none" w="sm" len="sm"/>
            <a:tailEnd type="triangle" w="lg" len="med"/>
          </a:ln>
        </p:spPr>
        <p:txBody>
          <a:bodyPr/>
          <a:lstStyle/>
          <a:p>
            <a:endParaRPr lang="en-US"/>
          </a:p>
        </p:txBody>
      </p:sp>
      <p:sp>
        <p:nvSpPr>
          <p:cNvPr id="9" name="AutoShape 9"/>
          <p:cNvSpPr/>
          <p:nvPr/>
        </p:nvSpPr>
        <p:spPr>
          <a:xfrm rot="5400000">
            <a:off x="4191063" y="7728046"/>
            <a:ext cx="1578925" cy="0"/>
          </a:xfrm>
          <a:prstGeom prst="line">
            <a:avLst/>
          </a:prstGeom>
          <a:ln w="28575" cap="rnd">
            <a:solidFill>
              <a:srgbClr val="000000"/>
            </a:solidFill>
            <a:prstDash val="solid"/>
            <a:headEnd type="none" w="sm" len="sm"/>
            <a:tailEnd type="triangle" w="lg" len="med"/>
          </a:ln>
        </p:spPr>
        <p:txBody>
          <a:bodyPr/>
          <a:lstStyle/>
          <a:p>
            <a:endParaRPr lang="en-US"/>
          </a:p>
        </p:txBody>
      </p:sp>
      <p:sp>
        <p:nvSpPr>
          <p:cNvPr id="10" name="AutoShape 10"/>
          <p:cNvSpPr/>
          <p:nvPr/>
        </p:nvSpPr>
        <p:spPr>
          <a:xfrm rot="-5400000">
            <a:off x="4218114" y="4343300"/>
            <a:ext cx="1578925" cy="0"/>
          </a:xfrm>
          <a:prstGeom prst="line">
            <a:avLst/>
          </a:prstGeom>
          <a:ln w="28575" cap="rnd">
            <a:solidFill>
              <a:srgbClr val="000000"/>
            </a:solidFill>
            <a:prstDash val="solid"/>
            <a:headEnd type="none" w="sm" len="sm"/>
            <a:tailEnd type="triangle" w="lg" len="med"/>
          </a:ln>
        </p:spPr>
        <p:txBody>
          <a:bodyPr/>
          <a:lstStyle/>
          <a:p>
            <a:endParaRPr lang="en-US"/>
          </a:p>
        </p:txBody>
      </p:sp>
      <p:sp>
        <p:nvSpPr>
          <p:cNvPr id="11" name="AutoShape 11"/>
          <p:cNvSpPr/>
          <p:nvPr/>
        </p:nvSpPr>
        <p:spPr>
          <a:xfrm rot="8492139">
            <a:off x="2765347" y="7249760"/>
            <a:ext cx="1578925" cy="0"/>
          </a:xfrm>
          <a:prstGeom prst="line">
            <a:avLst/>
          </a:prstGeom>
          <a:ln w="28575" cap="rnd">
            <a:solidFill>
              <a:srgbClr val="000000"/>
            </a:solidFill>
            <a:prstDash val="solid"/>
            <a:headEnd type="none" w="sm" len="sm"/>
            <a:tailEnd type="triangle" w="lg" len="med"/>
          </a:ln>
        </p:spPr>
        <p:txBody>
          <a:bodyPr/>
          <a:lstStyle/>
          <a:p>
            <a:endParaRPr lang="en-US"/>
          </a:p>
        </p:txBody>
      </p:sp>
      <p:sp>
        <p:nvSpPr>
          <p:cNvPr id="12" name="AutoShape 12"/>
          <p:cNvSpPr/>
          <p:nvPr/>
        </p:nvSpPr>
        <p:spPr>
          <a:xfrm rot="-10800000">
            <a:off x="2351001" y="6086898"/>
            <a:ext cx="1578925" cy="0"/>
          </a:xfrm>
          <a:prstGeom prst="line">
            <a:avLst/>
          </a:prstGeom>
          <a:ln w="28575" cap="rnd">
            <a:solidFill>
              <a:srgbClr val="000000"/>
            </a:solidFill>
            <a:prstDash val="solid"/>
            <a:headEnd type="none" w="sm" len="sm"/>
            <a:tailEnd type="triangle" w="lg" len="med"/>
          </a:ln>
        </p:spPr>
        <p:txBody>
          <a:bodyPr/>
          <a:lstStyle/>
          <a:p>
            <a:endParaRPr lang="en-US"/>
          </a:p>
        </p:txBody>
      </p:sp>
      <p:sp>
        <p:nvSpPr>
          <p:cNvPr id="13" name="AutoShape 13"/>
          <p:cNvSpPr/>
          <p:nvPr/>
        </p:nvSpPr>
        <p:spPr>
          <a:xfrm rot="-8728684">
            <a:off x="2765347" y="4972951"/>
            <a:ext cx="1578925" cy="0"/>
          </a:xfrm>
          <a:prstGeom prst="line">
            <a:avLst/>
          </a:prstGeom>
          <a:ln w="28575" cap="rnd">
            <a:solidFill>
              <a:srgbClr val="000000"/>
            </a:solidFill>
            <a:prstDash val="solid"/>
            <a:headEnd type="none" w="sm" len="sm"/>
            <a:tailEnd type="triangle" w="lg" len="med"/>
          </a:ln>
        </p:spPr>
        <p:txBody>
          <a:bodyPr/>
          <a:lstStyle/>
          <a:p>
            <a:endParaRPr lang="en-US"/>
          </a:p>
        </p:txBody>
      </p:sp>
      <p:grpSp>
        <p:nvGrpSpPr>
          <p:cNvPr id="14" name="Group 14"/>
          <p:cNvGrpSpPr>
            <a:grpSpLocks noChangeAspect="1"/>
          </p:cNvGrpSpPr>
          <p:nvPr/>
        </p:nvGrpSpPr>
        <p:grpSpPr>
          <a:xfrm>
            <a:off x="1433643" y="3262171"/>
            <a:ext cx="1494607" cy="1494607"/>
            <a:chOff x="0" y="0"/>
            <a:chExt cx="6355080" cy="6355080"/>
          </a:xfrm>
        </p:grpSpPr>
        <p:sp>
          <p:nvSpPr>
            <p:cNvPr id="15" name="Freeform 15"/>
            <p:cNvSpPr/>
            <p:nvPr/>
          </p:nvSpPr>
          <p:spPr>
            <a:xfrm>
              <a:off x="0" y="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542344"/>
            </a:solidFill>
          </p:spPr>
          <p:txBody>
            <a:bodyPr/>
            <a:lstStyle/>
            <a:p>
              <a:endParaRPr lang="en-US"/>
            </a:p>
          </p:txBody>
        </p:sp>
      </p:grpSp>
      <p:sp>
        <p:nvSpPr>
          <p:cNvPr id="16" name="TextBox 16"/>
          <p:cNvSpPr txBox="1"/>
          <p:nvPr/>
        </p:nvSpPr>
        <p:spPr>
          <a:xfrm>
            <a:off x="4231765" y="5910822"/>
            <a:ext cx="1470469" cy="298049"/>
          </a:xfrm>
          <a:prstGeom prst="rect">
            <a:avLst/>
          </a:prstGeom>
        </p:spPr>
        <p:txBody>
          <a:bodyPr lIns="0" tIns="0" rIns="0" bIns="0" rtlCol="0" anchor="t">
            <a:spAutoFit/>
          </a:bodyPr>
          <a:lstStyle/>
          <a:p>
            <a:pPr algn="ctr">
              <a:lnSpc>
                <a:spcPts val="2372"/>
              </a:lnSpc>
            </a:pPr>
            <a:r>
              <a:rPr lang="en-US" sz="1977">
                <a:solidFill>
                  <a:srgbClr val="FFFFFF"/>
                </a:solidFill>
                <a:latin typeface="League Spartan"/>
                <a:ea typeface="League Spartan"/>
                <a:cs typeface="League Spartan"/>
                <a:sym typeface="League Spartan"/>
              </a:rPr>
              <a:t>ME</a:t>
            </a:r>
          </a:p>
        </p:txBody>
      </p:sp>
      <p:grpSp>
        <p:nvGrpSpPr>
          <p:cNvPr id="17" name="Group 17"/>
          <p:cNvGrpSpPr>
            <a:grpSpLocks noChangeAspect="1"/>
          </p:cNvGrpSpPr>
          <p:nvPr/>
        </p:nvGrpSpPr>
        <p:grpSpPr>
          <a:xfrm>
            <a:off x="4246747" y="1929871"/>
            <a:ext cx="1494607" cy="1494607"/>
            <a:chOff x="0" y="0"/>
            <a:chExt cx="6355080" cy="6355080"/>
          </a:xfrm>
        </p:grpSpPr>
        <p:sp>
          <p:nvSpPr>
            <p:cNvPr id="18" name="Freeform 18"/>
            <p:cNvSpPr/>
            <p:nvPr/>
          </p:nvSpPr>
          <p:spPr>
            <a:xfrm>
              <a:off x="0" y="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542344"/>
            </a:solidFill>
          </p:spPr>
          <p:txBody>
            <a:bodyPr/>
            <a:lstStyle/>
            <a:p>
              <a:endParaRPr lang="en-US"/>
            </a:p>
          </p:txBody>
        </p:sp>
      </p:grpSp>
      <p:grpSp>
        <p:nvGrpSpPr>
          <p:cNvPr id="19" name="Group 19"/>
          <p:cNvGrpSpPr>
            <a:grpSpLocks noChangeAspect="1"/>
          </p:cNvGrpSpPr>
          <p:nvPr/>
        </p:nvGrpSpPr>
        <p:grpSpPr>
          <a:xfrm>
            <a:off x="6783263" y="3033320"/>
            <a:ext cx="1494607" cy="1494607"/>
            <a:chOff x="0" y="0"/>
            <a:chExt cx="6355080" cy="6355080"/>
          </a:xfrm>
        </p:grpSpPr>
        <p:sp>
          <p:nvSpPr>
            <p:cNvPr id="20" name="Freeform 20"/>
            <p:cNvSpPr/>
            <p:nvPr/>
          </p:nvSpPr>
          <p:spPr>
            <a:xfrm>
              <a:off x="0" y="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542344"/>
            </a:solidFill>
          </p:spPr>
          <p:txBody>
            <a:bodyPr/>
            <a:lstStyle/>
            <a:p>
              <a:endParaRPr lang="en-US"/>
            </a:p>
          </p:txBody>
        </p:sp>
      </p:grpSp>
      <p:grpSp>
        <p:nvGrpSpPr>
          <p:cNvPr id="21" name="Group 21"/>
          <p:cNvGrpSpPr>
            <a:grpSpLocks noChangeAspect="1"/>
          </p:cNvGrpSpPr>
          <p:nvPr/>
        </p:nvGrpSpPr>
        <p:grpSpPr>
          <a:xfrm>
            <a:off x="7619875" y="5339594"/>
            <a:ext cx="1494607" cy="1494607"/>
            <a:chOff x="0" y="0"/>
            <a:chExt cx="6355080" cy="6355080"/>
          </a:xfrm>
        </p:grpSpPr>
        <p:sp>
          <p:nvSpPr>
            <p:cNvPr id="22" name="Freeform 22"/>
            <p:cNvSpPr/>
            <p:nvPr/>
          </p:nvSpPr>
          <p:spPr>
            <a:xfrm>
              <a:off x="0" y="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542344"/>
            </a:solidFill>
          </p:spPr>
          <p:txBody>
            <a:bodyPr/>
            <a:lstStyle/>
            <a:p>
              <a:endParaRPr lang="en-US"/>
            </a:p>
          </p:txBody>
        </p:sp>
      </p:grpSp>
      <p:grpSp>
        <p:nvGrpSpPr>
          <p:cNvPr id="23" name="Group 23"/>
          <p:cNvGrpSpPr>
            <a:grpSpLocks noChangeAspect="1"/>
          </p:cNvGrpSpPr>
          <p:nvPr/>
        </p:nvGrpSpPr>
        <p:grpSpPr>
          <a:xfrm>
            <a:off x="791471" y="5360117"/>
            <a:ext cx="1494607" cy="1494607"/>
            <a:chOff x="0" y="0"/>
            <a:chExt cx="6355080" cy="6355080"/>
          </a:xfrm>
        </p:grpSpPr>
        <p:sp>
          <p:nvSpPr>
            <p:cNvPr id="24" name="Freeform 24"/>
            <p:cNvSpPr/>
            <p:nvPr/>
          </p:nvSpPr>
          <p:spPr>
            <a:xfrm>
              <a:off x="0" y="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542344"/>
            </a:solidFill>
          </p:spPr>
          <p:txBody>
            <a:bodyPr/>
            <a:lstStyle/>
            <a:p>
              <a:endParaRPr lang="en-US"/>
            </a:p>
          </p:txBody>
        </p:sp>
      </p:grpSp>
      <p:grpSp>
        <p:nvGrpSpPr>
          <p:cNvPr id="25" name="Group 25"/>
          <p:cNvGrpSpPr>
            <a:grpSpLocks noChangeAspect="1"/>
          </p:cNvGrpSpPr>
          <p:nvPr/>
        </p:nvGrpSpPr>
        <p:grpSpPr>
          <a:xfrm>
            <a:off x="1498566" y="7486101"/>
            <a:ext cx="1494607" cy="1494607"/>
            <a:chOff x="0" y="0"/>
            <a:chExt cx="6355080" cy="6355080"/>
          </a:xfrm>
        </p:grpSpPr>
        <p:sp>
          <p:nvSpPr>
            <p:cNvPr id="26" name="Freeform 26"/>
            <p:cNvSpPr/>
            <p:nvPr/>
          </p:nvSpPr>
          <p:spPr>
            <a:xfrm>
              <a:off x="0" y="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542344"/>
            </a:solidFill>
          </p:spPr>
          <p:txBody>
            <a:bodyPr/>
            <a:lstStyle/>
            <a:p>
              <a:endParaRPr lang="en-US"/>
            </a:p>
          </p:txBody>
        </p:sp>
      </p:grpSp>
      <p:grpSp>
        <p:nvGrpSpPr>
          <p:cNvPr id="27" name="Group 27"/>
          <p:cNvGrpSpPr>
            <a:grpSpLocks noChangeAspect="1"/>
          </p:cNvGrpSpPr>
          <p:nvPr/>
        </p:nvGrpSpPr>
        <p:grpSpPr>
          <a:xfrm>
            <a:off x="4207627" y="8595957"/>
            <a:ext cx="1494607" cy="1494607"/>
            <a:chOff x="0" y="0"/>
            <a:chExt cx="6355080" cy="6355080"/>
          </a:xfrm>
        </p:grpSpPr>
        <p:sp>
          <p:nvSpPr>
            <p:cNvPr id="28" name="Freeform 28"/>
            <p:cNvSpPr/>
            <p:nvPr/>
          </p:nvSpPr>
          <p:spPr>
            <a:xfrm>
              <a:off x="0" y="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542344"/>
            </a:solidFill>
          </p:spPr>
          <p:txBody>
            <a:bodyPr/>
            <a:lstStyle/>
            <a:p>
              <a:endParaRPr lang="en-US"/>
            </a:p>
          </p:txBody>
        </p:sp>
      </p:grpSp>
      <p:grpSp>
        <p:nvGrpSpPr>
          <p:cNvPr id="29" name="Group 29"/>
          <p:cNvGrpSpPr>
            <a:grpSpLocks noChangeAspect="1"/>
          </p:cNvGrpSpPr>
          <p:nvPr/>
        </p:nvGrpSpPr>
        <p:grpSpPr>
          <a:xfrm>
            <a:off x="6807649" y="7611726"/>
            <a:ext cx="1494607" cy="1494607"/>
            <a:chOff x="0" y="0"/>
            <a:chExt cx="6355080" cy="6355080"/>
          </a:xfrm>
        </p:grpSpPr>
        <p:sp>
          <p:nvSpPr>
            <p:cNvPr id="30" name="Freeform 30"/>
            <p:cNvSpPr/>
            <p:nvPr/>
          </p:nvSpPr>
          <p:spPr>
            <a:xfrm>
              <a:off x="0" y="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542344"/>
            </a:solidFill>
          </p:spPr>
          <p:txBody>
            <a:bodyPr/>
            <a:lstStyle/>
            <a:p>
              <a:endParaRPr lang="en-US"/>
            </a:p>
          </p:txBody>
        </p:sp>
      </p:grpSp>
      <p:sp>
        <p:nvSpPr>
          <p:cNvPr id="31" name="TextBox 31"/>
          <p:cNvSpPr txBox="1"/>
          <p:nvPr/>
        </p:nvSpPr>
        <p:spPr>
          <a:xfrm rot="-2700000">
            <a:off x="5384934" y="4528405"/>
            <a:ext cx="1889483" cy="167717"/>
          </a:xfrm>
          <a:prstGeom prst="rect">
            <a:avLst/>
          </a:prstGeom>
        </p:spPr>
        <p:txBody>
          <a:bodyPr lIns="0" tIns="0" rIns="0" bIns="0" rtlCol="0" anchor="t">
            <a:spAutoFit/>
          </a:bodyPr>
          <a:lstStyle/>
          <a:p>
            <a:pPr algn="l">
              <a:lnSpc>
                <a:spcPts val="1350"/>
              </a:lnSpc>
            </a:pPr>
            <a:r>
              <a:rPr lang="en-US" sz="1125">
                <a:solidFill>
                  <a:srgbClr val="000000"/>
                </a:solidFill>
                <a:latin typeface="League Spartan"/>
                <a:ea typeface="League Spartan"/>
                <a:cs typeface="League Spartan"/>
                <a:sym typeface="League Spartan"/>
              </a:rPr>
              <a:t>Workplace Conflict</a:t>
            </a:r>
          </a:p>
        </p:txBody>
      </p:sp>
      <p:sp>
        <p:nvSpPr>
          <p:cNvPr id="32" name="TextBox 32"/>
          <p:cNvSpPr txBox="1"/>
          <p:nvPr/>
        </p:nvSpPr>
        <p:spPr>
          <a:xfrm rot="2065257">
            <a:off x="2952723" y="4967541"/>
            <a:ext cx="1889483" cy="167717"/>
          </a:xfrm>
          <a:prstGeom prst="rect">
            <a:avLst/>
          </a:prstGeom>
        </p:spPr>
        <p:txBody>
          <a:bodyPr lIns="0" tIns="0" rIns="0" bIns="0" rtlCol="0" anchor="t">
            <a:spAutoFit/>
          </a:bodyPr>
          <a:lstStyle/>
          <a:p>
            <a:pPr algn="l">
              <a:lnSpc>
                <a:spcPts val="1350"/>
              </a:lnSpc>
            </a:pPr>
            <a:r>
              <a:rPr lang="en-US" sz="1125">
                <a:solidFill>
                  <a:srgbClr val="000000"/>
                </a:solidFill>
                <a:latin typeface="League Spartan"/>
                <a:ea typeface="League Spartan"/>
                <a:cs typeface="League Spartan"/>
                <a:sym typeface="League Spartan"/>
              </a:rPr>
              <a:t>Self-Accountability</a:t>
            </a:r>
          </a:p>
        </p:txBody>
      </p:sp>
      <p:sp>
        <p:nvSpPr>
          <p:cNvPr id="33" name="TextBox 33"/>
          <p:cNvSpPr txBox="1"/>
          <p:nvPr/>
        </p:nvSpPr>
        <p:spPr>
          <a:xfrm rot="5400000">
            <a:off x="4160219" y="7812992"/>
            <a:ext cx="1889483" cy="167717"/>
          </a:xfrm>
          <a:prstGeom prst="rect">
            <a:avLst/>
          </a:prstGeom>
        </p:spPr>
        <p:txBody>
          <a:bodyPr lIns="0" tIns="0" rIns="0" bIns="0" rtlCol="0" anchor="t">
            <a:spAutoFit/>
          </a:bodyPr>
          <a:lstStyle/>
          <a:p>
            <a:pPr algn="l">
              <a:lnSpc>
                <a:spcPts val="1350"/>
              </a:lnSpc>
            </a:pPr>
            <a:r>
              <a:rPr lang="en-US" sz="1125">
                <a:solidFill>
                  <a:srgbClr val="000000"/>
                </a:solidFill>
                <a:latin typeface="League Spartan"/>
                <a:ea typeface="League Spartan"/>
                <a:cs typeface="League Spartan"/>
                <a:sym typeface="League Spartan"/>
              </a:rPr>
              <a:t>Exploring new ideas</a:t>
            </a:r>
          </a:p>
        </p:txBody>
      </p:sp>
      <p:sp>
        <p:nvSpPr>
          <p:cNvPr id="34" name="TextBox 34"/>
          <p:cNvSpPr txBox="1"/>
          <p:nvPr/>
        </p:nvSpPr>
        <p:spPr>
          <a:xfrm>
            <a:off x="9873613" y="3688126"/>
            <a:ext cx="6912345" cy="3600450"/>
          </a:xfrm>
          <a:prstGeom prst="rect">
            <a:avLst/>
          </a:prstGeom>
        </p:spPr>
        <p:txBody>
          <a:bodyPr lIns="0" tIns="0" rIns="0" bIns="0" rtlCol="0" anchor="t">
            <a:spAutoFit/>
          </a:bodyPr>
          <a:lstStyle/>
          <a:p>
            <a:pPr algn="l">
              <a:lnSpc>
                <a:spcPts val="4057"/>
              </a:lnSpc>
            </a:pPr>
            <a:r>
              <a:rPr lang="en-US" sz="3380">
                <a:solidFill>
                  <a:srgbClr val="000000"/>
                </a:solidFill>
                <a:latin typeface="League Spartan"/>
                <a:ea typeface="League Spartan"/>
                <a:cs typeface="League Spartan"/>
                <a:sym typeface="League Spartan"/>
              </a:rPr>
              <a:t>In each of the circles, write the names of people in your network who you can go to for particular areas of support. Write the areas of support on the arrow line (examples provided).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0"/>
            <a:ext cx="14168596" cy="7707618"/>
          </a:xfrm>
          <a:prstGeom prst="rect">
            <a:avLst/>
          </a:prstGeom>
          <a:solidFill>
            <a:srgbClr val="53284F"/>
          </a:solidFill>
        </p:spPr>
        <p:txBody>
          <a:bodyPr/>
          <a:lstStyle/>
          <a:p>
            <a:endParaRPr lang="en-US"/>
          </a:p>
        </p:txBody>
      </p:sp>
      <p:sp>
        <p:nvSpPr>
          <p:cNvPr id="3" name="Freeform 3"/>
          <p:cNvSpPr/>
          <p:nvPr/>
        </p:nvSpPr>
        <p:spPr>
          <a:xfrm>
            <a:off x="1949737" y="3853809"/>
            <a:ext cx="16338263" cy="6433191"/>
          </a:xfrm>
          <a:custGeom>
            <a:avLst/>
            <a:gdLst/>
            <a:ahLst/>
            <a:cxnLst/>
            <a:rect l="l" t="t" r="r" b="b"/>
            <a:pathLst>
              <a:path w="16338263" h="6433191">
                <a:moveTo>
                  <a:pt x="0" y="0"/>
                </a:moveTo>
                <a:lnTo>
                  <a:pt x="16338263" y="0"/>
                </a:lnTo>
                <a:lnTo>
                  <a:pt x="16338263" y="6433191"/>
                </a:lnTo>
                <a:lnTo>
                  <a:pt x="0" y="6433191"/>
                </a:lnTo>
                <a:lnTo>
                  <a:pt x="0" y="0"/>
                </a:lnTo>
                <a:close/>
              </a:path>
            </a:pathLst>
          </a:custGeom>
          <a:blipFill>
            <a:blip r:embed="rId3"/>
            <a:stretch>
              <a:fillRect/>
            </a:stretch>
          </a:blipFill>
        </p:spPr>
        <p:txBody>
          <a:bodyPr/>
          <a:lstStyle/>
          <a:p>
            <a:endParaRPr lang="en-US"/>
          </a:p>
        </p:txBody>
      </p:sp>
      <p:sp>
        <p:nvSpPr>
          <p:cNvPr id="4" name="TextBox 4"/>
          <p:cNvSpPr txBox="1"/>
          <p:nvPr/>
        </p:nvSpPr>
        <p:spPr>
          <a:xfrm>
            <a:off x="463311" y="394626"/>
            <a:ext cx="13568769" cy="2190750"/>
          </a:xfrm>
          <a:prstGeom prst="rect">
            <a:avLst/>
          </a:prstGeom>
        </p:spPr>
        <p:txBody>
          <a:bodyPr lIns="0" tIns="0" rIns="0" bIns="0" rtlCol="0" anchor="t">
            <a:spAutoFit/>
          </a:bodyPr>
          <a:lstStyle/>
          <a:p>
            <a:pPr algn="ctr">
              <a:lnSpc>
                <a:spcPts val="8640"/>
              </a:lnSpc>
            </a:pPr>
            <a:r>
              <a:rPr lang="en-US" sz="7200">
                <a:solidFill>
                  <a:srgbClr val="FFFFFF"/>
                </a:solidFill>
                <a:latin typeface="League Spartan"/>
                <a:ea typeface="League Spartan"/>
                <a:cs typeface="League Spartan"/>
                <a:sym typeface="League Spartan"/>
              </a:rPr>
              <a:t>Understanding the Climate of Your Team</a:t>
            </a:r>
          </a:p>
        </p:txBody>
      </p:sp>
      <p:sp>
        <p:nvSpPr>
          <p:cNvPr id="5" name="TextBox 5"/>
          <p:cNvSpPr txBox="1"/>
          <p:nvPr/>
        </p:nvSpPr>
        <p:spPr>
          <a:xfrm>
            <a:off x="326794" y="2785401"/>
            <a:ext cx="13841802" cy="742950"/>
          </a:xfrm>
          <a:prstGeom prst="rect">
            <a:avLst/>
          </a:prstGeom>
        </p:spPr>
        <p:txBody>
          <a:bodyPr lIns="0" tIns="0" rIns="0" bIns="0" rtlCol="0" anchor="t">
            <a:spAutoFit/>
          </a:bodyPr>
          <a:lstStyle/>
          <a:p>
            <a:pPr algn="ctr">
              <a:lnSpc>
                <a:spcPts val="4920"/>
              </a:lnSpc>
            </a:pPr>
            <a:r>
              <a:rPr lang="en-US" sz="4100" i="1" spc="-41">
                <a:solidFill>
                  <a:srgbClr val="FFFFFF"/>
                </a:solidFill>
                <a:latin typeface="Cooper Hewitt Italics"/>
                <a:ea typeface="Cooper Hewitt Italics"/>
                <a:cs typeface="Cooper Hewitt Italics"/>
                <a:sym typeface="Cooper Hewitt Italics"/>
              </a:rPr>
              <a:t>Where are we starting?</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62838" y="0"/>
            <a:ext cx="18613676" cy="2027793"/>
          </a:xfrm>
          <a:prstGeom prst="rect">
            <a:avLst/>
          </a:prstGeom>
          <a:solidFill>
            <a:srgbClr val="53284F"/>
          </a:solidFill>
        </p:spPr>
        <p:txBody>
          <a:bodyPr/>
          <a:lstStyle/>
          <a:p>
            <a:endParaRPr lang="en-US"/>
          </a:p>
        </p:txBody>
      </p:sp>
      <p:sp>
        <p:nvSpPr>
          <p:cNvPr id="3" name="TextBox 3"/>
          <p:cNvSpPr txBox="1"/>
          <p:nvPr/>
        </p:nvSpPr>
        <p:spPr>
          <a:xfrm>
            <a:off x="791471" y="516133"/>
            <a:ext cx="16705058" cy="1257300"/>
          </a:xfrm>
          <a:prstGeom prst="rect">
            <a:avLst/>
          </a:prstGeom>
        </p:spPr>
        <p:txBody>
          <a:bodyPr lIns="0" tIns="0" rIns="0" bIns="0" rtlCol="0" anchor="t">
            <a:spAutoFit/>
          </a:bodyPr>
          <a:lstStyle/>
          <a:p>
            <a:pPr algn="ctr">
              <a:lnSpc>
                <a:spcPts val="9840"/>
              </a:lnSpc>
            </a:pPr>
            <a:r>
              <a:rPr lang="en-US" sz="8200">
                <a:solidFill>
                  <a:srgbClr val="FFFFFF"/>
                </a:solidFill>
                <a:latin typeface="League Spartan"/>
                <a:ea typeface="League Spartan"/>
                <a:cs typeface="League Spartan"/>
                <a:sym typeface="League Spartan"/>
              </a:rPr>
              <a:t>Stay Interviews </a:t>
            </a:r>
          </a:p>
        </p:txBody>
      </p:sp>
      <p:sp>
        <p:nvSpPr>
          <p:cNvPr id="4" name="AutoShape 4"/>
          <p:cNvSpPr/>
          <p:nvPr/>
        </p:nvSpPr>
        <p:spPr>
          <a:xfrm>
            <a:off x="1288148" y="3682400"/>
            <a:ext cx="15971152" cy="1609188"/>
          </a:xfrm>
          <a:prstGeom prst="rect">
            <a:avLst/>
          </a:prstGeom>
          <a:solidFill>
            <a:srgbClr val="166670">
              <a:alpha val="24706"/>
            </a:srgbClr>
          </a:solidFill>
        </p:spPr>
        <p:txBody>
          <a:bodyPr/>
          <a:lstStyle/>
          <a:p>
            <a:endParaRPr lang="en-US"/>
          </a:p>
        </p:txBody>
      </p:sp>
      <p:sp>
        <p:nvSpPr>
          <p:cNvPr id="5" name="AutoShape 5"/>
          <p:cNvSpPr/>
          <p:nvPr/>
        </p:nvSpPr>
        <p:spPr>
          <a:xfrm>
            <a:off x="1028700" y="3672875"/>
            <a:ext cx="259448" cy="1609188"/>
          </a:xfrm>
          <a:prstGeom prst="rect">
            <a:avLst/>
          </a:prstGeom>
          <a:solidFill>
            <a:srgbClr val="166670"/>
          </a:solidFill>
        </p:spPr>
        <p:txBody>
          <a:bodyPr/>
          <a:lstStyle/>
          <a:p>
            <a:endParaRPr lang="en-US"/>
          </a:p>
        </p:txBody>
      </p:sp>
      <p:sp>
        <p:nvSpPr>
          <p:cNvPr id="6" name="TextBox 6"/>
          <p:cNvSpPr txBox="1"/>
          <p:nvPr/>
        </p:nvSpPr>
        <p:spPr>
          <a:xfrm>
            <a:off x="1508733" y="3811270"/>
            <a:ext cx="15570444" cy="1374140"/>
          </a:xfrm>
          <a:prstGeom prst="rect">
            <a:avLst/>
          </a:prstGeom>
        </p:spPr>
        <p:txBody>
          <a:bodyPr lIns="0" tIns="0" rIns="0" bIns="0" rtlCol="0" anchor="t">
            <a:spAutoFit/>
          </a:bodyPr>
          <a:lstStyle/>
          <a:p>
            <a:pPr algn="l">
              <a:lnSpc>
                <a:spcPts val="3639"/>
              </a:lnSpc>
            </a:pPr>
            <a:r>
              <a:rPr lang="en-US" sz="2799" b="1" spc="559">
                <a:solidFill>
                  <a:srgbClr val="000000"/>
                </a:solidFill>
                <a:latin typeface="Inter Bold"/>
                <a:ea typeface="Inter Bold"/>
                <a:cs typeface="Inter Bold"/>
                <a:sym typeface="Inter Bold"/>
              </a:rPr>
              <a:t>CONNECTION TO THE WORK (ENGAGEMENT)</a:t>
            </a:r>
          </a:p>
          <a:p>
            <a:pPr marL="604519" lvl="1" indent="-302260" algn="l">
              <a:lnSpc>
                <a:spcPts val="3639"/>
              </a:lnSpc>
              <a:buFont typeface="Arial"/>
              <a:buChar char="•"/>
            </a:pPr>
            <a:r>
              <a:rPr lang="en-US" sz="2799" spc="559">
                <a:solidFill>
                  <a:srgbClr val="000000"/>
                </a:solidFill>
                <a:latin typeface="Inter"/>
                <a:ea typeface="Inter"/>
                <a:cs typeface="Inter"/>
                <a:sym typeface="Inter"/>
              </a:rPr>
              <a:t>WHAT DO YOU LOOK FORWARD TO EACH DAY WHEN YOU COME TO WORK? </a:t>
            </a:r>
          </a:p>
          <a:p>
            <a:pPr marL="604520" lvl="1" indent="-302260" algn="l">
              <a:lnSpc>
                <a:spcPts val="3640"/>
              </a:lnSpc>
              <a:buFont typeface="Arial"/>
              <a:buChar char="•"/>
            </a:pPr>
            <a:r>
              <a:rPr lang="en-US" sz="2800" spc="560">
                <a:solidFill>
                  <a:srgbClr val="000000"/>
                </a:solidFill>
                <a:latin typeface="Inter"/>
                <a:ea typeface="Inter"/>
                <a:cs typeface="Inter"/>
                <a:sym typeface="Inter"/>
              </a:rPr>
              <a:t>If you won the lottery, what would make you stay here?</a:t>
            </a:r>
          </a:p>
        </p:txBody>
      </p:sp>
      <p:sp>
        <p:nvSpPr>
          <p:cNvPr id="7" name="AutoShape 7"/>
          <p:cNvSpPr/>
          <p:nvPr/>
        </p:nvSpPr>
        <p:spPr>
          <a:xfrm>
            <a:off x="1288148" y="2261168"/>
            <a:ext cx="15971152" cy="1184616"/>
          </a:xfrm>
          <a:prstGeom prst="rect">
            <a:avLst/>
          </a:prstGeom>
          <a:solidFill>
            <a:srgbClr val="166670">
              <a:alpha val="24706"/>
            </a:srgbClr>
          </a:solidFill>
        </p:spPr>
        <p:txBody>
          <a:bodyPr/>
          <a:lstStyle/>
          <a:p>
            <a:endParaRPr lang="en-US"/>
          </a:p>
        </p:txBody>
      </p:sp>
      <p:sp>
        <p:nvSpPr>
          <p:cNvPr id="8" name="AutoShape 8"/>
          <p:cNvSpPr/>
          <p:nvPr/>
        </p:nvSpPr>
        <p:spPr>
          <a:xfrm>
            <a:off x="1028700" y="2261168"/>
            <a:ext cx="259448" cy="1184616"/>
          </a:xfrm>
          <a:prstGeom prst="rect">
            <a:avLst/>
          </a:prstGeom>
          <a:solidFill>
            <a:srgbClr val="166670"/>
          </a:solidFill>
        </p:spPr>
        <p:txBody>
          <a:bodyPr/>
          <a:lstStyle/>
          <a:p>
            <a:endParaRPr lang="en-US"/>
          </a:p>
        </p:txBody>
      </p:sp>
      <p:sp>
        <p:nvSpPr>
          <p:cNvPr id="9" name="AutoShape 9"/>
          <p:cNvSpPr/>
          <p:nvPr/>
        </p:nvSpPr>
        <p:spPr>
          <a:xfrm>
            <a:off x="1288148" y="5525663"/>
            <a:ext cx="15971152" cy="1490050"/>
          </a:xfrm>
          <a:prstGeom prst="rect">
            <a:avLst/>
          </a:prstGeom>
          <a:solidFill>
            <a:srgbClr val="166670">
              <a:alpha val="24706"/>
            </a:srgbClr>
          </a:solidFill>
        </p:spPr>
        <p:txBody>
          <a:bodyPr/>
          <a:lstStyle/>
          <a:p>
            <a:endParaRPr lang="en-US"/>
          </a:p>
        </p:txBody>
      </p:sp>
      <p:sp>
        <p:nvSpPr>
          <p:cNvPr id="10" name="AutoShape 10"/>
          <p:cNvSpPr/>
          <p:nvPr/>
        </p:nvSpPr>
        <p:spPr>
          <a:xfrm>
            <a:off x="1028700" y="5535462"/>
            <a:ext cx="259448" cy="1480251"/>
          </a:xfrm>
          <a:prstGeom prst="rect">
            <a:avLst/>
          </a:prstGeom>
          <a:solidFill>
            <a:srgbClr val="166670"/>
          </a:solidFill>
        </p:spPr>
        <p:txBody>
          <a:bodyPr/>
          <a:lstStyle/>
          <a:p>
            <a:endParaRPr lang="en-US"/>
          </a:p>
        </p:txBody>
      </p:sp>
      <p:sp>
        <p:nvSpPr>
          <p:cNvPr id="11" name="AutoShape 11"/>
          <p:cNvSpPr/>
          <p:nvPr/>
        </p:nvSpPr>
        <p:spPr>
          <a:xfrm>
            <a:off x="1308379" y="7279604"/>
            <a:ext cx="15971152" cy="2315040"/>
          </a:xfrm>
          <a:prstGeom prst="rect">
            <a:avLst/>
          </a:prstGeom>
          <a:solidFill>
            <a:srgbClr val="166670">
              <a:alpha val="24706"/>
            </a:srgbClr>
          </a:solidFill>
        </p:spPr>
        <p:txBody>
          <a:bodyPr/>
          <a:lstStyle/>
          <a:p>
            <a:endParaRPr lang="en-US"/>
          </a:p>
        </p:txBody>
      </p:sp>
      <p:sp>
        <p:nvSpPr>
          <p:cNvPr id="12" name="TextBox 12"/>
          <p:cNvSpPr txBox="1"/>
          <p:nvPr/>
        </p:nvSpPr>
        <p:spPr>
          <a:xfrm>
            <a:off x="1508733" y="7450940"/>
            <a:ext cx="15570444" cy="1831340"/>
          </a:xfrm>
          <a:prstGeom prst="rect">
            <a:avLst/>
          </a:prstGeom>
        </p:spPr>
        <p:txBody>
          <a:bodyPr lIns="0" tIns="0" rIns="0" bIns="0" rtlCol="0" anchor="t">
            <a:spAutoFit/>
          </a:bodyPr>
          <a:lstStyle/>
          <a:p>
            <a:pPr algn="l">
              <a:lnSpc>
                <a:spcPts val="3639"/>
              </a:lnSpc>
            </a:pPr>
            <a:r>
              <a:rPr lang="en-US" sz="2799" b="1" spc="559">
                <a:solidFill>
                  <a:srgbClr val="000000"/>
                </a:solidFill>
                <a:latin typeface="Inter Bold"/>
                <a:ea typeface="Inter Bold"/>
                <a:cs typeface="Inter Bold"/>
                <a:sym typeface="Inter Bold"/>
              </a:rPr>
              <a:t>CAREER</a:t>
            </a:r>
          </a:p>
          <a:p>
            <a:pPr marL="604519" lvl="1" indent="-302260" algn="l">
              <a:lnSpc>
                <a:spcPts val="3639"/>
              </a:lnSpc>
              <a:buFont typeface="Arial"/>
              <a:buChar char="•"/>
            </a:pPr>
            <a:r>
              <a:rPr lang="en-US" sz="2799" spc="559">
                <a:solidFill>
                  <a:srgbClr val="000000"/>
                </a:solidFill>
                <a:latin typeface="Inter"/>
                <a:ea typeface="Inter"/>
                <a:cs typeface="Inter"/>
                <a:sym typeface="Inter"/>
              </a:rPr>
              <a:t>What can I do to help you accomplish your goals? </a:t>
            </a:r>
          </a:p>
          <a:p>
            <a:pPr marL="604519" lvl="1" indent="-302260" algn="l">
              <a:lnSpc>
                <a:spcPts val="3639"/>
              </a:lnSpc>
              <a:buFont typeface="Arial"/>
              <a:buChar char="•"/>
            </a:pPr>
            <a:r>
              <a:rPr lang="en-US" sz="2799" spc="559">
                <a:solidFill>
                  <a:srgbClr val="000000"/>
                </a:solidFill>
                <a:latin typeface="Inter"/>
                <a:ea typeface="Inter"/>
                <a:cs typeface="Inter"/>
                <a:sym typeface="Inter"/>
              </a:rPr>
              <a:t>What attracted you to this job (why did you choose this job)? Does it still apply? </a:t>
            </a:r>
          </a:p>
        </p:txBody>
      </p:sp>
      <p:sp>
        <p:nvSpPr>
          <p:cNvPr id="13" name="AutoShape 13"/>
          <p:cNvSpPr/>
          <p:nvPr/>
        </p:nvSpPr>
        <p:spPr>
          <a:xfrm>
            <a:off x="1028700" y="7279604"/>
            <a:ext cx="268973" cy="2315040"/>
          </a:xfrm>
          <a:prstGeom prst="rect">
            <a:avLst/>
          </a:prstGeom>
          <a:solidFill>
            <a:srgbClr val="166670"/>
          </a:solidFill>
        </p:spPr>
        <p:txBody>
          <a:bodyPr/>
          <a:lstStyle/>
          <a:p>
            <a:endParaRPr lang="en-US"/>
          </a:p>
        </p:txBody>
      </p:sp>
      <p:sp>
        <p:nvSpPr>
          <p:cNvPr id="14" name="TextBox 14"/>
          <p:cNvSpPr txBox="1"/>
          <p:nvPr/>
        </p:nvSpPr>
        <p:spPr>
          <a:xfrm>
            <a:off x="1488502" y="2456180"/>
            <a:ext cx="15570444" cy="916940"/>
          </a:xfrm>
          <a:prstGeom prst="rect">
            <a:avLst/>
          </a:prstGeom>
        </p:spPr>
        <p:txBody>
          <a:bodyPr lIns="0" tIns="0" rIns="0" bIns="0" rtlCol="0" anchor="t">
            <a:spAutoFit/>
          </a:bodyPr>
          <a:lstStyle/>
          <a:p>
            <a:pPr algn="l">
              <a:lnSpc>
                <a:spcPts val="3639"/>
              </a:lnSpc>
            </a:pPr>
            <a:r>
              <a:rPr lang="en-US" sz="2799" b="1" spc="559">
                <a:solidFill>
                  <a:srgbClr val="000000"/>
                </a:solidFill>
                <a:latin typeface="Inter Bold"/>
                <a:ea typeface="Inter Bold"/>
                <a:cs typeface="Inter Bold"/>
                <a:sym typeface="Inter Bold"/>
              </a:rPr>
              <a:t>Structural</a:t>
            </a:r>
          </a:p>
          <a:p>
            <a:pPr marL="604519" lvl="1" indent="-302260" algn="l">
              <a:lnSpc>
                <a:spcPts val="3639"/>
              </a:lnSpc>
              <a:buFont typeface="Arial"/>
              <a:buChar char="•"/>
            </a:pPr>
            <a:r>
              <a:rPr lang="en-US" sz="2799" spc="559">
                <a:solidFill>
                  <a:srgbClr val="000000"/>
                </a:solidFill>
                <a:latin typeface="Inter"/>
                <a:ea typeface="Inter"/>
                <a:cs typeface="Inter"/>
                <a:sym typeface="Inter"/>
              </a:rPr>
              <a:t>Is there something you need to do your job more effectively?</a:t>
            </a:r>
          </a:p>
        </p:txBody>
      </p:sp>
      <p:sp>
        <p:nvSpPr>
          <p:cNvPr id="15" name="TextBox 15"/>
          <p:cNvSpPr txBox="1"/>
          <p:nvPr/>
        </p:nvSpPr>
        <p:spPr>
          <a:xfrm>
            <a:off x="1508733" y="5558287"/>
            <a:ext cx="15570444" cy="1374140"/>
          </a:xfrm>
          <a:prstGeom prst="rect">
            <a:avLst/>
          </a:prstGeom>
        </p:spPr>
        <p:txBody>
          <a:bodyPr lIns="0" tIns="0" rIns="0" bIns="0" rtlCol="0" anchor="t">
            <a:spAutoFit/>
          </a:bodyPr>
          <a:lstStyle/>
          <a:p>
            <a:pPr algn="l">
              <a:lnSpc>
                <a:spcPts val="3639"/>
              </a:lnSpc>
            </a:pPr>
            <a:r>
              <a:rPr lang="en-US" sz="2799" b="1" spc="559">
                <a:solidFill>
                  <a:srgbClr val="000000"/>
                </a:solidFill>
                <a:latin typeface="Inter Bold"/>
                <a:ea typeface="Inter Bold"/>
                <a:cs typeface="Inter Bold"/>
                <a:sym typeface="Inter Bold"/>
              </a:rPr>
              <a:t>Interpersonal Leadership</a:t>
            </a:r>
          </a:p>
          <a:p>
            <a:pPr marL="604519" lvl="1" indent="-302260" algn="l">
              <a:lnSpc>
                <a:spcPts val="3639"/>
              </a:lnSpc>
              <a:buFont typeface="Arial"/>
              <a:buChar char="•"/>
            </a:pPr>
            <a:r>
              <a:rPr lang="en-US" sz="2799" spc="559">
                <a:solidFill>
                  <a:srgbClr val="000000"/>
                </a:solidFill>
                <a:latin typeface="Inter"/>
                <a:ea typeface="Inter"/>
                <a:cs typeface="Inter"/>
                <a:sym typeface="Inter"/>
              </a:rPr>
              <a:t>What makes you feel appreciated? </a:t>
            </a:r>
          </a:p>
          <a:p>
            <a:pPr marL="604519" lvl="1" indent="-302260" algn="l">
              <a:lnSpc>
                <a:spcPts val="3639"/>
              </a:lnSpc>
              <a:buFont typeface="Arial"/>
              <a:buChar char="•"/>
            </a:pPr>
            <a:r>
              <a:rPr lang="en-US" sz="2799" spc="559">
                <a:solidFill>
                  <a:srgbClr val="000000"/>
                </a:solidFill>
                <a:latin typeface="Inter"/>
                <a:ea typeface="Inter"/>
                <a:cs typeface="Inter"/>
                <a:sym typeface="Inter"/>
              </a:rPr>
              <a:t>What is the best way for me to give you feedback?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62838" y="0"/>
            <a:ext cx="18613676" cy="2027793"/>
          </a:xfrm>
          <a:prstGeom prst="rect">
            <a:avLst/>
          </a:prstGeom>
          <a:solidFill>
            <a:srgbClr val="53284F"/>
          </a:solidFill>
        </p:spPr>
        <p:txBody>
          <a:bodyPr/>
          <a:lstStyle/>
          <a:p>
            <a:endParaRPr lang="en-US"/>
          </a:p>
        </p:txBody>
      </p:sp>
      <p:grpSp>
        <p:nvGrpSpPr>
          <p:cNvPr id="3" name="Group 3"/>
          <p:cNvGrpSpPr/>
          <p:nvPr/>
        </p:nvGrpSpPr>
        <p:grpSpPr>
          <a:xfrm>
            <a:off x="1480317" y="2998287"/>
            <a:ext cx="2552931" cy="2145213"/>
            <a:chOff x="0" y="0"/>
            <a:chExt cx="672377" cy="564994"/>
          </a:xfrm>
        </p:grpSpPr>
        <p:sp>
          <p:nvSpPr>
            <p:cNvPr id="4" name="Freeform 4"/>
            <p:cNvSpPr/>
            <p:nvPr/>
          </p:nvSpPr>
          <p:spPr>
            <a:xfrm>
              <a:off x="0" y="0"/>
              <a:ext cx="672377" cy="564994"/>
            </a:xfrm>
            <a:custGeom>
              <a:avLst/>
              <a:gdLst/>
              <a:ahLst/>
              <a:cxnLst/>
              <a:rect l="l" t="t" r="r" b="b"/>
              <a:pathLst>
                <a:path w="672377" h="564994">
                  <a:moveTo>
                    <a:pt x="154661" y="0"/>
                  </a:moveTo>
                  <a:lnTo>
                    <a:pt x="517716" y="0"/>
                  </a:lnTo>
                  <a:cubicBezTo>
                    <a:pt x="603133" y="0"/>
                    <a:pt x="672377" y="69244"/>
                    <a:pt x="672377" y="154661"/>
                  </a:cubicBezTo>
                  <a:lnTo>
                    <a:pt x="672377" y="410334"/>
                  </a:lnTo>
                  <a:cubicBezTo>
                    <a:pt x="672377" y="451352"/>
                    <a:pt x="656082" y="490691"/>
                    <a:pt x="627078" y="519695"/>
                  </a:cubicBezTo>
                  <a:cubicBezTo>
                    <a:pt x="598073" y="548700"/>
                    <a:pt x="558735" y="564994"/>
                    <a:pt x="517716" y="564994"/>
                  </a:cubicBezTo>
                  <a:lnTo>
                    <a:pt x="154661" y="564994"/>
                  </a:lnTo>
                  <a:cubicBezTo>
                    <a:pt x="113642" y="564994"/>
                    <a:pt x="74304" y="548700"/>
                    <a:pt x="45299" y="519695"/>
                  </a:cubicBezTo>
                  <a:cubicBezTo>
                    <a:pt x="16295" y="490691"/>
                    <a:pt x="0" y="451352"/>
                    <a:pt x="0" y="410334"/>
                  </a:cubicBezTo>
                  <a:lnTo>
                    <a:pt x="0" y="154661"/>
                  </a:lnTo>
                  <a:cubicBezTo>
                    <a:pt x="0" y="113642"/>
                    <a:pt x="16295" y="74304"/>
                    <a:pt x="45299" y="45299"/>
                  </a:cubicBezTo>
                  <a:cubicBezTo>
                    <a:pt x="74304" y="16295"/>
                    <a:pt x="113642" y="0"/>
                    <a:pt x="154661" y="0"/>
                  </a:cubicBezTo>
                  <a:close/>
                </a:path>
              </a:pathLst>
            </a:custGeom>
            <a:solidFill>
              <a:srgbClr val="51264E"/>
            </a:solidFill>
          </p:spPr>
          <p:txBody>
            <a:bodyPr/>
            <a:lstStyle/>
            <a:p>
              <a:endParaRPr lang="en-US"/>
            </a:p>
          </p:txBody>
        </p:sp>
        <p:sp>
          <p:nvSpPr>
            <p:cNvPr id="5" name="TextBox 5"/>
            <p:cNvSpPr txBox="1"/>
            <p:nvPr/>
          </p:nvSpPr>
          <p:spPr>
            <a:xfrm>
              <a:off x="0" y="-95250"/>
              <a:ext cx="672377" cy="660244"/>
            </a:xfrm>
            <a:prstGeom prst="rect">
              <a:avLst/>
            </a:prstGeom>
          </p:spPr>
          <p:txBody>
            <a:bodyPr lIns="50800" tIns="50800" rIns="50800" bIns="50800" rtlCol="0" anchor="ctr"/>
            <a:lstStyle/>
            <a:p>
              <a:pPr algn="ctr">
                <a:lnSpc>
                  <a:spcPts val="7279"/>
                </a:lnSpc>
              </a:pPr>
              <a:r>
                <a:rPr lang="en-US" sz="5199" b="1">
                  <a:solidFill>
                    <a:srgbClr val="FFFFFF"/>
                  </a:solidFill>
                  <a:latin typeface="Canva Sans Bold"/>
                  <a:ea typeface="Canva Sans Bold"/>
                  <a:cs typeface="Canva Sans Bold"/>
                  <a:sym typeface="Canva Sans Bold"/>
                </a:rPr>
                <a:t>S</a:t>
              </a:r>
            </a:p>
            <a:p>
              <a:pPr algn="ctr">
                <a:lnSpc>
                  <a:spcPts val="3779"/>
                </a:lnSpc>
              </a:pPr>
              <a:r>
                <a:rPr lang="en-US" sz="2699">
                  <a:solidFill>
                    <a:srgbClr val="FFFFFF"/>
                  </a:solidFill>
                  <a:latin typeface="Canva Sans"/>
                  <a:ea typeface="Canva Sans"/>
                  <a:cs typeface="Canva Sans"/>
                  <a:sym typeface="Canva Sans"/>
                </a:rPr>
                <a:t>Strengths</a:t>
              </a:r>
            </a:p>
          </p:txBody>
        </p:sp>
      </p:grpSp>
      <p:sp>
        <p:nvSpPr>
          <p:cNvPr id="6" name="TextBox 6"/>
          <p:cNvSpPr txBox="1"/>
          <p:nvPr/>
        </p:nvSpPr>
        <p:spPr>
          <a:xfrm>
            <a:off x="791471" y="558996"/>
            <a:ext cx="16705058" cy="1190625"/>
          </a:xfrm>
          <a:prstGeom prst="rect">
            <a:avLst/>
          </a:prstGeom>
        </p:spPr>
        <p:txBody>
          <a:bodyPr lIns="0" tIns="0" rIns="0" bIns="0" rtlCol="0" anchor="t">
            <a:spAutoFit/>
          </a:bodyPr>
          <a:lstStyle/>
          <a:p>
            <a:pPr algn="ctr">
              <a:lnSpc>
                <a:spcPts val="9480"/>
              </a:lnSpc>
            </a:pPr>
            <a:r>
              <a:rPr lang="en-US" sz="7900">
                <a:solidFill>
                  <a:srgbClr val="FFFFFF"/>
                </a:solidFill>
                <a:latin typeface="League Spartan"/>
                <a:ea typeface="League Spartan"/>
                <a:cs typeface="League Spartan"/>
                <a:sym typeface="League Spartan"/>
              </a:rPr>
              <a:t>Assessing the Team Climate</a:t>
            </a:r>
          </a:p>
        </p:txBody>
      </p:sp>
      <p:grpSp>
        <p:nvGrpSpPr>
          <p:cNvPr id="7" name="Group 7"/>
          <p:cNvGrpSpPr/>
          <p:nvPr/>
        </p:nvGrpSpPr>
        <p:grpSpPr>
          <a:xfrm>
            <a:off x="1480317" y="5910622"/>
            <a:ext cx="2552931" cy="2145213"/>
            <a:chOff x="0" y="0"/>
            <a:chExt cx="672377" cy="564994"/>
          </a:xfrm>
        </p:grpSpPr>
        <p:sp>
          <p:nvSpPr>
            <p:cNvPr id="8" name="Freeform 8"/>
            <p:cNvSpPr/>
            <p:nvPr/>
          </p:nvSpPr>
          <p:spPr>
            <a:xfrm>
              <a:off x="0" y="0"/>
              <a:ext cx="672377" cy="564994"/>
            </a:xfrm>
            <a:custGeom>
              <a:avLst/>
              <a:gdLst/>
              <a:ahLst/>
              <a:cxnLst/>
              <a:rect l="l" t="t" r="r" b="b"/>
              <a:pathLst>
                <a:path w="672377" h="564994">
                  <a:moveTo>
                    <a:pt x="154661" y="0"/>
                  </a:moveTo>
                  <a:lnTo>
                    <a:pt x="517716" y="0"/>
                  </a:lnTo>
                  <a:cubicBezTo>
                    <a:pt x="603133" y="0"/>
                    <a:pt x="672377" y="69244"/>
                    <a:pt x="672377" y="154661"/>
                  </a:cubicBezTo>
                  <a:lnTo>
                    <a:pt x="672377" y="410334"/>
                  </a:lnTo>
                  <a:cubicBezTo>
                    <a:pt x="672377" y="451352"/>
                    <a:pt x="656082" y="490691"/>
                    <a:pt x="627078" y="519695"/>
                  </a:cubicBezTo>
                  <a:cubicBezTo>
                    <a:pt x="598073" y="548700"/>
                    <a:pt x="558735" y="564994"/>
                    <a:pt x="517716" y="564994"/>
                  </a:cubicBezTo>
                  <a:lnTo>
                    <a:pt x="154661" y="564994"/>
                  </a:lnTo>
                  <a:cubicBezTo>
                    <a:pt x="113642" y="564994"/>
                    <a:pt x="74304" y="548700"/>
                    <a:pt x="45299" y="519695"/>
                  </a:cubicBezTo>
                  <a:cubicBezTo>
                    <a:pt x="16295" y="490691"/>
                    <a:pt x="0" y="451352"/>
                    <a:pt x="0" y="410334"/>
                  </a:cubicBezTo>
                  <a:lnTo>
                    <a:pt x="0" y="154661"/>
                  </a:lnTo>
                  <a:cubicBezTo>
                    <a:pt x="0" y="113642"/>
                    <a:pt x="16295" y="74304"/>
                    <a:pt x="45299" y="45299"/>
                  </a:cubicBezTo>
                  <a:cubicBezTo>
                    <a:pt x="74304" y="16295"/>
                    <a:pt x="113642" y="0"/>
                    <a:pt x="154661" y="0"/>
                  </a:cubicBezTo>
                  <a:close/>
                </a:path>
              </a:pathLst>
            </a:custGeom>
            <a:solidFill>
              <a:srgbClr val="51264E"/>
            </a:solidFill>
          </p:spPr>
          <p:txBody>
            <a:bodyPr/>
            <a:lstStyle/>
            <a:p>
              <a:endParaRPr lang="en-US"/>
            </a:p>
          </p:txBody>
        </p:sp>
        <p:sp>
          <p:nvSpPr>
            <p:cNvPr id="9" name="TextBox 9"/>
            <p:cNvSpPr txBox="1"/>
            <p:nvPr/>
          </p:nvSpPr>
          <p:spPr>
            <a:xfrm>
              <a:off x="0" y="-95250"/>
              <a:ext cx="672377" cy="660244"/>
            </a:xfrm>
            <a:prstGeom prst="rect">
              <a:avLst/>
            </a:prstGeom>
          </p:spPr>
          <p:txBody>
            <a:bodyPr lIns="50800" tIns="50800" rIns="50800" bIns="50800" rtlCol="0" anchor="ctr"/>
            <a:lstStyle/>
            <a:p>
              <a:pPr algn="ctr">
                <a:lnSpc>
                  <a:spcPts val="7279"/>
                </a:lnSpc>
              </a:pPr>
              <a:r>
                <a:rPr lang="en-US" sz="5199" b="1">
                  <a:solidFill>
                    <a:srgbClr val="FFFFFF"/>
                  </a:solidFill>
                  <a:latin typeface="Canva Sans Bold"/>
                  <a:ea typeface="Canva Sans Bold"/>
                  <a:cs typeface="Canva Sans Bold"/>
                  <a:sym typeface="Canva Sans Bold"/>
                </a:rPr>
                <a:t>A</a:t>
              </a:r>
            </a:p>
            <a:p>
              <a:pPr algn="ctr">
                <a:lnSpc>
                  <a:spcPts val="3779"/>
                </a:lnSpc>
              </a:pPr>
              <a:r>
                <a:rPr lang="en-US" sz="2699">
                  <a:solidFill>
                    <a:srgbClr val="FFFFFF"/>
                  </a:solidFill>
                  <a:latin typeface="Canva Sans"/>
                  <a:ea typeface="Canva Sans"/>
                  <a:cs typeface="Canva Sans"/>
                  <a:sym typeface="Canva Sans"/>
                </a:rPr>
                <a:t>Aspirations</a:t>
              </a:r>
            </a:p>
          </p:txBody>
        </p:sp>
      </p:grpSp>
      <p:grpSp>
        <p:nvGrpSpPr>
          <p:cNvPr id="10" name="Group 10"/>
          <p:cNvGrpSpPr/>
          <p:nvPr/>
        </p:nvGrpSpPr>
        <p:grpSpPr>
          <a:xfrm>
            <a:off x="4769006" y="2998287"/>
            <a:ext cx="2584294" cy="2145213"/>
            <a:chOff x="0" y="0"/>
            <a:chExt cx="680637" cy="564994"/>
          </a:xfrm>
        </p:grpSpPr>
        <p:sp>
          <p:nvSpPr>
            <p:cNvPr id="11" name="Freeform 11"/>
            <p:cNvSpPr/>
            <p:nvPr/>
          </p:nvSpPr>
          <p:spPr>
            <a:xfrm>
              <a:off x="0" y="0"/>
              <a:ext cx="680637" cy="564994"/>
            </a:xfrm>
            <a:custGeom>
              <a:avLst/>
              <a:gdLst/>
              <a:ahLst/>
              <a:cxnLst/>
              <a:rect l="l" t="t" r="r" b="b"/>
              <a:pathLst>
                <a:path w="680637" h="564994">
                  <a:moveTo>
                    <a:pt x="152784" y="0"/>
                  </a:moveTo>
                  <a:lnTo>
                    <a:pt x="527853" y="0"/>
                  </a:lnTo>
                  <a:cubicBezTo>
                    <a:pt x="612233" y="0"/>
                    <a:pt x="680637" y="68404"/>
                    <a:pt x="680637" y="152784"/>
                  </a:cubicBezTo>
                  <a:lnTo>
                    <a:pt x="680637" y="412211"/>
                  </a:lnTo>
                  <a:cubicBezTo>
                    <a:pt x="680637" y="496591"/>
                    <a:pt x="612233" y="564994"/>
                    <a:pt x="527853" y="564994"/>
                  </a:cubicBezTo>
                  <a:lnTo>
                    <a:pt x="152784" y="564994"/>
                  </a:lnTo>
                  <a:cubicBezTo>
                    <a:pt x="68404" y="564994"/>
                    <a:pt x="0" y="496591"/>
                    <a:pt x="0" y="412211"/>
                  </a:cubicBezTo>
                  <a:lnTo>
                    <a:pt x="0" y="152784"/>
                  </a:lnTo>
                  <a:cubicBezTo>
                    <a:pt x="0" y="68404"/>
                    <a:pt x="68404" y="0"/>
                    <a:pt x="152784" y="0"/>
                  </a:cubicBezTo>
                  <a:close/>
                </a:path>
              </a:pathLst>
            </a:custGeom>
            <a:solidFill>
              <a:srgbClr val="51264E"/>
            </a:solidFill>
          </p:spPr>
          <p:txBody>
            <a:bodyPr/>
            <a:lstStyle/>
            <a:p>
              <a:endParaRPr lang="en-US"/>
            </a:p>
          </p:txBody>
        </p:sp>
        <p:sp>
          <p:nvSpPr>
            <p:cNvPr id="12" name="TextBox 12"/>
            <p:cNvSpPr txBox="1"/>
            <p:nvPr/>
          </p:nvSpPr>
          <p:spPr>
            <a:xfrm>
              <a:off x="0" y="-95250"/>
              <a:ext cx="680637" cy="660244"/>
            </a:xfrm>
            <a:prstGeom prst="rect">
              <a:avLst/>
            </a:prstGeom>
          </p:spPr>
          <p:txBody>
            <a:bodyPr lIns="50800" tIns="50800" rIns="50800" bIns="50800" rtlCol="0" anchor="ctr"/>
            <a:lstStyle/>
            <a:p>
              <a:pPr algn="ctr">
                <a:lnSpc>
                  <a:spcPts val="7279"/>
                </a:lnSpc>
              </a:pPr>
              <a:r>
                <a:rPr lang="en-US" sz="5199" b="1">
                  <a:solidFill>
                    <a:srgbClr val="FFFFFF"/>
                  </a:solidFill>
                  <a:latin typeface="Canva Sans Bold"/>
                  <a:ea typeface="Canva Sans Bold"/>
                  <a:cs typeface="Canva Sans Bold"/>
                  <a:sym typeface="Canva Sans Bold"/>
                </a:rPr>
                <a:t>O</a:t>
              </a:r>
            </a:p>
            <a:p>
              <a:pPr algn="ctr">
                <a:lnSpc>
                  <a:spcPts val="3779"/>
                </a:lnSpc>
              </a:pPr>
              <a:r>
                <a:rPr lang="en-US" sz="2699">
                  <a:solidFill>
                    <a:srgbClr val="FFFFFF"/>
                  </a:solidFill>
                  <a:latin typeface="Canva Sans"/>
                  <a:ea typeface="Canva Sans"/>
                  <a:cs typeface="Canva Sans"/>
                  <a:sym typeface="Canva Sans"/>
                </a:rPr>
                <a:t>Opportunities</a:t>
              </a:r>
            </a:p>
          </p:txBody>
        </p:sp>
      </p:grpSp>
      <p:grpSp>
        <p:nvGrpSpPr>
          <p:cNvPr id="13" name="Group 13"/>
          <p:cNvGrpSpPr/>
          <p:nvPr/>
        </p:nvGrpSpPr>
        <p:grpSpPr>
          <a:xfrm>
            <a:off x="4769006" y="5910622"/>
            <a:ext cx="2584294" cy="2145213"/>
            <a:chOff x="0" y="0"/>
            <a:chExt cx="680637" cy="564994"/>
          </a:xfrm>
        </p:grpSpPr>
        <p:sp>
          <p:nvSpPr>
            <p:cNvPr id="14" name="Freeform 14"/>
            <p:cNvSpPr/>
            <p:nvPr/>
          </p:nvSpPr>
          <p:spPr>
            <a:xfrm>
              <a:off x="0" y="0"/>
              <a:ext cx="680637" cy="564994"/>
            </a:xfrm>
            <a:custGeom>
              <a:avLst/>
              <a:gdLst/>
              <a:ahLst/>
              <a:cxnLst/>
              <a:rect l="l" t="t" r="r" b="b"/>
              <a:pathLst>
                <a:path w="680637" h="564994">
                  <a:moveTo>
                    <a:pt x="152784" y="0"/>
                  </a:moveTo>
                  <a:lnTo>
                    <a:pt x="527853" y="0"/>
                  </a:lnTo>
                  <a:cubicBezTo>
                    <a:pt x="612233" y="0"/>
                    <a:pt x="680637" y="68404"/>
                    <a:pt x="680637" y="152784"/>
                  </a:cubicBezTo>
                  <a:lnTo>
                    <a:pt x="680637" y="412211"/>
                  </a:lnTo>
                  <a:cubicBezTo>
                    <a:pt x="680637" y="496591"/>
                    <a:pt x="612233" y="564994"/>
                    <a:pt x="527853" y="564994"/>
                  </a:cubicBezTo>
                  <a:lnTo>
                    <a:pt x="152784" y="564994"/>
                  </a:lnTo>
                  <a:cubicBezTo>
                    <a:pt x="68404" y="564994"/>
                    <a:pt x="0" y="496591"/>
                    <a:pt x="0" y="412211"/>
                  </a:cubicBezTo>
                  <a:lnTo>
                    <a:pt x="0" y="152784"/>
                  </a:lnTo>
                  <a:cubicBezTo>
                    <a:pt x="0" y="68404"/>
                    <a:pt x="68404" y="0"/>
                    <a:pt x="152784" y="0"/>
                  </a:cubicBezTo>
                  <a:close/>
                </a:path>
              </a:pathLst>
            </a:custGeom>
            <a:solidFill>
              <a:srgbClr val="51264E"/>
            </a:solidFill>
          </p:spPr>
          <p:txBody>
            <a:bodyPr/>
            <a:lstStyle/>
            <a:p>
              <a:endParaRPr lang="en-US"/>
            </a:p>
          </p:txBody>
        </p:sp>
        <p:sp>
          <p:nvSpPr>
            <p:cNvPr id="15" name="TextBox 15"/>
            <p:cNvSpPr txBox="1"/>
            <p:nvPr/>
          </p:nvSpPr>
          <p:spPr>
            <a:xfrm>
              <a:off x="0" y="-95250"/>
              <a:ext cx="680637" cy="660244"/>
            </a:xfrm>
            <a:prstGeom prst="rect">
              <a:avLst/>
            </a:prstGeom>
          </p:spPr>
          <p:txBody>
            <a:bodyPr lIns="50800" tIns="50800" rIns="50800" bIns="50800" rtlCol="0" anchor="ctr"/>
            <a:lstStyle/>
            <a:p>
              <a:pPr algn="ctr">
                <a:lnSpc>
                  <a:spcPts val="7279"/>
                </a:lnSpc>
              </a:pPr>
              <a:r>
                <a:rPr lang="en-US" sz="5199" b="1">
                  <a:solidFill>
                    <a:srgbClr val="FFFFFF"/>
                  </a:solidFill>
                  <a:latin typeface="Canva Sans Bold"/>
                  <a:ea typeface="Canva Sans Bold"/>
                  <a:cs typeface="Canva Sans Bold"/>
                  <a:sym typeface="Canva Sans Bold"/>
                </a:rPr>
                <a:t>R</a:t>
              </a:r>
            </a:p>
            <a:p>
              <a:pPr algn="ctr">
                <a:lnSpc>
                  <a:spcPts val="3779"/>
                </a:lnSpc>
              </a:pPr>
              <a:r>
                <a:rPr lang="en-US" sz="2699">
                  <a:solidFill>
                    <a:srgbClr val="FFFFFF"/>
                  </a:solidFill>
                  <a:latin typeface="Canva Sans"/>
                  <a:ea typeface="Canva Sans"/>
                  <a:cs typeface="Canva Sans"/>
                  <a:sym typeface="Canva Sans"/>
                </a:rPr>
                <a:t>Results</a:t>
              </a:r>
            </a:p>
          </p:txBody>
        </p:sp>
      </p:grpSp>
      <p:grpSp>
        <p:nvGrpSpPr>
          <p:cNvPr id="16" name="Group 16"/>
          <p:cNvGrpSpPr/>
          <p:nvPr/>
        </p:nvGrpSpPr>
        <p:grpSpPr>
          <a:xfrm>
            <a:off x="10715625" y="2998287"/>
            <a:ext cx="2552931" cy="2145213"/>
            <a:chOff x="0" y="0"/>
            <a:chExt cx="672377" cy="564994"/>
          </a:xfrm>
        </p:grpSpPr>
        <p:sp>
          <p:nvSpPr>
            <p:cNvPr id="17" name="Freeform 17"/>
            <p:cNvSpPr/>
            <p:nvPr/>
          </p:nvSpPr>
          <p:spPr>
            <a:xfrm>
              <a:off x="0" y="0"/>
              <a:ext cx="672377" cy="564994"/>
            </a:xfrm>
            <a:custGeom>
              <a:avLst/>
              <a:gdLst/>
              <a:ahLst/>
              <a:cxnLst/>
              <a:rect l="l" t="t" r="r" b="b"/>
              <a:pathLst>
                <a:path w="672377" h="564994">
                  <a:moveTo>
                    <a:pt x="154661" y="0"/>
                  </a:moveTo>
                  <a:lnTo>
                    <a:pt x="517716" y="0"/>
                  </a:lnTo>
                  <a:cubicBezTo>
                    <a:pt x="603133" y="0"/>
                    <a:pt x="672377" y="69244"/>
                    <a:pt x="672377" y="154661"/>
                  </a:cubicBezTo>
                  <a:lnTo>
                    <a:pt x="672377" y="410334"/>
                  </a:lnTo>
                  <a:cubicBezTo>
                    <a:pt x="672377" y="451352"/>
                    <a:pt x="656082" y="490691"/>
                    <a:pt x="627078" y="519695"/>
                  </a:cubicBezTo>
                  <a:cubicBezTo>
                    <a:pt x="598073" y="548700"/>
                    <a:pt x="558735" y="564994"/>
                    <a:pt x="517716" y="564994"/>
                  </a:cubicBezTo>
                  <a:lnTo>
                    <a:pt x="154661" y="564994"/>
                  </a:lnTo>
                  <a:cubicBezTo>
                    <a:pt x="113642" y="564994"/>
                    <a:pt x="74304" y="548700"/>
                    <a:pt x="45299" y="519695"/>
                  </a:cubicBezTo>
                  <a:cubicBezTo>
                    <a:pt x="16295" y="490691"/>
                    <a:pt x="0" y="451352"/>
                    <a:pt x="0" y="410334"/>
                  </a:cubicBezTo>
                  <a:lnTo>
                    <a:pt x="0" y="154661"/>
                  </a:lnTo>
                  <a:cubicBezTo>
                    <a:pt x="0" y="113642"/>
                    <a:pt x="16295" y="74304"/>
                    <a:pt x="45299" y="45299"/>
                  </a:cubicBezTo>
                  <a:cubicBezTo>
                    <a:pt x="74304" y="16295"/>
                    <a:pt x="113642" y="0"/>
                    <a:pt x="154661" y="0"/>
                  </a:cubicBezTo>
                  <a:close/>
                </a:path>
              </a:pathLst>
            </a:custGeom>
            <a:solidFill>
              <a:srgbClr val="51264E"/>
            </a:solidFill>
          </p:spPr>
          <p:txBody>
            <a:bodyPr/>
            <a:lstStyle/>
            <a:p>
              <a:endParaRPr lang="en-US"/>
            </a:p>
          </p:txBody>
        </p:sp>
        <p:sp>
          <p:nvSpPr>
            <p:cNvPr id="18" name="TextBox 18"/>
            <p:cNvSpPr txBox="1"/>
            <p:nvPr/>
          </p:nvSpPr>
          <p:spPr>
            <a:xfrm>
              <a:off x="0" y="-95250"/>
              <a:ext cx="672377" cy="660244"/>
            </a:xfrm>
            <a:prstGeom prst="rect">
              <a:avLst/>
            </a:prstGeom>
          </p:spPr>
          <p:txBody>
            <a:bodyPr lIns="50800" tIns="50800" rIns="50800" bIns="50800" rtlCol="0" anchor="ctr"/>
            <a:lstStyle/>
            <a:p>
              <a:pPr algn="ctr">
                <a:lnSpc>
                  <a:spcPts val="7279"/>
                </a:lnSpc>
              </a:pPr>
              <a:r>
                <a:rPr lang="en-US" sz="5199" b="1">
                  <a:solidFill>
                    <a:srgbClr val="FFFFFF"/>
                  </a:solidFill>
                  <a:latin typeface="Canva Sans Bold"/>
                  <a:ea typeface="Canva Sans Bold"/>
                  <a:cs typeface="Canva Sans Bold"/>
                  <a:sym typeface="Canva Sans Bold"/>
                </a:rPr>
                <a:t>S</a:t>
              </a:r>
            </a:p>
            <a:p>
              <a:pPr algn="ctr">
                <a:lnSpc>
                  <a:spcPts val="3779"/>
                </a:lnSpc>
              </a:pPr>
              <a:r>
                <a:rPr lang="en-US" sz="2699">
                  <a:solidFill>
                    <a:srgbClr val="FFFFFF"/>
                  </a:solidFill>
                  <a:latin typeface="Canva Sans"/>
                  <a:ea typeface="Canva Sans"/>
                  <a:cs typeface="Canva Sans"/>
                  <a:sym typeface="Canva Sans"/>
                </a:rPr>
                <a:t>Strengths</a:t>
              </a:r>
            </a:p>
          </p:txBody>
        </p:sp>
      </p:grpSp>
      <p:grpSp>
        <p:nvGrpSpPr>
          <p:cNvPr id="19" name="Group 19"/>
          <p:cNvGrpSpPr/>
          <p:nvPr/>
        </p:nvGrpSpPr>
        <p:grpSpPr>
          <a:xfrm>
            <a:off x="10715625" y="5910622"/>
            <a:ext cx="2552931" cy="2145213"/>
            <a:chOff x="0" y="0"/>
            <a:chExt cx="672377" cy="564994"/>
          </a:xfrm>
        </p:grpSpPr>
        <p:sp>
          <p:nvSpPr>
            <p:cNvPr id="20" name="Freeform 20"/>
            <p:cNvSpPr/>
            <p:nvPr/>
          </p:nvSpPr>
          <p:spPr>
            <a:xfrm>
              <a:off x="0" y="0"/>
              <a:ext cx="672377" cy="564994"/>
            </a:xfrm>
            <a:custGeom>
              <a:avLst/>
              <a:gdLst/>
              <a:ahLst/>
              <a:cxnLst/>
              <a:rect l="l" t="t" r="r" b="b"/>
              <a:pathLst>
                <a:path w="672377" h="564994">
                  <a:moveTo>
                    <a:pt x="154661" y="0"/>
                  </a:moveTo>
                  <a:lnTo>
                    <a:pt x="517716" y="0"/>
                  </a:lnTo>
                  <a:cubicBezTo>
                    <a:pt x="603133" y="0"/>
                    <a:pt x="672377" y="69244"/>
                    <a:pt x="672377" y="154661"/>
                  </a:cubicBezTo>
                  <a:lnTo>
                    <a:pt x="672377" y="410334"/>
                  </a:lnTo>
                  <a:cubicBezTo>
                    <a:pt x="672377" y="451352"/>
                    <a:pt x="656082" y="490691"/>
                    <a:pt x="627078" y="519695"/>
                  </a:cubicBezTo>
                  <a:cubicBezTo>
                    <a:pt x="598073" y="548700"/>
                    <a:pt x="558735" y="564994"/>
                    <a:pt x="517716" y="564994"/>
                  </a:cubicBezTo>
                  <a:lnTo>
                    <a:pt x="154661" y="564994"/>
                  </a:lnTo>
                  <a:cubicBezTo>
                    <a:pt x="113642" y="564994"/>
                    <a:pt x="74304" y="548700"/>
                    <a:pt x="45299" y="519695"/>
                  </a:cubicBezTo>
                  <a:cubicBezTo>
                    <a:pt x="16295" y="490691"/>
                    <a:pt x="0" y="451352"/>
                    <a:pt x="0" y="410334"/>
                  </a:cubicBezTo>
                  <a:lnTo>
                    <a:pt x="0" y="154661"/>
                  </a:lnTo>
                  <a:cubicBezTo>
                    <a:pt x="0" y="113642"/>
                    <a:pt x="16295" y="74304"/>
                    <a:pt x="45299" y="45299"/>
                  </a:cubicBezTo>
                  <a:cubicBezTo>
                    <a:pt x="74304" y="16295"/>
                    <a:pt x="113642" y="0"/>
                    <a:pt x="154661" y="0"/>
                  </a:cubicBezTo>
                  <a:close/>
                </a:path>
              </a:pathLst>
            </a:custGeom>
            <a:solidFill>
              <a:srgbClr val="51264E"/>
            </a:solidFill>
          </p:spPr>
          <p:txBody>
            <a:bodyPr/>
            <a:lstStyle/>
            <a:p>
              <a:endParaRPr lang="en-US"/>
            </a:p>
          </p:txBody>
        </p:sp>
        <p:sp>
          <p:nvSpPr>
            <p:cNvPr id="21" name="TextBox 21"/>
            <p:cNvSpPr txBox="1"/>
            <p:nvPr/>
          </p:nvSpPr>
          <p:spPr>
            <a:xfrm>
              <a:off x="0" y="-95250"/>
              <a:ext cx="672377" cy="660244"/>
            </a:xfrm>
            <a:prstGeom prst="rect">
              <a:avLst/>
            </a:prstGeom>
          </p:spPr>
          <p:txBody>
            <a:bodyPr lIns="50800" tIns="50800" rIns="50800" bIns="50800" rtlCol="0" anchor="ctr"/>
            <a:lstStyle/>
            <a:p>
              <a:pPr algn="ctr">
                <a:lnSpc>
                  <a:spcPts val="7279"/>
                </a:lnSpc>
              </a:pPr>
              <a:r>
                <a:rPr lang="en-US" sz="5199" b="1">
                  <a:solidFill>
                    <a:srgbClr val="FFFFFF"/>
                  </a:solidFill>
                  <a:latin typeface="Canva Sans Bold"/>
                  <a:ea typeface="Canva Sans Bold"/>
                  <a:cs typeface="Canva Sans Bold"/>
                  <a:sym typeface="Canva Sans Bold"/>
                </a:rPr>
                <a:t>O</a:t>
              </a:r>
            </a:p>
            <a:p>
              <a:pPr algn="ctr">
                <a:lnSpc>
                  <a:spcPts val="3779"/>
                </a:lnSpc>
              </a:pPr>
              <a:r>
                <a:rPr lang="en-US" sz="2699">
                  <a:solidFill>
                    <a:srgbClr val="FFFFFF"/>
                  </a:solidFill>
                  <a:latin typeface="Canva Sans"/>
                  <a:ea typeface="Canva Sans"/>
                  <a:cs typeface="Canva Sans"/>
                  <a:sym typeface="Canva Sans"/>
                </a:rPr>
                <a:t>Opportunities</a:t>
              </a:r>
            </a:p>
          </p:txBody>
        </p:sp>
      </p:grpSp>
      <p:grpSp>
        <p:nvGrpSpPr>
          <p:cNvPr id="22" name="Group 22"/>
          <p:cNvGrpSpPr/>
          <p:nvPr/>
        </p:nvGrpSpPr>
        <p:grpSpPr>
          <a:xfrm>
            <a:off x="14004315" y="2998287"/>
            <a:ext cx="2584294" cy="2145213"/>
            <a:chOff x="0" y="0"/>
            <a:chExt cx="680637" cy="564994"/>
          </a:xfrm>
        </p:grpSpPr>
        <p:sp>
          <p:nvSpPr>
            <p:cNvPr id="23" name="Freeform 23"/>
            <p:cNvSpPr/>
            <p:nvPr/>
          </p:nvSpPr>
          <p:spPr>
            <a:xfrm>
              <a:off x="0" y="0"/>
              <a:ext cx="680637" cy="564994"/>
            </a:xfrm>
            <a:custGeom>
              <a:avLst/>
              <a:gdLst/>
              <a:ahLst/>
              <a:cxnLst/>
              <a:rect l="l" t="t" r="r" b="b"/>
              <a:pathLst>
                <a:path w="680637" h="564994">
                  <a:moveTo>
                    <a:pt x="152784" y="0"/>
                  </a:moveTo>
                  <a:lnTo>
                    <a:pt x="527853" y="0"/>
                  </a:lnTo>
                  <a:cubicBezTo>
                    <a:pt x="612233" y="0"/>
                    <a:pt x="680637" y="68404"/>
                    <a:pt x="680637" y="152784"/>
                  </a:cubicBezTo>
                  <a:lnTo>
                    <a:pt x="680637" y="412211"/>
                  </a:lnTo>
                  <a:cubicBezTo>
                    <a:pt x="680637" y="496591"/>
                    <a:pt x="612233" y="564994"/>
                    <a:pt x="527853" y="564994"/>
                  </a:cubicBezTo>
                  <a:lnTo>
                    <a:pt x="152784" y="564994"/>
                  </a:lnTo>
                  <a:cubicBezTo>
                    <a:pt x="68404" y="564994"/>
                    <a:pt x="0" y="496591"/>
                    <a:pt x="0" y="412211"/>
                  </a:cubicBezTo>
                  <a:lnTo>
                    <a:pt x="0" y="152784"/>
                  </a:lnTo>
                  <a:cubicBezTo>
                    <a:pt x="0" y="68404"/>
                    <a:pt x="68404" y="0"/>
                    <a:pt x="152784" y="0"/>
                  </a:cubicBezTo>
                  <a:close/>
                </a:path>
              </a:pathLst>
            </a:custGeom>
            <a:solidFill>
              <a:srgbClr val="51264E"/>
            </a:solidFill>
          </p:spPr>
          <p:txBody>
            <a:bodyPr/>
            <a:lstStyle/>
            <a:p>
              <a:endParaRPr lang="en-US"/>
            </a:p>
          </p:txBody>
        </p:sp>
        <p:sp>
          <p:nvSpPr>
            <p:cNvPr id="24" name="TextBox 24"/>
            <p:cNvSpPr txBox="1"/>
            <p:nvPr/>
          </p:nvSpPr>
          <p:spPr>
            <a:xfrm>
              <a:off x="0" y="-95250"/>
              <a:ext cx="680637" cy="660244"/>
            </a:xfrm>
            <a:prstGeom prst="rect">
              <a:avLst/>
            </a:prstGeom>
          </p:spPr>
          <p:txBody>
            <a:bodyPr lIns="50800" tIns="50800" rIns="50800" bIns="50800" rtlCol="0" anchor="ctr"/>
            <a:lstStyle/>
            <a:p>
              <a:pPr algn="ctr">
                <a:lnSpc>
                  <a:spcPts val="7279"/>
                </a:lnSpc>
              </a:pPr>
              <a:r>
                <a:rPr lang="en-US" sz="5199" b="1">
                  <a:solidFill>
                    <a:srgbClr val="FFFFFF"/>
                  </a:solidFill>
                  <a:latin typeface="Canva Sans Bold"/>
                  <a:ea typeface="Canva Sans Bold"/>
                  <a:cs typeface="Canva Sans Bold"/>
                  <a:sym typeface="Canva Sans Bold"/>
                </a:rPr>
                <a:t>W</a:t>
              </a:r>
            </a:p>
            <a:p>
              <a:pPr algn="ctr">
                <a:lnSpc>
                  <a:spcPts val="3779"/>
                </a:lnSpc>
              </a:pPr>
              <a:r>
                <a:rPr lang="en-US" sz="2699">
                  <a:solidFill>
                    <a:srgbClr val="FFFFFF"/>
                  </a:solidFill>
                  <a:latin typeface="Canva Sans"/>
                  <a:ea typeface="Canva Sans"/>
                  <a:cs typeface="Canva Sans"/>
                  <a:sym typeface="Canva Sans"/>
                </a:rPr>
                <a:t>Weaknesses</a:t>
              </a:r>
            </a:p>
          </p:txBody>
        </p:sp>
      </p:grpSp>
      <p:grpSp>
        <p:nvGrpSpPr>
          <p:cNvPr id="25" name="Group 25"/>
          <p:cNvGrpSpPr/>
          <p:nvPr/>
        </p:nvGrpSpPr>
        <p:grpSpPr>
          <a:xfrm>
            <a:off x="14004315" y="5910622"/>
            <a:ext cx="2584294" cy="2145213"/>
            <a:chOff x="0" y="0"/>
            <a:chExt cx="680637" cy="564994"/>
          </a:xfrm>
        </p:grpSpPr>
        <p:sp>
          <p:nvSpPr>
            <p:cNvPr id="26" name="Freeform 26"/>
            <p:cNvSpPr/>
            <p:nvPr/>
          </p:nvSpPr>
          <p:spPr>
            <a:xfrm>
              <a:off x="0" y="0"/>
              <a:ext cx="680637" cy="564994"/>
            </a:xfrm>
            <a:custGeom>
              <a:avLst/>
              <a:gdLst/>
              <a:ahLst/>
              <a:cxnLst/>
              <a:rect l="l" t="t" r="r" b="b"/>
              <a:pathLst>
                <a:path w="680637" h="564994">
                  <a:moveTo>
                    <a:pt x="152784" y="0"/>
                  </a:moveTo>
                  <a:lnTo>
                    <a:pt x="527853" y="0"/>
                  </a:lnTo>
                  <a:cubicBezTo>
                    <a:pt x="612233" y="0"/>
                    <a:pt x="680637" y="68404"/>
                    <a:pt x="680637" y="152784"/>
                  </a:cubicBezTo>
                  <a:lnTo>
                    <a:pt x="680637" y="412211"/>
                  </a:lnTo>
                  <a:cubicBezTo>
                    <a:pt x="680637" y="496591"/>
                    <a:pt x="612233" y="564994"/>
                    <a:pt x="527853" y="564994"/>
                  </a:cubicBezTo>
                  <a:lnTo>
                    <a:pt x="152784" y="564994"/>
                  </a:lnTo>
                  <a:cubicBezTo>
                    <a:pt x="68404" y="564994"/>
                    <a:pt x="0" y="496591"/>
                    <a:pt x="0" y="412211"/>
                  </a:cubicBezTo>
                  <a:lnTo>
                    <a:pt x="0" y="152784"/>
                  </a:lnTo>
                  <a:cubicBezTo>
                    <a:pt x="0" y="68404"/>
                    <a:pt x="68404" y="0"/>
                    <a:pt x="152784" y="0"/>
                  </a:cubicBezTo>
                  <a:close/>
                </a:path>
              </a:pathLst>
            </a:custGeom>
            <a:solidFill>
              <a:srgbClr val="51264E"/>
            </a:solidFill>
          </p:spPr>
          <p:txBody>
            <a:bodyPr/>
            <a:lstStyle/>
            <a:p>
              <a:endParaRPr lang="en-US"/>
            </a:p>
          </p:txBody>
        </p:sp>
        <p:sp>
          <p:nvSpPr>
            <p:cNvPr id="27" name="TextBox 27"/>
            <p:cNvSpPr txBox="1"/>
            <p:nvPr/>
          </p:nvSpPr>
          <p:spPr>
            <a:xfrm>
              <a:off x="0" y="-95250"/>
              <a:ext cx="680637" cy="660244"/>
            </a:xfrm>
            <a:prstGeom prst="rect">
              <a:avLst/>
            </a:prstGeom>
          </p:spPr>
          <p:txBody>
            <a:bodyPr lIns="50800" tIns="50800" rIns="50800" bIns="50800" rtlCol="0" anchor="ctr"/>
            <a:lstStyle/>
            <a:p>
              <a:pPr algn="ctr">
                <a:lnSpc>
                  <a:spcPts val="7279"/>
                </a:lnSpc>
              </a:pPr>
              <a:r>
                <a:rPr lang="en-US" sz="5199" b="1">
                  <a:solidFill>
                    <a:srgbClr val="FFFFFF"/>
                  </a:solidFill>
                  <a:latin typeface="Canva Sans Bold"/>
                  <a:ea typeface="Canva Sans Bold"/>
                  <a:cs typeface="Canva Sans Bold"/>
                  <a:sym typeface="Canva Sans Bold"/>
                </a:rPr>
                <a:t>T</a:t>
              </a:r>
            </a:p>
            <a:p>
              <a:pPr algn="ctr">
                <a:lnSpc>
                  <a:spcPts val="3779"/>
                </a:lnSpc>
              </a:pPr>
              <a:r>
                <a:rPr lang="en-US" sz="2699">
                  <a:solidFill>
                    <a:srgbClr val="FFFFFF"/>
                  </a:solidFill>
                  <a:latin typeface="Canva Sans"/>
                  <a:ea typeface="Canva Sans"/>
                  <a:cs typeface="Canva Sans"/>
                  <a:sym typeface="Canva Sans"/>
                </a:rPr>
                <a:t>Threats</a:t>
              </a:r>
            </a:p>
          </p:txBody>
        </p:sp>
      </p:grpSp>
      <p:sp>
        <p:nvSpPr>
          <p:cNvPr id="28" name="AutoShape 28"/>
          <p:cNvSpPr/>
          <p:nvPr/>
        </p:nvSpPr>
        <p:spPr>
          <a:xfrm flipV="1">
            <a:off x="9163050" y="2664502"/>
            <a:ext cx="0" cy="6492240"/>
          </a:xfrm>
          <a:prstGeom prst="line">
            <a:avLst/>
          </a:prstGeom>
          <a:ln w="38100" cap="flat">
            <a:solidFill>
              <a:srgbClr val="000000"/>
            </a:solidFill>
            <a:prstDash val="solid"/>
            <a:headEnd type="none" w="sm" len="sm"/>
            <a:tailEnd type="none" w="sm" len="sm"/>
          </a:ln>
        </p:spPr>
        <p:txBody>
          <a:bodyPr/>
          <a:lstStyle/>
          <a:p>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62838" y="0"/>
            <a:ext cx="18613676" cy="2027793"/>
          </a:xfrm>
          <a:prstGeom prst="rect">
            <a:avLst/>
          </a:prstGeom>
          <a:solidFill>
            <a:srgbClr val="53284F"/>
          </a:solidFill>
        </p:spPr>
        <p:txBody>
          <a:bodyPr/>
          <a:lstStyle/>
          <a:p>
            <a:endParaRPr lang="en-US"/>
          </a:p>
        </p:txBody>
      </p:sp>
      <p:sp>
        <p:nvSpPr>
          <p:cNvPr id="3" name="TextBox 3"/>
          <p:cNvSpPr txBox="1"/>
          <p:nvPr/>
        </p:nvSpPr>
        <p:spPr>
          <a:xfrm>
            <a:off x="791471" y="558996"/>
            <a:ext cx="16705058" cy="1190625"/>
          </a:xfrm>
          <a:prstGeom prst="rect">
            <a:avLst/>
          </a:prstGeom>
        </p:spPr>
        <p:txBody>
          <a:bodyPr lIns="0" tIns="0" rIns="0" bIns="0" rtlCol="0" anchor="t">
            <a:spAutoFit/>
          </a:bodyPr>
          <a:lstStyle/>
          <a:p>
            <a:pPr algn="ctr">
              <a:lnSpc>
                <a:spcPts val="9480"/>
              </a:lnSpc>
            </a:pPr>
            <a:r>
              <a:rPr lang="en-US" sz="7900">
                <a:solidFill>
                  <a:srgbClr val="FFFFFF"/>
                </a:solidFill>
                <a:latin typeface="League Spartan"/>
                <a:ea typeface="League Spartan"/>
                <a:cs typeface="League Spartan"/>
                <a:sym typeface="League Spartan"/>
              </a:rPr>
              <a:t>Assessing the Team Climate</a:t>
            </a:r>
          </a:p>
        </p:txBody>
      </p:sp>
      <p:sp>
        <p:nvSpPr>
          <p:cNvPr id="4" name="AutoShape 4"/>
          <p:cNvSpPr/>
          <p:nvPr/>
        </p:nvSpPr>
        <p:spPr>
          <a:xfrm rot="-10800000">
            <a:off x="-162838" y="9220716"/>
            <a:ext cx="18613676" cy="1066284"/>
          </a:xfrm>
          <a:prstGeom prst="rect">
            <a:avLst/>
          </a:prstGeom>
          <a:solidFill>
            <a:srgbClr val="53284F"/>
          </a:solidFill>
        </p:spPr>
        <p:txBody>
          <a:bodyPr/>
          <a:lstStyle/>
          <a:p>
            <a:endParaRPr lang="en-US"/>
          </a:p>
        </p:txBody>
      </p:sp>
      <p:sp>
        <p:nvSpPr>
          <p:cNvPr id="5" name="AutoShape 5"/>
          <p:cNvSpPr/>
          <p:nvPr/>
        </p:nvSpPr>
        <p:spPr>
          <a:xfrm>
            <a:off x="1288148" y="3682400"/>
            <a:ext cx="15971152" cy="1609188"/>
          </a:xfrm>
          <a:prstGeom prst="rect">
            <a:avLst/>
          </a:prstGeom>
          <a:solidFill>
            <a:srgbClr val="166670">
              <a:alpha val="24706"/>
            </a:srgbClr>
          </a:solidFill>
        </p:spPr>
        <p:txBody>
          <a:bodyPr/>
          <a:lstStyle/>
          <a:p>
            <a:endParaRPr lang="en-US"/>
          </a:p>
        </p:txBody>
      </p:sp>
      <p:sp>
        <p:nvSpPr>
          <p:cNvPr id="6" name="AutoShape 6"/>
          <p:cNvSpPr/>
          <p:nvPr/>
        </p:nvSpPr>
        <p:spPr>
          <a:xfrm>
            <a:off x="1028700" y="3672875"/>
            <a:ext cx="259448" cy="1609188"/>
          </a:xfrm>
          <a:prstGeom prst="rect">
            <a:avLst/>
          </a:prstGeom>
          <a:solidFill>
            <a:srgbClr val="166670"/>
          </a:solidFill>
        </p:spPr>
        <p:txBody>
          <a:bodyPr/>
          <a:lstStyle/>
          <a:p>
            <a:endParaRPr lang="en-US"/>
          </a:p>
        </p:txBody>
      </p:sp>
      <p:sp>
        <p:nvSpPr>
          <p:cNvPr id="7" name="TextBox 7"/>
          <p:cNvSpPr txBox="1"/>
          <p:nvPr/>
        </p:nvSpPr>
        <p:spPr>
          <a:xfrm>
            <a:off x="1508733" y="3811270"/>
            <a:ext cx="15570444" cy="1374140"/>
          </a:xfrm>
          <a:prstGeom prst="rect">
            <a:avLst/>
          </a:prstGeom>
        </p:spPr>
        <p:txBody>
          <a:bodyPr lIns="0" tIns="0" rIns="0" bIns="0" rtlCol="0" anchor="t">
            <a:spAutoFit/>
          </a:bodyPr>
          <a:lstStyle/>
          <a:p>
            <a:pPr algn="l">
              <a:lnSpc>
                <a:spcPts val="3639"/>
              </a:lnSpc>
            </a:pPr>
            <a:r>
              <a:rPr lang="en-US" sz="2799" b="1" spc="559">
                <a:solidFill>
                  <a:srgbClr val="000000"/>
                </a:solidFill>
                <a:latin typeface="Inter Bold"/>
                <a:ea typeface="Inter Bold"/>
                <a:cs typeface="Inter Bold"/>
                <a:sym typeface="Inter Bold"/>
              </a:rPr>
              <a:t>HISTORICAL AND CURRENT HARM? </a:t>
            </a:r>
          </a:p>
          <a:p>
            <a:pPr marL="604519" lvl="1" indent="-302260" algn="l">
              <a:lnSpc>
                <a:spcPts val="3639"/>
              </a:lnSpc>
              <a:buFont typeface="Arial"/>
              <a:buChar char="•"/>
            </a:pPr>
            <a:r>
              <a:rPr lang="en-US" sz="2799" spc="559">
                <a:solidFill>
                  <a:srgbClr val="000000"/>
                </a:solidFill>
                <a:latin typeface="Inter"/>
                <a:ea typeface="Inter"/>
                <a:cs typeface="Inter"/>
                <a:sym typeface="Inter"/>
              </a:rPr>
              <a:t>EX. OCR INVESTIGATIONS</a:t>
            </a:r>
          </a:p>
          <a:p>
            <a:pPr marL="604520" lvl="1" indent="-302260" algn="l">
              <a:lnSpc>
                <a:spcPts val="3640"/>
              </a:lnSpc>
              <a:buFont typeface="Arial"/>
              <a:buChar char="•"/>
            </a:pPr>
            <a:r>
              <a:rPr lang="en-US" sz="2800" spc="560">
                <a:solidFill>
                  <a:srgbClr val="000000"/>
                </a:solidFill>
                <a:latin typeface="Inter"/>
                <a:ea typeface="Inter"/>
                <a:cs typeface="Inter"/>
                <a:sym typeface="Inter"/>
              </a:rPr>
              <a:t>Power, privilege and identity</a:t>
            </a:r>
          </a:p>
        </p:txBody>
      </p:sp>
      <p:sp>
        <p:nvSpPr>
          <p:cNvPr id="8" name="AutoShape 8"/>
          <p:cNvSpPr/>
          <p:nvPr/>
        </p:nvSpPr>
        <p:spPr>
          <a:xfrm>
            <a:off x="1288148" y="2261168"/>
            <a:ext cx="15971152" cy="1184616"/>
          </a:xfrm>
          <a:prstGeom prst="rect">
            <a:avLst/>
          </a:prstGeom>
          <a:solidFill>
            <a:srgbClr val="166670">
              <a:alpha val="24706"/>
            </a:srgbClr>
          </a:solidFill>
        </p:spPr>
        <p:txBody>
          <a:bodyPr/>
          <a:lstStyle/>
          <a:p>
            <a:endParaRPr lang="en-US"/>
          </a:p>
        </p:txBody>
      </p:sp>
      <p:sp>
        <p:nvSpPr>
          <p:cNvPr id="9" name="AutoShape 9"/>
          <p:cNvSpPr/>
          <p:nvPr/>
        </p:nvSpPr>
        <p:spPr>
          <a:xfrm>
            <a:off x="1028700" y="2261168"/>
            <a:ext cx="259448" cy="1184616"/>
          </a:xfrm>
          <a:prstGeom prst="rect">
            <a:avLst/>
          </a:prstGeom>
          <a:solidFill>
            <a:srgbClr val="166670"/>
          </a:solidFill>
        </p:spPr>
        <p:txBody>
          <a:bodyPr/>
          <a:lstStyle/>
          <a:p>
            <a:endParaRPr lang="en-US"/>
          </a:p>
        </p:txBody>
      </p:sp>
      <p:sp>
        <p:nvSpPr>
          <p:cNvPr id="10" name="AutoShape 10"/>
          <p:cNvSpPr/>
          <p:nvPr/>
        </p:nvSpPr>
        <p:spPr>
          <a:xfrm>
            <a:off x="1288148" y="5525663"/>
            <a:ext cx="15971152" cy="1490050"/>
          </a:xfrm>
          <a:prstGeom prst="rect">
            <a:avLst/>
          </a:prstGeom>
          <a:solidFill>
            <a:srgbClr val="166670">
              <a:alpha val="24706"/>
            </a:srgbClr>
          </a:solidFill>
        </p:spPr>
        <p:txBody>
          <a:bodyPr/>
          <a:lstStyle/>
          <a:p>
            <a:endParaRPr lang="en-US"/>
          </a:p>
        </p:txBody>
      </p:sp>
      <p:sp>
        <p:nvSpPr>
          <p:cNvPr id="11" name="AutoShape 11"/>
          <p:cNvSpPr/>
          <p:nvPr/>
        </p:nvSpPr>
        <p:spPr>
          <a:xfrm>
            <a:off x="1028700" y="5535462"/>
            <a:ext cx="259448" cy="1480251"/>
          </a:xfrm>
          <a:prstGeom prst="rect">
            <a:avLst/>
          </a:prstGeom>
          <a:solidFill>
            <a:srgbClr val="166670"/>
          </a:solidFill>
        </p:spPr>
        <p:txBody>
          <a:bodyPr/>
          <a:lstStyle/>
          <a:p>
            <a:endParaRPr lang="en-US"/>
          </a:p>
        </p:txBody>
      </p:sp>
      <p:sp>
        <p:nvSpPr>
          <p:cNvPr id="12" name="AutoShape 12"/>
          <p:cNvSpPr/>
          <p:nvPr/>
        </p:nvSpPr>
        <p:spPr>
          <a:xfrm>
            <a:off x="1308379" y="7279604"/>
            <a:ext cx="15971152" cy="1750508"/>
          </a:xfrm>
          <a:prstGeom prst="rect">
            <a:avLst/>
          </a:prstGeom>
          <a:solidFill>
            <a:srgbClr val="166670">
              <a:alpha val="24706"/>
            </a:srgbClr>
          </a:solidFill>
        </p:spPr>
        <p:txBody>
          <a:bodyPr/>
          <a:lstStyle/>
          <a:p>
            <a:endParaRPr lang="en-US"/>
          </a:p>
        </p:txBody>
      </p:sp>
      <p:sp>
        <p:nvSpPr>
          <p:cNvPr id="13" name="TextBox 13"/>
          <p:cNvSpPr txBox="1"/>
          <p:nvPr/>
        </p:nvSpPr>
        <p:spPr>
          <a:xfrm>
            <a:off x="1508733" y="7450940"/>
            <a:ext cx="15570444" cy="1374140"/>
          </a:xfrm>
          <a:prstGeom prst="rect">
            <a:avLst/>
          </a:prstGeom>
        </p:spPr>
        <p:txBody>
          <a:bodyPr lIns="0" tIns="0" rIns="0" bIns="0" rtlCol="0" anchor="t">
            <a:spAutoFit/>
          </a:bodyPr>
          <a:lstStyle/>
          <a:p>
            <a:pPr algn="l">
              <a:lnSpc>
                <a:spcPts val="3639"/>
              </a:lnSpc>
            </a:pPr>
            <a:r>
              <a:rPr lang="en-US" sz="2799" b="1" spc="559">
                <a:solidFill>
                  <a:srgbClr val="000000"/>
                </a:solidFill>
                <a:latin typeface="Inter Bold"/>
                <a:ea typeface="Inter Bold"/>
                <a:cs typeface="Inter Bold"/>
                <a:sym typeface="Inter Bold"/>
              </a:rPr>
              <a:t>WHAT ARE YOU ACCOUNTABILITY PRACTICES WITHIN THE UNIT? </a:t>
            </a:r>
          </a:p>
          <a:p>
            <a:pPr marL="604519" lvl="1" indent="-302260" algn="l">
              <a:lnSpc>
                <a:spcPts val="3639"/>
              </a:lnSpc>
              <a:buFont typeface="Arial"/>
              <a:buChar char="•"/>
            </a:pPr>
            <a:r>
              <a:rPr lang="en-US" sz="2799" spc="559">
                <a:solidFill>
                  <a:srgbClr val="000000"/>
                </a:solidFill>
                <a:latin typeface="Inter"/>
                <a:ea typeface="Inter"/>
                <a:cs typeface="Inter"/>
                <a:sym typeface="Inter"/>
              </a:rPr>
              <a:t>DEPENDENCE UPON FORMAL STRUCTURES</a:t>
            </a:r>
          </a:p>
          <a:p>
            <a:pPr marL="604520" lvl="1" indent="-302260" algn="l">
              <a:lnSpc>
                <a:spcPts val="3640"/>
              </a:lnSpc>
              <a:buFont typeface="Arial"/>
              <a:buChar char="•"/>
            </a:pPr>
            <a:r>
              <a:rPr lang="en-US" sz="2800" spc="560">
                <a:solidFill>
                  <a:srgbClr val="000000"/>
                </a:solidFill>
                <a:latin typeface="Inter"/>
                <a:ea typeface="Inter"/>
                <a:cs typeface="Inter"/>
                <a:sym typeface="Inter"/>
              </a:rPr>
              <a:t>Informal conflict resolution options</a:t>
            </a:r>
          </a:p>
        </p:txBody>
      </p:sp>
      <p:sp>
        <p:nvSpPr>
          <p:cNvPr id="14" name="AutoShape 14"/>
          <p:cNvSpPr/>
          <p:nvPr/>
        </p:nvSpPr>
        <p:spPr>
          <a:xfrm>
            <a:off x="1038225" y="7279604"/>
            <a:ext cx="259448" cy="1750508"/>
          </a:xfrm>
          <a:prstGeom prst="rect">
            <a:avLst/>
          </a:prstGeom>
          <a:solidFill>
            <a:srgbClr val="166670"/>
          </a:solidFill>
        </p:spPr>
        <p:txBody>
          <a:bodyPr/>
          <a:lstStyle/>
          <a:p>
            <a:endParaRPr lang="en-US"/>
          </a:p>
        </p:txBody>
      </p:sp>
      <p:sp>
        <p:nvSpPr>
          <p:cNvPr id="15" name="TextBox 15"/>
          <p:cNvSpPr txBox="1"/>
          <p:nvPr/>
        </p:nvSpPr>
        <p:spPr>
          <a:xfrm>
            <a:off x="1488502" y="2580005"/>
            <a:ext cx="15570444" cy="459740"/>
          </a:xfrm>
          <a:prstGeom prst="rect">
            <a:avLst/>
          </a:prstGeom>
        </p:spPr>
        <p:txBody>
          <a:bodyPr lIns="0" tIns="0" rIns="0" bIns="0" rtlCol="0" anchor="t">
            <a:spAutoFit/>
          </a:bodyPr>
          <a:lstStyle/>
          <a:p>
            <a:pPr algn="l">
              <a:lnSpc>
                <a:spcPts val="3639"/>
              </a:lnSpc>
            </a:pPr>
            <a:r>
              <a:rPr lang="en-US" sz="2799" b="1" spc="559">
                <a:solidFill>
                  <a:srgbClr val="000000"/>
                </a:solidFill>
                <a:latin typeface="Inter Bold"/>
                <a:ea typeface="Inter Bold"/>
                <a:cs typeface="Inter Bold"/>
                <a:sym typeface="Inter Bold"/>
              </a:rPr>
              <a:t>VALUES </a:t>
            </a:r>
            <a:r>
              <a:rPr lang="en-US" sz="2799" spc="559">
                <a:solidFill>
                  <a:srgbClr val="000000"/>
                </a:solidFill>
                <a:latin typeface="Inter"/>
                <a:ea typeface="Inter"/>
                <a:cs typeface="Inter"/>
                <a:sym typeface="Inter"/>
              </a:rPr>
              <a:t>- Establishing team values &amp; strong expectations</a:t>
            </a:r>
          </a:p>
        </p:txBody>
      </p:sp>
      <p:sp>
        <p:nvSpPr>
          <p:cNvPr id="16" name="TextBox 16"/>
          <p:cNvSpPr txBox="1"/>
          <p:nvPr/>
        </p:nvSpPr>
        <p:spPr>
          <a:xfrm>
            <a:off x="1508733" y="5558287"/>
            <a:ext cx="15570444" cy="1374140"/>
          </a:xfrm>
          <a:prstGeom prst="rect">
            <a:avLst/>
          </a:prstGeom>
        </p:spPr>
        <p:txBody>
          <a:bodyPr lIns="0" tIns="0" rIns="0" bIns="0" rtlCol="0" anchor="t">
            <a:spAutoFit/>
          </a:bodyPr>
          <a:lstStyle/>
          <a:p>
            <a:pPr algn="l">
              <a:lnSpc>
                <a:spcPts val="3639"/>
              </a:lnSpc>
            </a:pPr>
            <a:r>
              <a:rPr lang="en-US" sz="2799" b="1" spc="559">
                <a:solidFill>
                  <a:srgbClr val="000000"/>
                </a:solidFill>
                <a:latin typeface="Inter Bold"/>
                <a:ea typeface="Inter Bold"/>
                <a:cs typeface="Inter Bold"/>
                <a:sym typeface="Inter Bold"/>
              </a:rPr>
              <a:t>WARNING SIGNS</a:t>
            </a:r>
          </a:p>
          <a:p>
            <a:pPr marL="604519" lvl="1" indent="-302260" algn="l">
              <a:lnSpc>
                <a:spcPts val="3639"/>
              </a:lnSpc>
              <a:buFont typeface="Arial"/>
              <a:buChar char="•"/>
            </a:pPr>
            <a:r>
              <a:rPr lang="en-US" sz="2799" spc="559">
                <a:solidFill>
                  <a:srgbClr val="000000"/>
                </a:solidFill>
                <a:latin typeface="Inter"/>
                <a:ea typeface="Inter"/>
                <a:cs typeface="Inter"/>
                <a:sym typeface="Inter"/>
              </a:rPr>
              <a:t>Harassment, microaggressions, etc. </a:t>
            </a:r>
          </a:p>
          <a:p>
            <a:pPr marL="604520" lvl="1" indent="-302260" algn="l">
              <a:lnSpc>
                <a:spcPts val="3640"/>
              </a:lnSpc>
              <a:buFont typeface="Arial"/>
              <a:buChar char="•"/>
            </a:pPr>
            <a:r>
              <a:rPr lang="en-US" sz="2800" spc="560">
                <a:solidFill>
                  <a:srgbClr val="000000"/>
                </a:solidFill>
                <a:latin typeface="Inter"/>
                <a:ea typeface="Inter"/>
                <a:cs typeface="Inter"/>
                <a:sym typeface="Inter"/>
              </a:rPr>
              <a:t>Inequitable, hostile environments, interpersonal dynamics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53284F"/>
        </a:solidFill>
        <a:effectLst/>
      </p:bgPr>
    </p:bg>
    <p:spTree>
      <p:nvGrpSpPr>
        <p:cNvPr id="1" name=""/>
        <p:cNvGrpSpPr/>
        <p:nvPr/>
      </p:nvGrpSpPr>
      <p:grpSpPr>
        <a:xfrm>
          <a:off x="0" y="0"/>
          <a:ext cx="0" cy="0"/>
          <a:chOff x="0" y="0"/>
          <a:chExt cx="0" cy="0"/>
        </a:xfrm>
      </p:grpSpPr>
      <p:sp>
        <p:nvSpPr>
          <p:cNvPr id="2" name="AutoShape 2"/>
          <p:cNvSpPr/>
          <p:nvPr/>
        </p:nvSpPr>
        <p:spPr>
          <a:xfrm rot="-4110353">
            <a:off x="-5230294" y="267776"/>
            <a:ext cx="11836868" cy="3619487"/>
          </a:xfrm>
          <a:prstGeom prst="rect">
            <a:avLst/>
          </a:prstGeom>
          <a:solidFill>
            <a:srgbClr val="166670"/>
          </a:solidFill>
        </p:spPr>
        <p:txBody>
          <a:bodyPr/>
          <a:lstStyle/>
          <a:p>
            <a:endParaRPr lang="en-US"/>
          </a:p>
        </p:txBody>
      </p:sp>
      <p:grpSp>
        <p:nvGrpSpPr>
          <p:cNvPr id="3" name="Group 3"/>
          <p:cNvGrpSpPr>
            <a:grpSpLocks noChangeAspect="1"/>
          </p:cNvGrpSpPr>
          <p:nvPr/>
        </p:nvGrpSpPr>
        <p:grpSpPr>
          <a:xfrm>
            <a:off x="-1473760" y="2325405"/>
            <a:ext cx="9488303" cy="9488265"/>
            <a:chOff x="0" y="0"/>
            <a:chExt cx="6350000" cy="6349975"/>
          </a:xfrm>
        </p:grpSpPr>
        <p:sp>
          <p:nvSpPr>
            <p:cNvPr id="4" name="Freeform 4"/>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3"/>
              <a:stretch>
                <a:fillRect l="-89462" r="-10536"/>
              </a:stretch>
            </a:blipFill>
          </p:spPr>
          <p:txBody>
            <a:bodyPr/>
            <a:lstStyle/>
            <a:p>
              <a:endParaRPr lang="en-US"/>
            </a:p>
          </p:txBody>
        </p:sp>
      </p:grpSp>
      <p:sp>
        <p:nvSpPr>
          <p:cNvPr id="5" name="TextBox 5"/>
          <p:cNvSpPr txBox="1"/>
          <p:nvPr/>
        </p:nvSpPr>
        <p:spPr>
          <a:xfrm>
            <a:off x="8033950" y="2684612"/>
            <a:ext cx="9167515" cy="3619500"/>
          </a:xfrm>
          <a:prstGeom prst="rect">
            <a:avLst/>
          </a:prstGeom>
        </p:spPr>
        <p:txBody>
          <a:bodyPr lIns="0" tIns="0" rIns="0" bIns="0" rtlCol="0" anchor="t">
            <a:spAutoFit/>
          </a:bodyPr>
          <a:lstStyle/>
          <a:p>
            <a:pPr algn="ctr">
              <a:lnSpc>
                <a:spcPts val="14301"/>
              </a:lnSpc>
            </a:pPr>
            <a:r>
              <a:rPr lang="en-US" sz="11917" i="1" spc="-119">
                <a:solidFill>
                  <a:srgbClr val="FFFFFF"/>
                </a:solidFill>
                <a:latin typeface="League Spartan"/>
                <a:ea typeface="League Spartan"/>
                <a:cs typeface="League Spartan"/>
                <a:sym typeface="League Spartan"/>
              </a:rPr>
              <a:t>Supporting </a:t>
            </a:r>
          </a:p>
          <a:p>
            <a:pPr algn="ctr">
              <a:lnSpc>
                <a:spcPts val="14301"/>
              </a:lnSpc>
              <a:spcBef>
                <a:spcPct val="0"/>
              </a:spcBef>
            </a:pPr>
            <a:r>
              <a:rPr lang="en-US" sz="11917" i="1" spc="-119">
                <a:solidFill>
                  <a:srgbClr val="FFFFFF"/>
                </a:solidFill>
                <a:latin typeface="League Spartan"/>
                <a:ea typeface="League Spartan"/>
                <a:cs typeface="League Spartan"/>
                <a:sym typeface="League Spartan"/>
              </a:rPr>
              <a:t>the Team</a:t>
            </a:r>
          </a:p>
        </p:txBody>
      </p:sp>
      <p:sp>
        <p:nvSpPr>
          <p:cNvPr id="6" name="AutoShape 6"/>
          <p:cNvSpPr/>
          <p:nvPr/>
        </p:nvSpPr>
        <p:spPr>
          <a:xfrm>
            <a:off x="8631146" y="6892279"/>
            <a:ext cx="8628154" cy="0"/>
          </a:xfrm>
          <a:prstGeom prst="line">
            <a:avLst/>
          </a:prstGeom>
          <a:ln w="47625" cap="rnd">
            <a:solidFill>
              <a:srgbClr val="FFFFFF"/>
            </a:solidFill>
            <a:prstDash val="solid"/>
            <a:headEnd type="none" w="sm" len="sm"/>
            <a:tailEnd type="none" w="sm" len="sm"/>
          </a:ln>
        </p:spPr>
        <p:txBody>
          <a:bodyPr/>
          <a:lstStyle/>
          <a:p>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AFEFF"/>
        </a:solidFill>
        <a:effectLst/>
      </p:bgPr>
    </p:bg>
    <p:spTree>
      <p:nvGrpSpPr>
        <p:cNvPr id="1" name=""/>
        <p:cNvGrpSpPr/>
        <p:nvPr/>
      </p:nvGrpSpPr>
      <p:grpSpPr>
        <a:xfrm>
          <a:off x="0" y="0"/>
          <a:ext cx="0" cy="0"/>
          <a:chOff x="0" y="0"/>
          <a:chExt cx="0" cy="0"/>
        </a:xfrm>
      </p:grpSpPr>
      <p:sp>
        <p:nvSpPr>
          <p:cNvPr id="2" name="TextBox 2"/>
          <p:cNvSpPr txBox="1"/>
          <p:nvPr/>
        </p:nvSpPr>
        <p:spPr>
          <a:xfrm>
            <a:off x="876300" y="1028700"/>
            <a:ext cx="16383000" cy="1339453"/>
          </a:xfrm>
          <a:prstGeom prst="rect">
            <a:avLst/>
          </a:prstGeom>
        </p:spPr>
        <p:txBody>
          <a:bodyPr lIns="0" tIns="0" rIns="0" bIns="0" rtlCol="0" anchor="t">
            <a:spAutoFit/>
          </a:bodyPr>
          <a:lstStyle/>
          <a:p>
            <a:pPr algn="ctr">
              <a:lnSpc>
                <a:spcPts val="10559"/>
              </a:lnSpc>
            </a:pPr>
            <a:r>
              <a:rPr lang="en-US" sz="8799">
                <a:solidFill>
                  <a:srgbClr val="000000"/>
                </a:solidFill>
                <a:latin typeface="League Spartan"/>
                <a:ea typeface="League Spartan"/>
                <a:cs typeface="League Spartan"/>
                <a:sym typeface="League Spartan"/>
              </a:rPr>
              <a:t>Culture &amp; Climate</a:t>
            </a:r>
          </a:p>
        </p:txBody>
      </p:sp>
      <p:sp>
        <p:nvSpPr>
          <p:cNvPr id="3" name="AutoShape 3"/>
          <p:cNvSpPr/>
          <p:nvPr/>
        </p:nvSpPr>
        <p:spPr>
          <a:xfrm>
            <a:off x="1028700" y="2686050"/>
            <a:ext cx="7848600" cy="5818951"/>
          </a:xfrm>
          <a:prstGeom prst="rect">
            <a:avLst/>
          </a:prstGeom>
          <a:solidFill>
            <a:srgbClr val="53284F">
              <a:alpha val="24706"/>
            </a:srgbClr>
          </a:solidFill>
        </p:spPr>
        <p:txBody>
          <a:bodyPr/>
          <a:lstStyle/>
          <a:p>
            <a:endParaRPr lang="en-US"/>
          </a:p>
        </p:txBody>
      </p:sp>
      <p:sp>
        <p:nvSpPr>
          <p:cNvPr id="4" name="AutoShape 4"/>
          <p:cNvSpPr/>
          <p:nvPr/>
        </p:nvSpPr>
        <p:spPr>
          <a:xfrm>
            <a:off x="9410700" y="2686050"/>
            <a:ext cx="7848600" cy="5818951"/>
          </a:xfrm>
          <a:prstGeom prst="rect">
            <a:avLst/>
          </a:prstGeom>
          <a:solidFill>
            <a:srgbClr val="166670">
              <a:alpha val="24706"/>
            </a:srgbClr>
          </a:solidFill>
        </p:spPr>
        <p:txBody>
          <a:bodyPr/>
          <a:lstStyle/>
          <a:p>
            <a:endParaRPr lang="en-US"/>
          </a:p>
        </p:txBody>
      </p:sp>
      <p:sp>
        <p:nvSpPr>
          <p:cNvPr id="5" name="AutoShape 5"/>
          <p:cNvSpPr/>
          <p:nvPr/>
        </p:nvSpPr>
        <p:spPr>
          <a:xfrm>
            <a:off x="800100" y="2686050"/>
            <a:ext cx="331255" cy="5818951"/>
          </a:xfrm>
          <a:prstGeom prst="rect">
            <a:avLst/>
          </a:prstGeom>
          <a:solidFill>
            <a:srgbClr val="53284F"/>
          </a:solidFill>
        </p:spPr>
        <p:txBody>
          <a:bodyPr/>
          <a:lstStyle/>
          <a:p>
            <a:endParaRPr lang="en-US"/>
          </a:p>
        </p:txBody>
      </p:sp>
      <p:sp>
        <p:nvSpPr>
          <p:cNvPr id="6" name="AutoShape 6"/>
          <p:cNvSpPr/>
          <p:nvPr/>
        </p:nvSpPr>
        <p:spPr>
          <a:xfrm>
            <a:off x="9220200" y="2686050"/>
            <a:ext cx="369296" cy="5818951"/>
          </a:xfrm>
          <a:prstGeom prst="rect">
            <a:avLst/>
          </a:prstGeom>
          <a:solidFill>
            <a:srgbClr val="166670"/>
          </a:solidFill>
        </p:spPr>
        <p:txBody>
          <a:bodyPr/>
          <a:lstStyle/>
          <a:p>
            <a:endParaRPr lang="en-US"/>
          </a:p>
        </p:txBody>
      </p:sp>
      <p:sp>
        <p:nvSpPr>
          <p:cNvPr id="7" name="TextBox 7"/>
          <p:cNvSpPr txBox="1"/>
          <p:nvPr/>
        </p:nvSpPr>
        <p:spPr>
          <a:xfrm>
            <a:off x="1338917" y="2962837"/>
            <a:ext cx="7228165" cy="3731260"/>
          </a:xfrm>
          <a:prstGeom prst="rect">
            <a:avLst/>
          </a:prstGeom>
        </p:spPr>
        <p:txBody>
          <a:bodyPr lIns="0" tIns="0" rIns="0" bIns="0" rtlCol="0" anchor="t">
            <a:spAutoFit/>
          </a:bodyPr>
          <a:lstStyle/>
          <a:p>
            <a:pPr algn="l">
              <a:lnSpc>
                <a:spcPts val="4249"/>
              </a:lnSpc>
            </a:pPr>
            <a:r>
              <a:rPr lang="en-US" sz="3399" b="1" i="1" spc="118">
                <a:solidFill>
                  <a:srgbClr val="53284F"/>
                </a:solidFill>
                <a:latin typeface="League Spartan"/>
                <a:ea typeface="League Spartan"/>
                <a:cs typeface="League Spartan"/>
                <a:sym typeface="League Spartan"/>
              </a:rPr>
              <a:t>CULTURE: </a:t>
            </a:r>
          </a:p>
          <a:p>
            <a:pPr algn="l">
              <a:lnSpc>
                <a:spcPts val="4249"/>
              </a:lnSpc>
            </a:pPr>
            <a:endParaRPr lang="en-US" sz="3399" b="1" i="1" spc="118">
              <a:solidFill>
                <a:srgbClr val="53284F"/>
              </a:solidFill>
              <a:latin typeface="League Spartan"/>
              <a:ea typeface="League Spartan"/>
              <a:cs typeface="League Spartan"/>
              <a:sym typeface="League Spartan"/>
            </a:endParaRPr>
          </a:p>
          <a:p>
            <a:pPr algn="l">
              <a:lnSpc>
                <a:spcPts val="4249"/>
              </a:lnSpc>
            </a:pPr>
            <a:r>
              <a:rPr lang="en-US" sz="3399" b="1" i="1" spc="118">
                <a:solidFill>
                  <a:srgbClr val="53284F"/>
                </a:solidFill>
                <a:latin typeface="League Spartan"/>
                <a:ea typeface="League Spartan"/>
                <a:cs typeface="League Spartan"/>
                <a:sym typeface="League Spartan"/>
              </a:rPr>
              <a:t>Sum of the values, traditions, beliefs, interactions, behaviors &amp; attitudes</a:t>
            </a:r>
          </a:p>
          <a:p>
            <a:pPr algn="l">
              <a:lnSpc>
                <a:spcPts val="4249"/>
              </a:lnSpc>
            </a:pPr>
            <a:endParaRPr lang="en-US" sz="3399" b="1" i="1" spc="118">
              <a:solidFill>
                <a:srgbClr val="53284F"/>
              </a:solidFill>
              <a:latin typeface="League Spartan"/>
              <a:ea typeface="League Spartan"/>
              <a:cs typeface="League Spartan"/>
              <a:sym typeface="League Spartan"/>
            </a:endParaRPr>
          </a:p>
          <a:p>
            <a:pPr algn="l">
              <a:lnSpc>
                <a:spcPts val="4250"/>
              </a:lnSpc>
            </a:pPr>
            <a:r>
              <a:rPr lang="en-US" sz="3400" b="1" i="1" spc="119">
                <a:solidFill>
                  <a:srgbClr val="53284F"/>
                </a:solidFill>
                <a:latin typeface="League Spartan"/>
                <a:ea typeface="League Spartan"/>
                <a:cs typeface="League Spartan"/>
                <a:sym typeface="League Spartan"/>
              </a:rPr>
              <a:t>- Often deep and more stable</a:t>
            </a:r>
          </a:p>
        </p:txBody>
      </p:sp>
      <p:sp>
        <p:nvSpPr>
          <p:cNvPr id="8" name="TextBox 8"/>
          <p:cNvSpPr txBox="1"/>
          <p:nvPr/>
        </p:nvSpPr>
        <p:spPr>
          <a:xfrm>
            <a:off x="9720917" y="2935532"/>
            <a:ext cx="7228165" cy="5331460"/>
          </a:xfrm>
          <a:prstGeom prst="rect">
            <a:avLst/>
          </a:prstGeom>
        </p:spPr>
        <p:txBody>
          <a:bodyPr lIns="0" tIns="0" rIns="0" bIns="0" rtlCol="0" anchor="t">
            <a:spAutoFit/>
          </a:bodyPr>
          <a:lstStyle/>
          <a:p>
            <a:pPr algn="l">
              <a:lnSpc>
                <a:spcPts val="4249"/>
              </a:lnSpc>
            </a:pPr>
            <a:r>
              <a:rPr lang="en-US" sz="3399" b="1" i="1" spc="118">
                <a:solidFill>
                  <a:srgbClr val="166670"/>
                </a:solidFill>
                <a:latin typeface="League Spartan"/>
                <a:ea typeface="League Spartan"/>
                <a:cs typeface="League Spartan"/>
                <a:sym typeface="League Spartan"/>
              </a:rPr>
              <a:t>CLIMATE: </a:t>
            </a:r>
          </a:p>
          <a:p>
            <a:pPr algn="l">
              <a:lnSpc>
                <a:spcPts val="4249"/>
              </a:lnSpc>
            </a:pPr>
            <a:endParaRPr lang="en-US" sz="3399" b="1" i="1" spc="118">
              <a:solidFill>
                <a:srgbClr val="166670"/>
              </a:solidFill>
              <a:latin typeface="League Spartan"/>
              <a:ea typeface="League Spartan"/>
              <a:cs typeface="League Spartan"/>
              <a:sym typeface="League Spartan"/>
            </a:endParaRPr>
          </a:p>
          <a:p>
            <a:pPr algn="l">
              <a:lnSpc>
                <a:spcPts val="4249"/>
              </a:lnSpc>
            </a:pPr>
            <a:r>
              <a:rPr lang="en-US" sz="3399" b="1" i="1" spc="118">
                <a:solidFill>
                  <a:srgbClr val="166670"/>
                </a:solidFill>
                <a:latin typeface="League Spartan"/>
                <a:ea typeface="League Spartan"/>
                <a:cs typeface="League Spartan"/>
                <a:sym typeface="League Spartan"/>
              </a:rPr>
              <a:t>PERCEPTION ABOUT THE WORK/LEARNING ENVIRONMENT, HOW PEOPLE FEEL AT WORK/CLASS, RELATED TO MOTIVATION</a:t>
            </a:r>
          </a:p>
          <a:p>
            <a:pPr algn="l">
              <a:lnSpc>
                <a:spcPts val="4249"/>
              </a:lnSpc>
            </a:pPr>
            <a:endParaRPr lang="en-US" sz="3399" b="1" i="1" spc="118">
              <a:solidFill>
                <a:srgbClr val="166670"/>
              </a:solidFill>
              <a:latin typeface="League Spartan"/>
              <a:ea typeface="League Spartan"/>
              <a:cs typeface="League Spartan"/>
              <a:sym typeface="League Spartan"/>
            </a:endParaRPr>
          </a:p>
          <a:p>
            <a:pPr algn="l">
              <a:lnSpc>
                <a:spcPts val="4250"/>
              </a:lnSpc>
            </a:pPr>
            <a:r>
              <a:rPr lang="en-US" sz="3400" b="1" i="1" spc="119">
                <a:solidFill>
                  <a:srgbClr val="166670"/>
                </a:solidFill>
                <a:latin typeface="League Spartan"/>
                <a:ea typeface="League Spartan"/>
                <a:cs typeface="League Spartan"/>
                <a:sym typeface="League Spartan"/>
              </a:rPr>
              <a:t>- Often easier to assess and change</a:t>
            </a:r>
          </a:p>
        </p:txBody>
      </p:sp>
      <p:sp>
        <p:nvSpPr>
          <p:cNvPr id="9" name="AutoShape 9"/>
          <p:cNvSpPr/>
          <p:nvPr/>
        </p:nvSpPr>
        <p:spPr>
          <a:xfrm rot="-4110353">
            <a:off x="-3427736" y="168836"/>
            <a:ext cx="7347455" cy="1719728"/>
          </a:xfrm>
          <a:prstGeom prst="rect">
            <a:avLst/>
          </a:prstGeom>
          <a:solidFill>
            <a:srgbClr val="166670"/>
          </a:solidFill>
        </p:spPr>
        <p:txBody>
          <a:bodyPr/>
          <a:lstStyle/>
          <a:p>
            <a:endParaRPr lang="en-US"/>
          </a:p>
        </p:txBody>
      </p:sp>
      <p:sp>
        <p:nvSpPr>
          <p:cNvPr id="10" name="AutoShape 10"/>
          <p:cNvSpPr/>
          <p:nvPr/>
        </p:nvSpPr>
        <p:spPr>
          <a:xfrm rot="-4110353">
            <a:off x="14826908" y="7769078"/>
            <a:ext cx="7347455" cy="1719728"/>
          </a:xfrm>
          <a:prstGeom prst="rect">
            <a:avLst/>
          </a:prstGeom>
          <a:solidFill>
            <a:srgbClr val="166670"/>
          </a:solidFill>
        </p:spPr>
        <p:txBody>
          <a:bodyPr/>
          <a:lstStyle/>
          <a:p>
            <a:endParaRPr lang="en-US"/>
          </a:p>
        </p:txBody>
      </p:sp>
      <p:sp>
        <p:nvSpPr>
          <p:cNvPr id="11" name="TextBox 11"/>
          <p:cNvSpPr txBox="1"/>
          <p:nvPr/>
        </p:nvSpPr>
        <p:spPr>
          <a:xfrm>
            <a:off x="230567" y="9277350"/>
            <a:ext cx="15940762" cy="981711"/>
          </a:xfrm>
          <a:prstGeom prst="rect">
            <a:avLst/>
          </a:prstGeom>
        </p:spPr>
        <p:txBody>
          <a:bodyPr lIns="0" tIns="0" rIns="0" bIns="0" rtlCol="0" anchor="t">
            <a:spAutoFit/>
          </a:bodyPr>
          <a:lstStyle/>
          <a:p>
            <a:pPr algn="l">
              <a:lnSpc>
                <a:spcPts val="1900"/>
              </a:lnSpc>
            </a:pPr>
            <a:r>
              <a:rPr lang="en-US" sz="1900">
                <a:solidFill>
                  <a:srgbClr val="53284F"/>
                </a:solidFill>
                <a:latin typeface="Kollektif"/>
                <a:ea typeface="Kollektif"/>
                <a:cs typeface="Kollektif"/>
                <a:sym typeface="Kollektif"/>
              </a:rPr>
              <a:t>Resources: </a:t>
            </a:r>
          </a:p>
          <a:p>
            <a:pPr algn="l">
              <a:lnSpc>
                <a:spcPts val="1900"/>
              </a:lnSpc>
            </a:pPr>
            <a:r>
              <a:rPr lang="en-US" sz="1900">
                <a:solidFill>
                  <a:srgbClr val="53284F"/>
                </a:solidFill>
                <a:latin typeface="Kollektif"/>
                <a:ea typeface="Kollektif"/>
                <a:cs typeface="Kollektif"/>
                <a:sym typeface="Kollektif"/>
              </a:rPr>
              <a:t>- Coyle. D (2018) The Culture Code: The Secrets of Highly Successful Groups, Bantam.</a:t>
            </a:r>
          </a:p>
          <a:p>
            <a:pPr algn="l">
              <a:lnSpc>
                <a:spcPts val="1900"/>
              </a:lnSpc>
            </a:pPr>
            <a:r>
              <a:rPr lang="en-US" sz="1900">
                <a:solidFill>
                  <a:srgbClr val="53284F"/>
                </a:solidFill>
                <a:latin typeface="Kollektif"/>
                <a:ea typeface="Kollektif"/>
                <a:cs typeface="Kollektif"/>
                <a:sym typeface="Kollektif"/>
              </a:rPr>
              <a:t>- Agarwal, D. P. (2018, August 30). How To Create A Positive Workplace Culture. Forbes</a:t>
            </a:r>
          </a:p>
          <a:p>
            <a:pPr algn="l">
              <a:lnSpc>
                <a:spcPts val="1900"/>
              </a:lnSpc>
            </a:pPr>
            <a:endParaRPr lang="en-US" sz="1900">
              <a:solidFill>
                <a:srgbClr val="53284F"/>
              </a:solidFill>
              <a:latin typeface="Kollektif"/>
              <a:ea typeface="Kollektif"/>
              <a:cs typeface="Kollektif"/>
              <a:sym typeface="Kollektif"/>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AFEFF"/>
        </a:solidFill>
        <a:effectLst/>
      </p:bgPr>
    </p:bg>
    <p:spTree>
      <p:nvGrpSpPr>
        <p:cNvPr id="1" name=""/>
        <p:cNvGrpSpPr/>
        <p:nvPr/>
      </p:nvGrpSpPr>
      <p:grpSpPr>
        <a:xfrm>
          <a:off x="0" y="0"/>
          <a:ext cx="0" cy="0"/>
          <a:chOff x="0" y="0"/>
          <a:chExt cx="0" cy="0"/>
        </a:xfrm>
      </p:grpSpPr>
      <p:grpSp>
        <p:nvGrpSpPr>
          <p:cNvPr id="2" name="Group 2"/>
          <p:cNvGrpSpPr/>
          <p:nvPr/>
        </p:nvGrpSpPr>
        <p:grpSpPr>
          <a:xfrm>
            <a:off x="0" y="0"/>
            <a:ext cx="7801953" cy="11061920"/>
            <a:chOff x="0" y="0"/>
            <a:chExt cx="2639179" cy="3741934"/>
          </a:xfrm>
        </p:grpSpPr>
        <p:sp>
          <p:nvSpPr>
            <p:cNvPr id="3" name="Freeform 3"/>
            <p:cNvSpPr/>
            <p:nvPr/>
          </p:nvSpPr>
          <p:spPr>
            <a:xfrm>
              <a:off x="0" y="0"/>
              <a:ext cx="2639179" cy="3741934"/>
            </a:xfrm>
            <a:custGeom>
              <a:avLst/>
              <a:gdLst/>
              <a:ahLst/>
              <a:cxnLst/>
              <a:rect l="l" t="t" r="r" b="b"/>
              <a:pathLst>
                <a:path w="2639179" h="3741934">
                  <a:moveTo>
                    <a:pt x="0" y="0"/>
                  </a:moveTo>
                  <a:lnTo>
                    <a:pt x="2639179" y="0"/>
                  </a:lnTo>
                  <a:lnTo>
                    <a:pt x="2639179" y="3741934"/>
                  </a:lnTo>
                  <a:lnTo>
                    <a:pt x="0" y="3741934"/>
                  </a:lnTo>
                  <a:close/>
                </a:path>
              </a:pathLst>
            </a:custGeom>
            <a:solidFill>
              <a:srgbClr val="53284F"/>
            </a:solidFill>
          </p:spPr>
          <p:txBody>
            <a:bodyPr/>
            <a:lstStyle/>
            <a:p>
              <a:endParaRPr lang="en-US"/>
            </a:p>
          </p:txBody>
        </p:sp>
      </p:grpSp>
      <p:grpSp>
        <p:nvGrpSpPr>
          <p:cNvPr id="4" name="Group 4"/>
          <p:cNvGrpSpPr/>
          <p:nvPr/>
        </p:nvGrpSpPr>
        <p:grpSpPr>
          <a:xfrm>
            <a:off x="8639060" y="799985"/>
            <a:ext cx="1009881" cy="1009881"/>
            <a:chOff x="0" y="0"/>
            <a:chExt cx="812800" cy="812800"/>
          </a:xfrm>
        </p:grpSpPr>
        <p:sp>
          <p:nvSpPr>
            <p:cNvPr id="5" name="Freeform 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51264E"/>
            </a:solidFill>
          </p:spPr>
          <p:txBody>
            <a:bodyPr/>
            <a:lstStyle/>
            <a:p>
              <a:endParaRPr lang="en-US"/>
            </a:p>
          </p:txBody>
        </p:sp>
        <p:sp>
          <p:nvSpPr>
            <p:cNvPr id="6" name="TextBox 6"/>
            <p:cNvSpPr txBox="1"/>
            <p:nvPr/>
          </p:nvSpPr>
          <p:spPr>
            <a:xfrm>
              <a:off x="76200" y="19050"/>
              <a:ext cx="660400" cy="717550"/>
            </a:xfrm>
            <a:prstGeom prst="rect">
              <a:avLst/>
            </a:prstGeom>
          </p:spPr>
          <p:txBody>
            <a:bodyPr lIns="50800" tIns="50800" rIns="50800" bIns="50800" rtlCol="0" anchor="ctr"/>
            <a:lstStyle/>
            <a:p>
              <a:pPr algn="ctr">
                <a:lnSpc>
                  <a:spcPts val="4479"/>
                </a:lnSpc>
              </a:pPr>
              <a:r>
                <a:rPr lang="en-US" sz="3199" b="1">
                  <a:solidFill>
                    <a:srgbClr val="FFFFFF"/>
                  </a:solidFill>
                  <a:latin typeface="Canva Sans Bold"/>
                  <a:ea typeface="Canva Sans Bold"/>
                  <a:cs typeface="Canva Sans Bold"/>
                  <a:sym typeface="Canva Sans Bold"/>
                </a:rPr>
                <a:t>1</a:t>
              </a:r>
            </a:p>
          </p:txBody>
        </p:sp>
      </p:grpSp>
      <p:sp>
        <p:nvSpPr>
          <p:cNvPr id="7" name="TextBox 7"/>
          <p:cNvSpPr txBox="1"/>
          <p:nvPr/>
        </p:nvSpPr>
        <p:spPr>
          <a:xfrm>
            <a:off x="788661" y="2947815"/>
            <a:ext cx="7013292" cy="3171825"/>
          </a:xfrm>
          <a:prstGeom prst="rect">
            <a:avLst/>
          </a:prstGeom>
        </p:spPr>
        <p:txBody>
          <a:bodyPr lIns="0" tIns="0" rIns="0" bIns="0" rtlCol="0" anchor="t">
            <a:spAutoFit/>
          </a:bodyPr>
          <a:lstStyle/>
          <a:p>
            <a:pPr algn="ctr">
              <a:lnSpc>
                <a:spcPts val="8399"/>
              </a:lnSpc>
            </a:pPr>
            <a:r>
              <a:rPr lang="en-US" sz="6999" b="1" spc="209">
                <a:solidFill>
                  <a:srgbClr val="FFFFFF"/>
                </a:solidFill>
                <a:latin typeface="Montserrat Classic Bold"/>
                <a:ea typeface="Montserrat Classic Bold"/>
                <a:cs typeface="Montserrat Classic Bold"/>
                <a:sym typeface="Montserrat Classic Bold"/>
              </a:rPr>
              <a:t>Knowing How to </a:t>
            </a:r>
          </a:p>
          <a:p>
            <a:pPr algn="ctr">
              <a:lnSpc>
                <a:spcPts val="8400"/>
              </a:lnSpc>
            </a:pPr>
            <a:r>
              <a:rPr lang="en-US" sz="7000" b="1" spc="210">
                <a:solidFill>
                  <a:srgbClr val="FFFFFF"/>
                </a:solidFill>
                <a:latin typeface="Montserrat Classic Bold"/>
                <a:ea typeface="Montserrat Classic Bold"/>
                <a:cs typeface="Montserrat Classic Bold"/>
                <a:sym typeface="Montserrat Classic Bold"/>
              </a:rPr>
              <a:t>Offer Support</a:t>
            </a:r>
          </a:p>
        </p:txBody>
      </p:sp>
      <p:grpSp>
        <p:nvGrpSpPr>
          <p:cNvPr id="8" name="Group 8"/>
          <p:cNvGrpSpPr/>
          <p:nvPr/>
        </p:nvGrpSpPr>
        <p:grpSpPr>
          <a:xfrm>
            <a:off x="8639060" y="2146532"/>
            <a:ext cx="1009881" cy="1009881"/>
            <a:chOff x="0" y="0"/>
            <a:chExt cx="812800" cy="812800"/>
          </a:xfrm>
        </p:grpSpPr>
        <p:sp>
          <p:nvSpPr>
            <p:cNvPr id="9" name="Freeform 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51264E"/>
            </a:solidFill>
          </p:spPr>
          <p:txBody>
            <a:bodyPr/>
            <a:lstStyle/>
            <a:p>
              <a:endParaRPr lang="en-US"/>
            </a:p>
          </p:txBody>
        </p:sp>
        <p:sp>
          <p:nvSpPr>
            <p:cNvPr id="10" name="TextBox 10"/>
            <p:cNvSpPr txBox="1"/>
            <p:nvPr/>
          </p:nvSpPr>
          <p:spPr>
            <a:xfrm>
              <a:off x="76200" y="19050"/>
              <a:ext cx="660400" cy="717550"/>
            </a:xfrm>
            <a:prstGeom prst="rect">
              <a:avLst/>
            </a:prstGeom>
          </p:spPr>
          <p:txBody>
            <a:bodyPr lIns="50800" tIns="50800" rIns="50800" bIns="50800" rtlCol="0" anchor="ctr"/>
            <a:lstStyle/>
            <a:p>
              <a:pPr algn="ctr">
                <a:lnSpc>
                  <a:spcPts val="4479"/>
                </a:lnSpc>
              </a:pPr>
              <a:r>
                <a:rPr lang="en-US" sz="3199" b="1">
                  <a:solidFill>
                    <a:srgbClr val="FFFFFF"/>
                  </a:solidFill>
                  <a:latin typeface="Canva Sans Bold"/>
                  <a:ea typeface="Canva Sans Bold"/>
                  <a:cs typeface="Canva Sans Bold"/>
                  <a:sym typeface="Canva Sans Bold"/>
                </a:rPr>
                <a:t>2</a:t>
              </a:r>
            </a:p>
          </p:txBody>
        </p:sp>
      </p:grpSp>
      <p:grpSp>
        <p:nvGrpSpPr>
          <p:cNvPr id="11" name="Group 11"/>
          <p:cNvGrpSpPr/>
          <p:nvPr/>
        </p:nvGrpSpPr>
        <p:grpSpPr>
          <a:xfrm>
            <a:off x="8639060" y="3489787"/>
            <a:ext cx="1009881" cy="1009881"/>
            <a:chOff x="0" y="0"/>
            <a:chExt cx="812800" cy="812800"/>
          </a:xfrm>
        </p:grpSpPr>
        <p:sp>
          <p:nvSpPr>
            <p:cNvPr id="12" name="Freeform 1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51264E"/>
            </a:solidFill>
          </p:spPr>
          <p:txBody>
            <a:bodyPr/>
            <a:lstStyle/>
            <a:p>
              <a:endParaRPr lang="en-US"/>
            </a:p>
          </p:txBody>
        </p:sp>
        <p:sp>
          <p:nvSpPr>
            <p:cNvPr id="13" name="TextBox 13"/>
            <p:cNvSpPr txBox="1"/>
            <p:nvPr/>
          </p:nvSpPr>
          <p:spPr>
            <a:xfrm>
              <a:off x="76200" y="19050"/>
              <a:ext cx="660400" cy="717550"/>
            </a:xfrm>
            <a:prstGeom prst="rect">
              <a:avLst/>
            </a:prstGeom>
          </p:spPr>
          <p:txBody>
            <a:bodyPr lIns="50800" tIns="50800" rIns="50800" bIns="50800" rtlCol="0" anchor="ctr"/>
            <a:lstStyle/>
            <a:p>
              <a:pPr algn="ctr">
                <a:lnSpc>
                  <a:spcPts val="4479"/>
                </a:lnSpc>
              </a:pPr>
              <a:r>
                <a:rPr lang="en-US" sz="3199" b="1">
                  <a:solidFill>
                    <a:srgbClr val="FFFFFF"/>
                  </a:solidFill>
                  <a:latin typeface="Canva Sans Bold"/>
                  <a:ea typeface="Canva Sans Bold"/>
                  <a:cs typeface="Canva Sans Bold"/>
                  <a:sym typeface="Canva Sans Bold"/>
                </a:rPr>
                <a:t>3</a:t>
              </a:r>
            </a:p>
          </p:txBody>
        </p:sp>
      </p:grpSp>
      <p:grpSp>
        <p:nvGrpSpPr>
          <p:cNvPr id="14" name="Group 14"/>
          <p:cNvGrpSpPr/>
          <p:nvPr/>
        </p:nvGrpSpPr>
        <p:grpSpPr>
          <a:xfrm>
            <a:off x="8639060" y="4914785"/>
            <a:ext cx="1009881" cy="1009881"/>
            <a:chOff x="0" y="0"/>
            <a:chExt cx="812800" cy="812800"/>
          </a:xfrm>
        </p:grpSpPr>
        <p:sp>
          <p:nvSpPr>
            <p:cNvPr id="15" name="Freeform 1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51264E"/>
            </a:solidFill>
          </p:spPr>
          <p:txBody>
            <a:bodyPr/>
            <a:lstStyle/>
            <a:p>
              <a:endParaRPr lang="en-US"/>
            </a:p>
          </p:txBody>
        </p:sp>
        <p:sp>
          <p:nvSpPr>
            <p:cNvPr id="16" name="TextBox 16"/>
            <p:cNvSpPr txBox="1"/>
            <p:nvPr/>
          </p:nvSpPr>
          <p:spPr>
            <a:xfrm>
              <a:off x="76200" y="19050"/>
              <a:ext cx="660400" cy="717550"/>
            </a:xfrm>
            <a:prstGeom prst="rect">
              <a:avLst/>
            </a:prstGeom>
          </p:spPr>
          <p:txBody>
            <a:bodyPr lIns="50800" tIns="50800" rIns="50800" bIns="50800" rtlCol="0" anchor="ctr"/>
            <a:lstStyle/>
            <a:p>
              <a:pPr algn="ctr">
                <a:lnSpc>
                  <a:spcPts val="4479"/>
                </a:lnSpc>
              </a:pPr>
              <a:r>
                <a:rPr lang="en-US" sz="3199" b="1">
                  <a:solidFill>
                    <a:srgbClr val="FFFFFF"/>
                  </a:solidFill>
                  <a:latin typeface="Canva Sans Bold"/>
                  <a:ea typeface="Canva Sans Bold"/>
                  <a:cs typeface="Canva Sans Bold"/>
                  <a:sym typeface="Canva Sans Bold"/>
                </a:rPr>
                <a:t>4</a:t>
              </a:r>
            </a:p>
          </p:txBody>
        </p:sp>
      </p:grpSp>
      <p:grpSp>
        <p:nvGrpSpPr>
          <p:cNvPr id="17" name="Group 17"/>
          <p:cNvGrpSpPr/>
          <p:nvPr/>
        </p:nvGrpSpPr>
        <p:grpSpPr>
          <a:xfrm>
            <a:off x="8639060" y="6375632"/>
            <a:ext cx="1009881" cy="1009881"/>
            <a:chOff x="0" y="0"/>
            <a:chExt cx="812800" cy="812800"/>
          </a:xfrm>
        </p:grpSpPr>
        <p:sp>
          <p:nvSpPr>
            <p:cNvPr id="18" name="Freeform 1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51264E"/>
            </a:solidFill>
          </p:spPr>
          <p:txBody>
            <a:bodyPr/>
            <a:lstStyle/>
            <a:p>
              <a:endParaRPr lang="en-US"/>
            </a:p>
          </p:txBody>
        </p:sp>
        <p:sp>
          <p:nvSpPr>
            <p:cNvPr id="19" name="TextBox 19"/>
            <p:cNvSpPr txBox="1"/>
            <p:nvPr/>
          </p:nvSpPr>
          <p:spPr>
            <a:xfrm>
              <a:off x="76200" y="19050"/>
              <a:ext cx="660400" cy="717550"/>
            </a:xfrm>
            <a:prstGeom prst="rect">
              <a:avLst/>
            </a:prstGeom>
          </p:spPr>
          <p:txBody>
            <a:bodyPr lIns="50800" tIns="50800" rIns="50800" bIns="50800" rtlCol="0" anchor="ctr"/>
            <a:lstStyle/>
            <a:p>
              <a:pPr algn="ctr">
                <a:lnSpc>
                  <a:spcPts val="4479"/>
                </a:lnSpc>
              </a:pPr>
              <a:r>
                <a:rPr lang="en-US" sz="3199" b="1">
                  <a:solidFill>
                    <a:srgbClr val="FFFFFF"/>
                  </a:solidFill>
                  <a:latin typeface="Canva Sans Bold"/>
                  <a:ea typeface="Canva Sans Bold"/>
                  <a:cs typeface="Canva Sans Bold"/>
                  <a:sym typeface="Canva Sans Bold"/>
                </a:rPr>
                <a:t>5</a:t>
              </a:r>
            </a:p>
          </p:txBody>
        </p:sp>
      </p:grpSp>
      <p:grpSp>
        <p:nvGrpSpPr>
          <p:cNvPr id="20" name="Group 20"/>
          <p:cNvGrpSpPr/>
          <p:nvPr/>
        </p:nvGrpSpPr>
        <p:grpSpPr>
          <a:xfrm>
            <a:off x="8639060" y="7833187"/>
            <a:ext cx="1009881" cy="1009881"/>
            <a:chOff x="0" y="0"/>
            <a:chExt cx="812800" cy="812800"/>
          </a:xfrm>
        </p:grpSpPr>
        <p:sp>
          <p:nvSpPr>
            <p:cNvPr id="21" name="Freeform 2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51264E"/>
            </a:solidFill>
          </p:spPr>
          <p:txBody>
            <a:bodyPr/>
            <a:lstStyle/>
            <a:p>
              <a:endParaRPr lang="en-US"/>
            </a:p>
          </p:txBody>
        </p:sp>
        <p:sp>
          <p:nvSpPr>
            <p:cNvPr id="22" name="TextBox 22"/>
            <p:cNvSpPr txBox="1"/>
            <p:nvPr/>
          </p:nvSpPr>
          <p:spPr>
            <a:xfrm>
              <a:off x="76200" y="19050"/>
              <a:ext cx="660400" cy="717550"/>
            </a:xfrm>
            <a:prstGeom prst="rect">
              <a:avLst/>
            </a:prstGeom>
          </p:spPr>
          <p:txBody>
            <a:bodyPr lIns="50800" tIns="50800" rIns="50800" bIns="50800" rtlCol="0" anchor="ctr"/>
            <a:lstStyle/>
            <a:p>
              <a:pPr algn="ctr">
                <a:lnSpc>
                  <a:spcPts val="4479"/>
                </a:lnSpc>
              </a:pPr>
              <a:r>
                <a:rPr lang="en-US" sz="3199" b="1">
                  <a:solidFill>
                    <a:srgbClr val="FFFFFF"/>
                  </a:solidFill>
                  <a:latin typeface="Canva Sans Bold"/>
                  <a:ea typeface="Canva Sans Bold"/>
                  <a:cs typeface="Canva Sans Bold"/>
                  <a:sym typeface="Canva Sans Bold"/>
                </a:rPr>
                <a:t>6</a:t>
              </a:r>
            </a:p>
          </p:txBody>
        </p:sp>
      </p:grpSp>
      <p:sp>
        <p:nvSpPr>
          <p:cNvPr id="23" name="TextBox 23"/>
          <p:cNvSpPr txBox="1"/>
          <p:nvPr/>
        </p:nvSpPr>
        <p:spPr>
          <a:xfrm>
            <a:off x="10031387" y="978535"/>
            <a:ext cx="7227913" cy="539115"/>
          </a:xfrm>
          <a:prstGeom prst="rect">
            <a:avLst/>
          </a:prstGeom>
        </p:spPr>
        <p:txBody>
          <a:bodyPr lIns="0" tIns="0" rIns="0" bIns="0" rtlCol="0" anchor="t">
            <a:spAutoFit/>
          </a:bodyPr>
          <a:lstStyle/>
          <a:p>
            <a:pPr algn="l">
              <a:lnSpc>
                <a:spcPts val="4289"/>
              </a:lnSpc>
            </a:pPr>
            <a:r>
              <a:rPr lang="en-US" sz="3299" spc="659">
                <a:solidFill>
                  <a:srgbClr val="000000"/>
                </a:solidFill>
                <a:latin typeface="Inter"/>
                <a:ea typeface="Inter"/>
                <a:cs typeface="Inter"/>
                <a:sym typeface="Inter"/>
              </a:rPr>
              <a:t>Stay calm and objective</a:t>
            </a:r>
          </a:p>
        </p:txBody>
      </p:sp>
      <p:sp>
        <p:nvSpPr>
          <p:cNvPr id="24" name="TextBox 24"/>
          <p:cNvSpPr txBox="1"/>
          <p:nvPr/>
        </p:nvSpPr>
        <p:spPr>
          <a:xfrm>
            <a:off x="10031387" y="2362864"/>
            <a:ext cx="7227913" cy="539115"/>
          </a:xfrm>
          <a:prstGeom prst="rect">
            <a:avLst/>
          </a:prstGeom>
        </p:spPr>
        <p:txBody>
          <a:bodyPr lIns="0" tIns="0" rIns="0" bIns="0" rtlCol="0" anchor="t">
            <a:spAutoFit/>
          </a:bodyPr>
          <a:lstStyle/>
          <a:p>
            <a:pPr algn="l">
              <a:lnSpc>
                <a:spcPts val="4289"/>
              </a:lnSpc>
            </a:pPr>
            <a:r>
              <a:rPr lang="en-US" sz="3299" spc="659">
                <a:solidFill>
                  <a:srgbClr val="000000"/>
                </a:solidFill>
                <a:latin typeface="Inter"/>
                <a:ea typeface="Inter"/>
                <a:cs typeface="Inter"/>
                <a:sym typeface="Inter"/>
              </a:rPr>
              <a:t>Immediate response</a:t>
            </a:r>
          </a:p>
        </p:txBody>
      </p:sp>
      <p:sp>
        <p:nvSpPr>
          <p:cNvPr id="25" name="TextBox 25"/>
          <p:cNvSpPr txBox="1"/>
          <p:nvPr/>
        </p:nvSpPr>
        <p:spPr>
          <a:xfrm>
            <a:off x="10031387" y="3451687"/>
            <a:ext cx="7227913" cy="1082040"/>
          </a:xfrm>
          <a:prstGeom prst="rect">
            <a:avLst/>
          </a:prstGeom>
        </p:spPr>
        <p:txBody>
          <a:bodyPr lIns="0" tIns="0" rIns="0" bIns="0" rtlCol="0" anchor="t">
            <a:spAutoFit/>
          </a:bodyPr>
          <a:lstStyle/>
          <a:p>
            <a:pPr algn="l">
              <a:lnSpc>
                <a:spcPts val="4289"/>
              </a:lnSpc>
            </a:pPr>
            <a:r>
              <a:rPr lang="en-US" sz="3299" spc="659">
                <a:solidFill>
                  <a:srgbClr val="000000"/>
                </a:solidFill>
                <a:latin typeface="Inter"/>
                <a:ea typeface="Inter"/>
                <a:cs typeface="Inter"/>
                <a:sym typeface="Inter"/>
              </a:rPr>
              <a:t>Avoid blame and judgement</a:t>
            </a:r>
          </a:p>
        </p:txBody>
      </p:sp>
      <p:sp>
        <p:nvSpPr>
          <p:cNvPr id="26" name="TextBox 26"/>
          <p:cNvSpPr txBox="1"/>
          <p:nvPr/>
        </p:nvSpPr>
        <p:spPr>
          <a:xfrm>
            <a:off x="10031387" y="4970890"/>
            <a:ext cx="7227913" cy="1082040"/>
          </a:xfrm>
          <a:prstGeom prst="rect">
            <a:avLst/>
          </a:prstGeom>
        </p:spPr>
        <p:txBody>
          <a:bodyPr lIns="0" tIns="0" rIns="0" bIns="0" rtlCol="0" anchor="t">
            <a:spAutoFit/>
          </a:bodyPr>
          <a:lstStyle/>
          <a:p>
            <a:pPr algn="l">
              <a:lnSpc>
                <a:spcPts val="4289"/>
              </a:lnSpc>
            </a:pPr>
            <a:r>
              <a:rPr lang="en-US" sz="3299" spc="659">
                <a:solidFill>
                  <a:srgbClr val="000000"/>
                </a:solidFill>
                <a:latin typeface="Inter"/>
                <a:ea typeface="Inter"/>
                <a:cs typeface="Inter"/>
                <a:sym typeface="Inter"/>
              </a:rPr>
              <a:t>Empathetic listening and understanding</a:t>
            </a:r>
          </a:p>
        </p:txBody>
      </p:sp>
      <p:sp>
        <p:nvSpPr>
          <p:cNvPr id="27" name="TextBox 27"/>
          <p:cNvSpPr txBox="1"/>
          <p:nvPr/>
        </p:nvSpPr>
        <p:spPr>
          <a:xfrm>
            <a:off x="10031387" y="6566247"/>
            <a:ext cx="7227913" cy="539115"/>
          </a:xfrm>
          <a:prstGeom prst="rect">
            <a:avLst/>
          </a:prstGeom>
        </p:spPr>
        <p:txBody>
          <a:bodyPr lIns="0" tIns="0" rIns="0" bIns="0" rtlCol="0" anchor="t">
            <a:spAutoFit/>
          </a:bodyPr>
          <a:lstStyle/>
          <a:p>
            <a:pPr algn="l">
              <a:lnSpc>
                <a:spcPts val="4289"/>
              </a:lnSpc>
            </a:pPr>
            <a:r>
              <a:rPr lang="en-US" sz="3299" spc="659">
                <a:solidFill>
                  <a:srgbClr val="000000"/>
                </a:solidFill>
                <a:latin typeface="Inter"/>
                <a:ea typeface="Inter"/>
                <a:cs typeface="Inter"/>
                <a:sym typeface="Inter"/>
              </a:rPr>
              <a:t>Set expectations</a:t>
            </a:r>
          </a:p>
        </p:txBody>
      </p:sp>
      <p:sp>
        <p:nvSpPr>
          <p:cNvPr id="28" name="TextBox 28"/>
          <p:cNvSpPr txBox="1"/>
          <p:nvPr/>
        </p:nvSpPr>
        <p:spPr>
          <a:xfrm>
            <a:off x="10031387" y="7795087"/>
            <a:ext cx="7227913" cy="1082040"/>
          </a:xfrm>
          <a:prstGeom prst="rect">
            <a:avLst/>
          </a:prstGeom>
        </p:spPr>
        <p:txBody>
          <a:bodyPr lIns="0" tIns="0" rIns="0" bIns="0" rtlCol="0" anchor="t">
            <a:spAutoFit/>
          </a:bodyPr>
          <a:lstStyle/>
          <a:p>
            <a:pPr algn="l">
              <a:lnSpc>
                <a:spcPts val="4289"/>
              </a:lnSpc>
            </a:pPr>
            <a:r>
              <a:rPr lang="en-US" sz="3299" spc="659">
                <a:solidFill>
                  <a:srgbClr val="000000"/>
                </a:solidFill>
                <a:latin typeface="Inter"/>
                <a:ea typeface="Inter"/>
                <a:cs typeface="Inter"/>
                <a:sym typeface="Inter"/>
              </a:rPr>
              <a:t>Collaborative problem solving</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166670"/>
        </a:solidFill>
        <a:effectLst/>
      </p:bgPr>
    </p:bg>
    <p:spTree>
      <p:nvGrpSpPr>
        <p:cNvPr id="1" name=""/>
        <p:cNvGrpSpPr/>
        <p:nvPr/>
      </p:nvGrpSpPr>
      <p:grpSpPr>
        <a:xfrm>
          <a:off x="0" y="0"/>
          <a:ext cx="0" cy="0"/>
          <a:chOff x="0" y="0"/>
          <a:chExt cx="0" cy="0"/>
        </a:xfrm>
      </p:grpSpPr>
      <p:grpSp>
        <p:nvGrpSpPr>
          <p:cNvPr id="2" name="Group 2"/>
          <p:cNvGrpSpPr/>
          <p:nvPr/>
        </p:nvGrpSpPr>
        <p:grpSpPr>
          <a:xfrm>
            <a:off x="-261165" y="0"/>
            <a:ext cx="18810330" cy="2350990"/>
            <a:chOff x="0" y="0"/>
            <a:chExt cx="6363001" cy="795273"/>
          </a:xfrm>
        </p:grpSpPr>
        <p:sp>
          <p:nvSpPr>
            <p:cNvPr id="3" name="Freeform 3"/>
            <p:cNvSpPr/>
            <p:nvPr/>
          </p:nvSpPr>
          <p:spPr>
            <a:xfrm>
              <a:off x="0" y="0"/>
              <a:ext cx="6363001" cy="795273"/>
            </a:xfrm>
            <a:custGeom>
              <a:avLst/>
              <a:gdLst/>
              <a:ahLst/>
              <a:cxnLst/>
              <a:rect l="l" t="t" r="r" b="b"/>
              <a:pathLst>
                <a:path w="6363001" h="795273">
                  <a:moveTo>
                    <a:pt x="0" y="0"/>
                  </a:moveTo>
                  <a:lnTo>
                    <a:pt x="6363001" y="0"/>
                  </a:lnTo>
                  <a:lnTo>
                    <a:pt x="6363001" y="795273"/>
                  </a:lnTo>
                  <a:lnTo>
                    <a:pt x="0" y="795273"/>
                  </a:lnTo>
                  <a:close/>
                </a:path>
              </a:pathLst>
            </a:custGeom>
            <a:solidFill>
              <a:srgbClr val="542344"/>
            </a:solidFill>
          </p:spPr>
          <p:txBody>
            <a:bodyPr/>
            <a:lstStyle/>
            <a:p>
              <a:endParaRPr lang="en-US"/>
            </a:p>
          </p:txBody>
        </p:sp>
      </p:grpSp>
      <p:grpSp>
        <p:nvGrpSpPr>
          <p:cNvPr id="4" name="Group 4"/>
          <p:cNvGrpSpPr/>
          <p:nvPr/>
        </p:nvGrpSpPr>
        <p:grpSpPr>
          <a:xfrm>
            <a:off x="-162838" y="9220716"/>
            <a:ext cx="18613676" cy="1066284"/>
            <a:chOff x="0" y="0"/>
            <a:chExt cx="24818235" cy="1421712"/>
          </a:xfrm>
        </p:grpSpPr>
        <p:sp>
          <p:nvSpPr>
            <p:cNvPr id="5" name="AutoShape 5"/>
            <p:cNvSpPr/>
            <p:nvPr/>
          </p:nvSpPr>
          <p:spPr>
            <a:xfrm rot="-10800000">
              <a:off x="0" y="0"/>
              <a:ext cx="24818235" cy="1421712"/>
            </a:xfrm>
            <a:prstGeom prst="rect">
              <a:avLst/>
            </a:prstGeom>
            <a:solidFill>
              <a:srgbClr val="542344"/>
            </a:solidFill>
          </p:spPr>
          <p:txBody>
            <a:bodyPr/>
            <a:lstStyle/>
            <a:p>
              <a:endParaRPr lang="en-US"/>
            </a:p>
          </p:txBody>
        </p:sp>
        <p:sp>
          <p:nvSpPr>
            <p:cNvPr id="6" name="TextBox 6"/>
            <p:cNvSpPr txBox="1"/>
            <p:nvPr/>
          </p:nvSpPr>
          <p:spPr>
            <a:xfrm>
              <a:off x="3626682" y="288581"/>
              <a:ext cx="18455735" cy="835025"/>
            </a:xfrm>
            <a:prstGeom prst="rect">
              <a:avLst/>
            </a:prstGeom>
          </p:spPr>
          <p:txBody>
            <a:bodyPr lIns="0" tIns="0" rIns="0" bIns="0" rtlCol="0" anchor="t">
              <a:spAutoFit/>
            </a:bodyPr>
            <a:lstStyle/>
            <a:p>
              <a:pPr algn="ctr">
                <a:lnSpc>
                  <a:spcPts val="4919"/>
                </a:lnSpc>
              </a:pPr>
              <a:r>
                <a:rPr lang="en-US" sz="4099" spc="-40">
                  <a:solidFill>
                    <a:srgbClr val="FFFFFF"/>
                  </a:solidFill>
                  <a:latin typeface="Glacial Indifference"/>
                  <a:ea typeface="Glacial Indifference"/>
                  <a:cs typeface="Glacial Indifference"/>
                  <a:sym typeface="Glacial Indifference"/>
                </a:rPr>
                <a:t>Informal accountability practice - Request a training from POE</a:t>
              </a:r>
            </a:p>
          </p:txBody>
        </p:sp>
      </p:grpSp>
      <p:grpSp>
        <p:nvGrpSpPr>
          <p:cNvPr id="7" name="Group 7"/>
          <p:cNvGrpSpPr/>
          <p:nvPr/>
        </p:nvGrpSpPr>
        <p:grpSpPr>
          <a:xfrm>
            <a:off x="12846228" y="2809561"/>
            <a:ext cx="3606174" cy="3606174"/>
            <a:chOff x="0" y="0"/>
            <a:chExt cx="6350000" cy="6350000"/>
          </a:xfrm>
        </p:grpSpPr>
        <p:sp>
          <p:nvSpPr>
            <p:cNvPr id="8" name="Freeform 8"/>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FFFFF"/>
            </a:solidFill>
          </p:spPr>
          <p:txBody>
            <a:bodyPr/>
            <a:lstStyle/>
            <a:p>
              <a:endParaRPr lang="en-US"/>
            </a:p>
          </p:txBody>
        </p:sp>
      </p:grpSp>
      <p:grpSp>
        <p:nvGrpSpPr>
          <p:cNvPr id="9" name="Group 9"/>
          <p:cNvGrpSpPr/>
          <p:nvPr/>
        </p:nvGrpSpPr>
        <p:grpSpPr>
          <a:xfrm>
            <a:off x="7373931" y="2809561"/>
            <a:ext cx="3606174" cy="3606174"/>
            <a:chOff x="0" y="0"/>
            <a:chExt cx="6350000" cy="6350000"/>
          </a:xfrm>
        </p:grpSpPr>
        <p:sp>
          <p:nvSpPr>
            <p:cNvPr id="10" name="Freeform 10"/>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FFFFF"/>
            </a:solidFill>
          </p:spPr>
          <p:txBody>
            <a:bodyPr/>
            <a:lstStyle/>
            <a:p>
              <a:endParaRPr lang="en-US"/>
            </a:p>
          </p:txBody>
        </p:sp>
      </p:grpSp>
      <p:grpSp>
        <p:nvGrpSpPr>
          <p:cNvPr id="11" name="Group 11"/>
          <p:cNvGrpSpPr/>
          <p:nvPr/>
        </p:nvGrpSpPr>
        <p:grpSpPr>
          <a:xfrm>
            <a:off x="1884178" y="2809561"/>
            <a:ext cx="3606174" cy="3606174"/>
            <a:chOff x="0" y="0"/>
            <a:chExt cx="6350000" cy="6350000"/>
          </a:xfrm>
        </p:grpSpPr>
        <p:sp>
          <p:nvSpPr>
            <p:cNvPr id="12" name="Freeform 12"/>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FFFFF"/>
            </a:solidFill>
          </p:spPr>
          <p:txBody>
            <a:bodyPr/>
            <a:lstStyle/>
            <a:p>
              <a:endParaRPr lang="en-US"/>
            </a:p>
          </p:txBody>
        </p:sp>
      </p:grpSp>
      <p:sp>
        <p:nvSpPr>
          <p:cNvPr id="13" name="Freeform 13"/>
          <p:cNvSpPr/>
          <p:nvPr/>
        </p:nvSpPr>
        <p:spPr>
          <a:xfrm>
            <a:off x="8080697" y="3441678"/>
            <a:ext cx="2192641" cy="2341940"/>
          </a:xfrm>
          <a:custGeom>
            <a:avLst/>
            <a:gdLst/>
            <a:ahLst/>
            <a:cxnLst/>
            <a:rect l="l" t="t" r="r" b="b"/>
            <a:pathLst>
              <a:path w="2192641" h="2341940">
                <a:moveTo>
                  <a:pt x="0" y="0"/>
                </a:moveTo>
                <a:lnTo>
                  <a:pt x="2192642" y="0"/>
                </a:lnTo>
                <a:lnTo>
                  <a:pt x="2192642" y="2341940"/>
                </a:lnTo>
                <a:lnTo>
                  <a:pt x="0" y="234194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4" name="Freeform 14"/>
          <p:cNvSpPr/>
          <p:nvPr/>
        </p:nvSpPr>
        <p:spPr>
          <a:xfrm>
            <a:off x="2062700" y="3662906"/>
            <a:ext cx="3249129" cy="1880434"/>
          </a:xfrm>
          <a:custGeom>
            <a:avLst/>
            <a:gdLst/>
            <a:ahLst/>
            <a:cxnLst/>
            <a:rect l="l" t="t" r="r" b="b"/>
            <a:pathLst>
              <a:path w="3249129" h="1880434">
                <a:moveTo>
                  <a:pt x="0" y="0"/>
                </a:moveTo>
                <a:lnTo>
                  <a:pt x="3249130" y="0"/>
                </a:lnTo>
                <a:lnTo>
                  <a:pt x="3249130" y="1880433"/>
                </a:lnTo>
                <a:lnTo>
                  <a:pt x="0" y="1880433"/>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5" name="TextBox 15"/>
          <p:cNvSpPr txBox="1"/>
          <p:nvPr/>
        </p:nvSpPr>
        <p:spPr>
          <a:xfrm>
            <a:off x="729421" y="537320"/>
            <a:ext cx="16829158" cy="1447800"/>
          </a:xfrm>
          <a:prstGeom prst="rect">
            <a:avLst/>
          </a:prstGeom>
        </p:spPr>
        <p:txBody>
          <a:bodyPr lIns="0" tIns="0" rIns="0" bIns="0" rtlCol="0" anchor="t">
            <a:spAutoFit/>
          </a:bodyPr>
          <a:lstStyle/>
          <a:p>
            <a:pPr algn="ctr">
              <a:lnSpc>
                <a:spcPts val="11400"/>
              </a:lnSpc>
            </a:pPr>
            <a:r>
              <a:rPr lang="en-US" sz="9500" spc="-95">
                <a:solidFill>
                  <a:srgbClr val="FAFEFF"/>
                </a:solidFill>
                <a:latin typeface="League Spartan"/>
                <a:ea typeface="League Spartan"/>
                <a:cs typeface="League Spartan"/>
                <a:sym typeface="League Spartan"/>
              </a:rPr>
              <a:t>Be an Active Bystander</a:t>
            </a:r>
          </a:p>
        </p:txBody>
      </p:sp>
      <p:sp>
        <p:nvSpPr>
          <p:cNvPr id="16" name="Freeform 16"/>
          <p:cNvSpPr/>
          <p:nvPr/>
        </p:nvSpPr>
        <p:spPr>
          <a:xfrm>
            <a:off x="13303706" y="3226721"/>
            <a:ext cx="2691219" cy="2771854"/>
          </a:xfrm>
          <a:custGeom>
            <a:avLst/>
            <a:gdLst/>
            <a:ahLst/>
            <a:cxnLst/>
            <a:rect l="l" t="t" r="r" b="b"/>
            <a:pathLst>
              <a:path w="2691219" h="2771854">
                <a:moveTo>
                  <a:pt x="0" y="0"/>
                </a:moveTo>
                <a:lnTo>
                  <a:pt x="2691218" y="0"/>
                </a:lnTo>
                <a:lnTo>
                  <a:pt x="2691218" y="2771854"/>
                </a:lnTo>
                <a:lnTo>
                  <a:pt x="0" y="2771854"/>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17" name="TextBox 17"/>
          <p:cNvSpPr txBox="1"/>
          <p:nvPr/>
        </p:nvSpPr>
        <p:spPr>
          <a:xfrm>
            <a:off x="13529325" y="6748179"/>
            <a:ext cx="2923077" cy="866775"/>
          </a:xfrm>
          <a:prstGeom prst="rect">
            <a:avLst/>
          </a:prstGeom>
        </p:spPr>
        <p:txBody>
          <a:bodyPr lIns="0" tIns="0" rIns="0" bIns="0" rtlCol="0" anchor="t">
            <a:spAutoFit/>
          </a:bodyPr>
          <a:lstStyle/>
          <a:p>
            <a:pPr algn="l">
              <a:lnSpc>
                <a:spcPts val="7000"/>
              </a:lnSpc>
            </a:pPr>
            <a:r>
              <a:rPr lang="en-US" sz="5000" b="1">
                <a:solidFill>
                  <a:srgbClr val="FAFEFF"/>
                </a:solidFill>
                <a:latin typeface="Glacial Indifference Bold"/>
                <a:ea typeface="Glacial Indifference Bold"/>
                <a:cs typeface="Glacial Indifference Bold"/>
                <a:sym typeface="Glacial Indifference Bold"/>
              </a:rPr>
              <a:t>DIRECT</a:t>
            </a:r>
          </a:p>
        </p:txBody>
      </p:sp>
      <p:sp>
        <p:nvSpPr>
          <p:cNvPr id="18" name="TextBox 18"/>
          <p:cNvSpPr txBox="1"/>
          <p:nvPr/>
        </p:nvSpPr>
        <p:spPr>
          <a:xfrm>
            <a:off x="7902176" y="6748179"/>
            <a:ext cx="3307881" cy="866775"/>
          </a:xfrm>
          <a:prstGeom prst="rect">
            <a:avLst/>
          </a:prstGeom>
        </p:spPr>
        <p:txBody>
          <a:bodyPr lIns="0" tIns="0" rIns="0" bIns="0" rtlCol="0" anchor="t">
            <a:spAutoFit/>
          </a:bodyPr>
          <a:lstStyle/>
          <a:p>
            <a:pPr algn="l">
              <a:lnSpc>
                <a:spcPts val="7000"/>
              </a:lnSpc>
            </a:pPr>
            <a:r>
              <a:rPr lang="en-US" sz="5000" b="1">
                <a:solidFill>
                  <a:srgbClr val="FAFEFF"/>
                </a:solidFill>
                <a:latin typeface="Glacial Indifference Bold"/>
                <a:ea typeface="Glacial Indifference Bold"/>
                <a:cs typeface="Glacial Indifference Bold"/>
                <a:sym typeface="Glacial Indifference Bold"/>
              </a:rPr>
              <a:t>DISTRACT</a:t>
            </a:r>
          </a:p>
        </p:txBody>
      </p:sp>
      <p:sp>
        <p:nvSpPr>
          <p:cNvPr id="19" name="TextBox 19"/>
          <p:cNvSpPr txBox="1"/>
          <p:nvPr/>
        </p:nvSpPr>
        <p:spPr>
          <a:xfrm>
            <a:off x="2141353" y="6748179"/>
            <a:ext cx="3606174" cy="863600"/>
          </a:xfrm>
          <a:prstGeom prst="rect">
            <a:avLst/>
          </a:prstGeom>
        </p:spPr>
        <p:txBody>
          <a:bodyPr lIns="0" tIns="0" rIns="0" bIns="0" rtlCol="0" anchor="t">
            <a:spAutoFit/>
          </a:bodyPr>
          <a:lstStyle/>
          <a:p>
            <a:pPr algn="l">
              <a:lnSpc>
                <a:spcPts val="7000"/>
              </a:lnSpc>
            </a:pPr>
            <a:r>
              <a:rPr lang="en-US" sz="5000" b="1">
                <a:solidFill>
                  <a:srgbClr val="FAFEFF"/>
                </a:solidFill>
                <a:latin typeface="Glacial Indifference Bold"/>
                <a:ea typeface="Glacial Indifference Bold"/>
                <a:cs typeface="Glacial Indifference Bold"/>
                <a:sym typeface="Glacial Indifference Bold"/>
              </a:rPr>
              <a:t>DELEGATE</a:t>
            </a:r>
          </a:p>
        </p:txBody>
      </p:sp>
      <p:sp>
        <p:nvSpPr>
          <p:cNvPr id="20" name="TextBox 20"/>
          <p:cNvSpPr txBox="1"/>
          <p:nvPr/>
        </p:nvSpPr>
        <p:spPr>
          <a:xfrm>
            <a:off x="1142862" y="7674049"/>
            <a:ext cx="5088805" cy="1471930"/>
          </a:xfrm>
          <a:prstGeom prst="rect">
            <a:avLst/>
          </a:prstGeom>
        </p:spPr>
        <p:txBody>
          <a:bodyPr lIns="0" tIns="0" rIns="0" bIns="0" rtlCol="0" anchor="t">
            <a:spAutoFit/>
          </a:bodyPr>
          <a:lstStyle/>
          <a:p>
            <a:pPr algn="ctr">
              <a:lnSpc>
                <a:spcPts val="3919"/>
              </a:lnSpc>
            </a:pPr>
            <a:r>
              <a:rPr lang="en-US" sz="2799">
                <a:solidFill>
                  <a:srgbClr val="FFFFFF"/>
                </a:solidFill>
                <a:latin typeface="Open Sans"/>
                <a:ea typeface="Open Sans"/>
                <a:cs typeface="Open Sans"/>
                <a:sym typeface="Open Sans"/>
              </a:rPr>
              <a:t>Asking for assistance from another person when intervening</a:t>
            </a:r>
          </a:p>
        </p:txBody>
      </p:sp>
      <p:sp>
        <p:nvSpPr>
          <p:cNvPr id="21" name="TextBox 21"/>
          <p:cNvSpPr txBox="1"/>
          <p:nvPr/>
        </p:nvSpPr>
        <p:spPr>
          <a:xfrm>
            <a:off x="6632615" y="7674049"/>
            <a:ext cx="5088805" cy="1471930"/>
          </a:xfrm>
          <a:prstGeom prst="rect">
            <a:avLst/>
          </a:prstGeom>
        </p:spPr>
        <p:txBody>
          <a:bodyPr lIns="0" tIns="0" rIns="0" bIns="0" rtlCol="0" anchor="t">
            <a:spAutoFit/>
          </a:bodyPr>
          <a:lstStyle/>
          <a:p>
            <a:pPr algn="ctr">
              <a:lnSpc>
                <a:spcPts val="3919"/>
              </a:lnSpc>
            </a:pPr>
            <a:r>
              <a:rPr lang="en-US" sz="2799">
                <a:solidFill>
                  <a:srgbClr val="FFFFFF"/>
                </a:solidFill>
                <a:latin typeface="Open Sans"/>
                <a:ea typeface="Open Sans"/>
                <a:cs typeface="Open Sans"/>
                <a:sym typeface="Open Sans"/>
              </a:rPr>
              <a:t>De-escalating the situation by drawing attention away from the problem</a:t>
            </a:r>
          </a:p>
        </p:txBody>
      </p:sp>
      <p:sp>
        <p:nvSpPr>
          <p:cNvPr id="22" name="TextBox 22"/>
          <p:cNvSpPr txBox="1"/>
          <p:nvPr/>
        </p:nvSpPr>
        <p:spPr>
          <a:xfrm>
            <a:off x="11976644" y="7674049"/>
            <a:ext cx="5345341" cy="1471930"/>
          </a:xfrm>
          <a:prstGeom prst="rect">
            <a:avLst/>
          </a:prstGeom>
        </p:spPr>
        <p:txBody>
          <a:bodyPr lIns="0" tIns="0" rIns="0" bIns="0" rtlCol="0" anchor="t">
            <a:spAutoFit/>
          </a:bodyPr>
          <a:lstStyle/>
          <a:p>
            <a:pPr algn="ctr">
              <a:lnSpc>
                <a:spcPts val="3919"/>
              </a:lnSpc>
            </a:pPr>
            <a:r>
              <a:rPr lang="en-US" sz="2799">
                <a:solidFill>
                  <a:srgbClr val="FFFFFF"/>
                </a:solidFill>
                <a:latin typeface="Open Sans"/>
                <a:ea typeface="Open Sans"/>
                <a:cs typeface="Open Sans"/>
                <a:sym typeface="Open Sans"/>
              </a:rPr>
              <a:t>Putting yourself into the situation and confronting the problem</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62838" y="0"/>
            <a:ext cx="18613676" cy="3721157"/>
          </a:xfrm>
          <a:prstGeom prst="rect">
            <a:avLst/>
          </a:prstGeom>
          <a:solidFill>
            <a:srgbClr val="166670"/>
          </a:solidFill>
        </p:spPr>
        <p:txBody>
          <a:bodyPr/>
          <a:lstStyle/>
          <a:p>
            <a:endParaRPr lang="en-US"/>
          </a:p>
        </p:txBody>
      </p:sp>
      <p:sp>
        <p:nvSpPr>
          <p:cNvPr id="3" name="Freeform 3"/>
          <p:cNvSpPr/>
          <p:nvPr/>
        </p:nvSpPr>
        <p:spPr>
          <a:xfrm>
            <a:off x="9319575" y="4037129"/>
            <a:ext cx="8968425" cy="6249871"/>
          </a:xfrm>
          <a:custGeom>
            <a:avLst/>
            <a:gdLst/>
            <a:ahLst/>
            <a:cxnLst/>
            <a:rect l="l" t="t" r="r" b="b"/>
            <a:pathLst>
              <a:path w="8968425" h="6249871">
                <a:moveTo>
                  <a:pt x="0" y="0"/>
                </a:moveTo>
                <a:lnTo>
                  <a:pt x="8968425" y="0"/>
                </a:lnTo>
                <a:lnTo>
                  <a:pt x="8968425" y="6249871"/>
                </a:lnTo>
                <a:lnTo>
                  <a:pt x="0" y="6249871"/>
                </a:lnTo>
                <a:lnTo>
                  <a:pt x="0" y="0"/>
                </a:lnTo>
                <a:close/>
              </a:path>
            </a:pathLst>
          </a:custGeom>
          <a:blipFill>
            <a:blip r:embed="rId3"/>
            <a:stretch>
              <a:fillRect/>
            </a:stretch>
          </a:blipFill>
        </p:spPr>
        <p:txBody>
          <a:bodyPr/>
          <a:lstStyle/>
          <a:p>
            <a:endParaRPr lang="en-US"/>
          </a:p>
        </p:txBody>
      </p:sp>
      <p:sp>
        <p:nvSpPr>
          <p:cNvPr id="4" name="Freeform 4"/>
          <p:cNvSpPr/>
          <p:nvPr/>
        </p:nvSpPr>
        <p:spPr>
          <a:xfrm>
            <a:off x="0" y="4037129"/>
            <a:ext cx="8968425" cy="6249871"/>
          </a:xfrm>
          <a:custGeom>
            <a:avLst/>
            <a:gdLst/>
            <a:ahLst/>
            <a:cxnLst/>
            <a:rect l="l" t="t" r="r" b="b"/>
            <a:pathLst>
              <a:path w="8968425" h="6249871">
                <a:moveTo>
                  <a:pt x="0" y="0"/>
                </a:moveTo>
                <a:lnTo>
                  <a:pt x="8968425" y="0"/>
                </a:lnTo>
                <a:lnTo>
                  <a:pt x="8968425" y="6249871"/>
                </a:lnTo>
                <a:lnTo>
                  <a:pt x="0" y="6249871"/>
                </a:lnTo>
                <a:lnTo>
                  <a:pt x="0" y="0"/>
                </a:lnTo>
                <a:close/>
              </a:path>
            </a:pathLst>
          </a:custGeom>
          <a:blipFill>
            <a:blip r:embed="rId4"/>
            <a:stretch>
              <a:fillRect/>
            </a:stretch>
          </a:blipFill>
        </p:spPr>
        <p:txBody>
          <a:bodyPr/>
          <a:lstStyle/>
          <a:p>
            <a:endParaRPr lang="en-US"/>
          </a:p>
        </p:txBody>
      </p:sp>
      <p:sp>
        <p:nvSpPr>
          <p:cNvPr id="5" name="TextBox 5"/>
          <p:cNvSpPr txBox="1"/>
          <p:nvPr/>
        </p:nvSpPr>
        <p:spPr>
          <a:xfrm>
            <a:off x="791471" y="1028700"/>
            <a:ext cx="16705058" cy="1339453"/>
          </a:xfrm>
          <a:prstGeom prst="rect">
            <a:avLst/>
          </a:prstGeom>
        </p:spPr>
        <p:txBody>
          <a:bodyPr lIns="0" tIns="0" rIns="0" bIns="0" rtlCol="0" anchor="t">
            <a:spAutoFit/>
          </a:bodyPr>
          <a:lstStyle/>
          <a:p>
            <a:pPr algn="ctr">
              <a:lnSpc>
                <a:spcPts val="10559"/>
              </a:lnSpc>
            </a:pPr>
            <a:r>
              <a:rPr lang="en-US" sz="8799">
                <a:solidFill>
                  <a:srgbClr val="FFFFFF"/>
                </a:solidFill>
                <a:latin typeface="League Spartan"/>
                <a:ea typeface="League Spartan"/>
                <a:cs typeface="League Spartan"/>
                <a:sym typeface="League Spartan"/>
              </a:rPr>
              <a:t>SURROUNDING CLIMATE</a:t>
            </a:r>
          </a:p>
        </p:txBody>
      </p:sp>
      <p:sp>
        <p:nvSpPr>
          <p:cNvPr id="6" name="TextBox 6"/>
          <p:cNvSpPr txBox="1"/>
          <p:nvPr/>
        </p:nvSpPr>
        <p:spPr>
          <a:xfrm>
            <a:off x="2223099" y="2443485"/>
            <a:ext cx="13841802" cy="742950"/>
          </a:xfrm>
          <a:prstGeom prst="rect">
            <a:avLst/>
          </a:prstGeom>
        </p:spPr>
        <p:txBody>
          <a:bodyPr lIns="0" tIns="0" rIns="0" bIns="0" rtlCol="0" anchor="t">
            <a:spAutoFit/>
          </a:bodyPr>
          <a:lstStyle/>
          <a:p>
            <a:pPr algn="ctr">
              <a:lnSpc>
                <a:spcPts val="4920"/>
              </a:lnSpc>
            </a:pPr>
            <a:r>
              <a:rPr lang="en-US" sz="4100" i="1" spc="-41">
                <a:solidFill>
                  <a:srgbClr val="FFFFFF"/>
                </a:solidFill>
                <a:latin typeface="Cooper Hewitt Italics"/>
                <a:ea typeface="Cooper Hewitt Italics"/>
                <a:cs typeface="Cooper Hewitt Italics"/>
                <a:sym typeface="Cooper Hewitt Italics"/>
              </a:rPr>
              <a:t>What are the conditions around me and my team?</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62838" y="-471418"/>
            <a:ext cx="18613676" cy="2299245"/>
          </a:xfrm>
          <a:prstGeom prst="rect">
            <a:avLst/>
          </a:prstGeom>
          <a:solidFill>
            <a:srgbClr val="166670"/>
          </a:solidFill>
        </p:spPr>
        <p:txBody>
          <a:bodyPr/>
          <a:lstStyle/>
          <a:p>
            <a:endParaRPr lang="en-US"/>
          </a:p>
        </p:txBody>
      </p:sp>
      <p:sp>
        <p:nvSpPr>
          <p:cNvPr id="3" name="TextBox 3"/>
          <p:cNvSpPr txBox="1"/>
          <p:nvPr/>
        </p:nvSpPr>
        <p:spPr>
          <a:xfrm>
            <a:off x="338763" y="546497"/>
            <a:ext cx="17610474" cy="964406"/>
          </a:xfrm>
          <a:prstGeom prst="rect">
            <a:avLst/>
          </a:prstGeom>
        </p:spPr>
        <p:txBody>
          <a:bodyPr lIns="0" tIns="0" rIns="0" bIns="0" rtlCol="0" anchor="t">
            <a:spAutoFit/>
          </a:bodyPr>
          <a:lstStyle/>
          <a:p>
            <a:pPr algn="ctr">
              <a:lnSpc>
                <a:spcPts val="7679"/>
              </a:lnSpc>
            </a:pPr>
            <a:r>
              <a:rPr lang="en-US" sz="6399">
                <a:solidFill>
                  <a:srgbClr val="FFFFFF"/>
                </a:solidFill>
                <a:latin typeface="League Spartan"/>
                <a:ea typeface="League Spartan"/>
                <a:cs typeface="League Spartan"/>
                <a:sym typeface="League Spartan"/>
              </a:rPr>
              <a:t>CONDITIONS TO CONSIDER</a:t>
            </a:r>
          </a:p>
        </p:txBody>
      </p:sp>
      <p:sp>
        <p:nvSpPr>
          <p:cNvPr id="4" name="AutoShape 4"/>
          <p:cNvSpPr/>
          <p:nvPr/>
        </p:nvSpPr>
        <p:spPr>
          <a:xfrm>
            <a:off x="1099807" y="2075243"/>
            <a:ext cx="224680" cy="1452877"/>
          </a:xfrm>
          <a:prstGeom prst="rect">
            <a:avLst/>
          </a:prstGeom>
          <a:solidFill>
            <a:srgbClr val="166670"/>
          </a:solidFill>
        </p:spPr>
        <p:txBody>
          <a:bodyPr/>
          <a:lstStyle/>
          <a:p>
            <a:endParaRPr lang="en-US"/>
          </a:p>
        </p:txBody>
      </p:sp>
      <p:sp>
        <p:nvSpPr>
          <p:cNvPr id="5" name="AutoShape 5"/>
          <p:cNvSpPr/>
          <p:nvPr/>
        </p:nvSpPr>
        <p:spPr>
          <a:xfrm>
            <a:off x="1324487" y="2075243"/>
            <a:ext cx="15791029" cy="1452877"/>
          </a:xfrm>
          <a:prstGeom prst="rect">
            <a:avLst/>
          </a:prstGeom>
          <a:solidFill>
            <a:srgbClr val="166670">
              <a:alpha val="24706"/>
            </a:srgbClr>
          </a:solidFill>
        </p:spPr>
        <p:txBody>
          <a:bodyPr/>
          <a:lstStyle/>
          <a:p>
            <a:endParaRPr lang="en-US"/>
          </a:p>
        </p:txBody>
      </p:sp>
      <p:sp>
        <p:nvSpPr>
          <p:cNvPr id="6" name="TextBox 6"/>
          <p:cNvSpPr txBox="1"/>
          <p:nvPr/>
        </p:nvSpPr>
        <p:spPr>
          <a:xfrm>
            <a:off x="1523054" y="2456836"/>
            <a:ext cx="15241891" cy="642620"/>
          </a:xfrm>
          <a:prstGeom prst="rect">
            <a:avLst/>
          </a:prstGeom>
        </p:spPr>
        <p:txBody>
          <a:bodyPr lIns="0" tIns="0" rIns="0" bIns="0" rtlCol="0" anchor="t">
            <a:spAutoFit/>
          </a:bodyPr>
          <a:lstStyle/>
          <a:p>
            <a:pPr algn="l">
              <a:lnSpc>
                <a:spcPts val="4420"/>
              </a:lnSpc>
            </a:pPr>
            <a:r>
              <a:rPr lang="en-US" sz="3400" b="1" spc="680">
                <a:solidFill>
                  <a:srgbClr val="000000"/>
                </a:solidFill>
                <a:latin typeface="Cooper Hewitt Bold"/>
                <a:ea typeface="Cooper Hewitt Bold"/>
                <a:cs typeface="Cooper Hewitt Bold"/>
                <a:sym typeface="Cooper Hewitt Bold"/>
              </a:rPr>
              <a:t>COLLEGE VALUES &amp; POLICIES/EXPECTATIONS</a:t>
            </a:r>
          </a:p>
        </p:txBody>
      </p:sp>
      <p:sp>
        <p:nvSpPr>
          <p:cNvPr id="7" name="AutoShape 7"/>
          <p:cNvSpPr/>
          <p:nvPr/>
        </p:nvSpPr>
        <p:spPr>
          <a:xfrm>
            <a:off x="1288148" y="3920911"/>
            <a:ext cx="15791029" cy="3024712"/>
          </a:xfrm>
          <a:prstGeom prst="rect">
            <a:avLst/>
          </a:prstGeom>
          <a:solidFill>
            <a:srgbClr val="166670">
              <a:alpha val="24706"/>
            </a:srgbClr>
          </a:solidFill>
        </p:spPr>
        <p:txBody>
          <a:bodyPr/>
          <a:lstStyle/>
          <a:p>
            <a:endParaRPr lang="en-US"/>
          </a:p>
        </p:txBody>
      </p:sp>
      <p:sp>
        <p:nvSpPr>
          <p:cNvPr id="8" name="AutoShape 8"/>
          <p:cNvSpPr/>
          <p:nvPr/>
        </p:nvSpPr>
        <p:spPr>
          <a:xfrm>
            <a:off x="1028700" y="3920911"/>
            <a:ext cx="259448" cy="3024712"/>
          </a:xfrm>
          <a:prstGeom prst="rect">
            <a:avLst/>
          </a:prstGeom>
          <a:solidFill>
            <a:srgbClr val="166670"/>
          </a:solidFill>
        </p:spPr>
        <p:txBody>
          <a:bodyPr/>
          <a:lstStyle/>
          <a:p>
            <a:endParaRPr lang="en-US"/>
          </a:p>
        </p:txBody>
      </p:sp>
      <p:sp>
        <p:nvSpPr>
          <p:cNvPr id="9" name="TextBox 9"/>
          <p:cNvSpPr txBox="1"/>
          <p:nvPr/>
        </p:nvSpPr>
        <p:spPr>
          <a:xfrm>
            <a:off x="1487474" y="4018930"/>
            <a:ext cx="15392377" cy="642620"/>
          </a:xfrm>
          <a:prstGeom prst="rect">
            <a:avLst/>
          </a:prstGeom>
        </p:spPr>
        <p:txBody>
          <a:bodyPr lIns="0" tIns="0" rIns="0" bIns="0" rtlCol="0" anchor="t">
            <a:spAutoFit/>
          </a:bodyPr>
          <a:lstStyle/>
          <a:p>
            <a:pPr algn="l">
              <a:lnSpc>
                <a:spcPts val="4420"/>
              </a:lnSpc>
            </a:pPr>
            <a:r>
              <a:rPr lang="en-US" sz="3400" b="1" spc="680">
                <a:solidFill>
                  <a:srgbClr val="000000"/>
                </a:solidFill>
                <a:latin typeface="Cooper Hewitt Bold"/>
                <a:ea typeface="Cooper Hewitt Bold"/>
                <a:cs typeface="Cooper Hewitt Bold"/>
                <a:sym typeface="Cooper Hewitt Bold"/>
              </a:rPr>
              <a:t>POWER DYNAMICS &amp; HIERARCHY IN ACADEMIA </a:t>
            </a:r>
            <a:r>
              <a:rPr lang="en-US" sz="3400" spc="680">
                <a:solidFill>
                  <a:srgbClr val="000000"/>
                </a:solidFill>
                <a:latin typeface="Cooper Hewitt"/>
                <a:ea typeface="Cooper Hewitt"/>
                <a:cs typeface="Cooper Hewitt"/>
                <a:sym typeface="Cooper Hewitt"/>
              </a:rPr>
              <a:t> </a:t>
            </a:r>
          </a:p>
        </p:txBody>
      </p:sp>
      <p:grpSp>
        <p:nvGrpSpPr>
          <p:cNvPr id="10" name="Group 10"/>
          <p:cNvGrpSpPr/>
          <p:nvPr/>
        </p:nvGrpSpPr>
        <p:grpSpPr>
          <a:xfrm>
            <a:off x="1082423" y="7325927"/>
            <a:ext cx="16050477" cy="2332423"/>
            <a:chOff x="0" y="0"/>
            <a:chExt cx="21400636" cy="3109897"/>
          </a:xfrm>
        </p:grpSpPr>
        <p:sp>
          <p:nvSpPr>
            <p:cNvPr id="11" name="AutoShape 11"/>
            <p:cNvSpPr/>
            <p:nvPr/>
          </p:nvSpPr>
          <p:spPr>
            <a:xfrm>
              <a:off x="345930" y="0"/>
              <a:ext cx="21054706" cy="3109897"/>
            </a:xfrm>
            <a:prstGeom prst="rect">
              <a:avLst/>
            </a:prstGeom>
            <a:solidFill>
              <a:srgbClr val="166670">
                <a:alpha val="24706"/>
              </a:srgbClr>
            </a:solidFill>
          </p:spPr>
          <p:txBody>
            <a:bodyPr/>
            <a:lstStyle/>
            <a:p>
              <a:endParaRPr lang="en-US"/>
            </a:p>
          </p:txBody>
        </p:sp>
        <p:sp>
          <p:nvSpPr>
            <p:cNvPr id="12" name="AutoShape 12"/>
            <p:cNvSpPr/>
            <p:nvPr/>
          </p:nvSpPr>
          <p:spPr>
            <a:xfrm>
              <a:off x="0" y="0"/>
              <a:ext cx="345930" cy="3109897"/>
            </a:xfrm>
            <a:prstGeom prst="rect">
              <a:avLst/>
            </a:prstGeom>
            <a:solidFill>
              <a:srgbClr val="166670"/>
            </a:solidFill>
          </p:spPr>
          <p:txBody>
            <a:bodyPr/>
            <a:lstStyle/>
            <a:p>
              <a:endParaRPr lang="en-US"/>
            </a:p>
          </p:txBody>
        </p:sp>
        <p:sp>
          <p:nvSpPr>
            <p:cNvPr id="13" name="TextBox 13"/>
            <p:cNvSpPr txBox="1"/>
            <p:nvPr/>
          </p:nvSpPr>
          <p:spPr>
            <a:xfrm>
              <a:off x="699179" y="-19251"/>
              <a:ext cx="20348207" cy="2909570"/>
            </a:xfrm>
            <a:prstGeom prst="rect">
              <a:avLst/>
            </a:prstGeom>
          </p:spPr>
          <p:txBody>
            <a:bodyPr lIns="0" tIns="0" rIns="0" bIns="0" rtlCol="0" anchor="t">
              <a:spAutoFit/>
            </a:bodyPr>
            <a:lstStyle/>
            <a:p>
              <a:pPr algn="l">
                <a:lnSpc>
                  <a:spcPts val="4420"/>
                </a:lnSpc>
              </a:pPr>
              <a:r>
                <a:rPr lang="en-US" sz="3400" b="1" spc="680">
                  <a:solidFill>
                    <a:srgbClr val="000000"/>
                  </a:solidFill>
                  <a:latin typeface="Cooper Hewitt Bold"/>
                  <a:ea typeface="Cooper Hewitt Bold"/>
                  <a:cs typeface="Cooper Hewitt Bold"/>
                  <a:sym typeface="Cooper Hewitt Bold"/>
                </a:rPr>
                <a:t>AREAS OUTSIDE OF OUR CONTROL</a:t>
              </a:r>
              <a:r>
                <a:rPr lang="en-US" sz="3400" spc="680">
                  <a:solidFill>
                    <a:srgbClr val="000000"/>
                  </a:solidFill>
                  <a:latin typeface="Cooper Hewitt"/>
                  <a:ea typeface="Cooper Hewitt"/>
                  <a:cs typeface="Cooper Hewitt"/>
                  <a:sym typeface="Cooper Hewitt"/>
                </a:rPr>
                <a:t> </a:t>
              </a:r>
            </a:p>
            <a:p>
              <a:pPr marL="690879" lvl="1" indent="-345440" algn="l">
                <a:lnSpc>
                  <a:spcPts val="4159"/>
                </a:lnSpc>
                <a:buFont typeface="Arial"/>
                <a:buChar char="•"/>
              </a:pPr>
              <a:r>
                <a:rPr lang="en-US" sz="3199" spc="639">
                  <a:solidFill>
                    <a:srgbClr val="000000"/>
                  </a:solidFill>
                  <a:latin typeface="Cooper Hewitt"/>
                  <a:ea typeface="Cooper Hewitt"/>
                  <a:cs typeface="Cooper Hewitt"/>
                  <a:sym typeface="Cooper Hewitt"/>
                </a:rPr>
                <a:t>COVID</a:t>
              </a:r>
            </a:p>
            <a:p>
              <a:pPr marL="690879" lvl="1" indent="-345439" algn="l">
                <a:lnSpc>
                  <a:spcPts val="4159"/>
                </a:lnSpc>
                <a:buFont typeface="Arial"/>
                <a:buChar char="•"/>
              </a:pPr>
              <a:r>
                <a:rPr lang="en-US" sz="3199" spc="639">
                  <a:solidFill>
                    <a:srgbClr val="000000"/>
                  </a:solidFill>
                  <a:latin typeface="Cooper Hewitt"/>
                  <a:ea typeface="Cooper Hewitt"/>
                  <a:cs typeface="Cooper Hewitt"/>
                  <a:sym typeface="Cooper Hewitt"/>
                </a:rPr>
                <a:t>University priorities &amp; mandates </a:t>
              </a:r>
            </a:p>
            <a:p>
              <a:pPr marL="690879" lvl="1" indent="-345440" algn="l">
                <a:lnSpc>
                  <a:spcPts val="4159"/>
                </a:lnSpc>
                <a:buFont typeface="Arial"/>
                <a:buChar char="•"/>
              </a:pPr>
              <a:r>
                <a:rPr lang="en-US" sz="3199" spc="639">
                  <a:solidFill>
                    <a:srgbClr val="000000"/>
                  </a:solidFill>
                  <a:latin typeface="Cooper Hewitt"/>
                  <a:ea typeface="Cooper Hewitt"/>
                  <a:cs typeface="Cooper Hewitt"/>
                  <a:sym typeface="Cooper Hewitt"/>
                </a:rPr>
                <a:t>Changes in leadership</a:t>
              </a:r>
            </a:p>
          </p:txBody>
        </p:sp>
      </p:grpSp>
      <p:sp>
        <p:nvSpPr>
          <p:cNvPr id="14" name="TextBox 14"/>
          <p:cNvSpPr txBox="1"/>
          <p:nvPr/>
        </p:nvSpPr>
        <p:spPr>
          <a:xfrm>
            <a:off x="1447811" y="4790647"/>
            <a:ext cx="15392377" cy="1747520"/>
          </a:xfrm>
          <a:prstGeom prst="rect">
            <a:avLst/>
          </a:prstGeom>
        </p:spPr>
        <p:txBody>
          <a:bodyPr lIns="0" tIns="0" rIns="0" bIns="0" rtlCol="0" anchor="t">
            <a:spAutoFit/>
          </a:bodyPr>
          <a:lstStyle/>
          <a:p>
            <a:pPr marL="734059" lvl="1" indent="-367030" algn="l">
              <a:lnSpc>
                <a:spcPts val="4419"/>
              </a:lnSpc>
              <a:buFont typeface="Arial"/>
              <a:buChar char="•"/>
            </a:pPr>
            <a:r>
              <a:rPr lang="en-US" sz="3399" spc="679">
                <a:solidFill>
                  <a:srgbClr val="000000"/>
                </a:solidFill>
                <a:latin typeface="Cooper Hewitt"/>
                <a:ea typeface="Cooper Hewitt"/>
                <a:cs typeface="Cooper Hewitt"/>
                <a:sym typeface="Cooper Hewitt"/>
              </a:rPr>
              <a:t>Spheres of influence</a:t>
            </a:r>
          </a:p>
          <a:p>
            <a:pPr marL="734059" lvl="1" indent="-367030" algn="l">
              <a:lnSpc>
                <a:spcPts val="4419"/>
              </a:lnSpc>
              <a:buFont typeface="Arial"/>
              <a:buChar char="•"/>
            </a:pPr>
            <a:r>
              <a:rPr lang="en-US" sz="3399" spc="679">
                <a:solidFill>
                  <a:srgbClr val="000000"/>
                </a:solidFill>
                <a:latin typeface="Cooper Hewitt"/>
                <a:ea typeface="Cooper Hewitt"/>
                <a:cs typeface="Cooper Hewitt"/>
                <a:sym typeface="Cooper Hewitt"/>
              </a:rPr>
              <a:t>Unique aspects of academic administration roles</a:t>
            </a:r>
          </a:p>
          <a:p>
            <a:pPr marL="734060" lvl="1" indent="-367030" algn="l">
              <a:lnSpc>
                <a:spcPts val="4420"/>
              </a:lnSpc>
              <a:buFont typeface="Arial"/>
              <a:buChar char="•"/>
            </a:pPr>
            <a:r>
              <a:rPr lang="en-US" sz="3400" spc="680">
                <a:solidFill>
                  <a:srgbClr val="000000"/>
                </a:solidFill>
                <a:latin typeface="Cooper Hewitt"/>
                <a:ea typeface="Cooper Hewitt"/>
                <a:cs typeface="Cooper Hewitt"/>
                <a:sym typeface="Cooper Hewitt"/>
              </a:rPr>
              <a:t>Rethinking accountability</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76446" y="-215265"/>
            <a:ext cx="9720446" cy="10730523"/>
            <a:chOff x="0" y="0"/>
            <a:chExt cx="2560117" cy="2826146"/>
          </a:xfrm>
        </p:grpSpPr>
        <p:sp>
          <p:nvSpPr>
            <p:cNvPr id="3" name="Freeform 3"/>
            <p:cNvSpPr/>
            <p:nvPr/>
          </p:nvSpPr>
          <p:spPr>
            <a:xfrm>
              <a:off x="0" y="0"/>
              <a:ext cx="2560117" cy="2826146"/>
            </a:xfrm>
            <a:custGeom>
              <a:avLst/>
              <a:gdLst/>
              <a:ahLst/>
              <a:cxnLst/>
              <a:rect l="l" t="t" r="r" b="b"/>
              <a:pathLst>
                <a:path w="2560117" h="2826146">
                  <a:moveTo>
                    <a:pt x="0" y="0"/>
                  </a:moveTo>
                  <a:lnTo>
                    <a:pt x="2560117" y="0"/>
                  </a:lnTo>
                  <a:lnTo>
                    <a:pt x="2560117" y="2826146"/>
                  </a:lnTo>
                  <a:lnTo>
                    <a:pt x="0" y="2826146"/>
                  </a:lnTo>
                  <a:close/>
                </a:path>
              </a:pathLst>
            </a:custGeom>
            <a:solidFill>
              <a:srgbClr val="166670"/>
            </a:solidFill>
          </p:spPr>
          <p:txBody>
            <a:bodyPr/>
            <a:lstStyle/>
            <a:p>
              <a:endParaRPr lang="en-US"/>
            </a:p>
          </p:txBody>
        </p:sp>
        <p:sp>
          <p:nvSpPr>
            <p:cNvPr id="4" name="TextBox 4"/>
            <p:cNvSpPr txBox="1"/>
            <p:nvPr/>
          </p:nvSpPr>
          <p:spPr>
            <a:xfrm>
              <a:off x="0" y="-38100"/>
              <a:ext cx="2560117" cy="2864246"/>
            </a:xfrm>
            <a:prstGeom prst="rect">
              <a:avLst/>
            </a:prstGeom>
          </p:spPr>
          <p:txBody>
            <a:bodyPr lIns="50800" tIns="50800" rIns="50800" bIns="50800" rtlCol="0" anchor="ctr"/>
            <a:lstStyle/>
            <a:p>
              <a:pPr algn="ctr">
                <a:lnSpc>
                  <a:spcPts val="2659"/>
                </a:lnSpc>
                <a:spcBef>
                  <a:spcPct val="0"/>
                </a:spcBef>
              </a:pPr>
              <a:endParaRPr/>
            </a:p>
          </p:txBody>
        </p:sp>
      </p:grpSp>
      <p:sp>
        <p:nvSpPr>
          <p:cNvPr id="5" name="Freeform 5"/>
          <p:cNvSpPr/>
          <p:nvPr/>
        </p:nvSpPr>
        <p:spPr>
          <a:xfrm>
            <a:off x="7527832" y="1028700"/>
            <a:ext cx="1171762" cy="641273"/>
          </a:xfrm>
          <a:custGeom>
            <a:avLst/>
            <a:gdLst/>
            <a:ahLst/>
            <a:cxnLst/>
            <a:rect l="l" t="t" r="r" b="b"/>
            <a:pathLst>
              <a:path w="1171762" h="641273">
                <a:moveTo>
                  <a:pt x="0" y="0"/>
                </a:moveTo>
                <a:lnTo>
                  <a:pt x="1171762" y="0"/>
                </a:lnTo>
                <a:lnTo>
                  <a:pt x="1171762" y="641273"/>
                </a:lnTo>
                <a:lnTo>
                  <a:pt x="0" y="64127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6" name="Freeform 6"/>
          <p:cNvSpPr/>
          <p:nvPr/>
        </p:nvSpPr>
        <p:spPr>
          <a:xfrm>
            <a:off x="-292954" y="8617027"/>
            <a:ext cx="1171762" cy="641273"/>
          </a:xfrm>
          <a:custGeom>
            <a:avLst/>
            <a:gdLst/>
            <a:ahLst/>
            <a:cxnLst/>
            <a:rect l="l" t="t" r="r" b="b"/>
            <a:pathLst>
              <a:path w="1171762" h="641273">
                <a:moveTo>
                  <a:pt x="0" y="0"/>
                </a:moveTo>
                <a:lnTo>
                  <a:pt x="1171762" y="0"/>
                </a:lnTo>
                <a:lnTo>
                  <a:pt x="1171762" y="641273"/>
                </a:lnTo>
                <a:lnTo>
                  <a:pt x="0" y="64127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grpSp>
        <p:nvGrpSpPr>
          <p:cNvPr id="7" name="Group 7"/>
          <p:cNvGrpSpPr/>
          <p:nvPr/>
        </p:nvGrpSpPr>
        <p:grpSpPr>
          <a:xfrm>
            <a:off x="4009305" y="7436318"/>
            <a:ext cx="1245141" cy="47625"/>
            <a:chOff x="0" y="0"/>
            <a:chExt cx="327938" cy="12543"/>
          </a:xfrm>
        </p:grpSpPr>
        <p:sp>
          <p:nvSpPr>
            <p:cNvPr id="8" name="Freeform 8"/>
            <p:cNvSpPr/>
            <p:nvPr/>
          </p:nvSpPr>
          <p:spPr>
            <a:xfrm>
              <a:off x="0" y="0"/>
              <a:ext cx="327938" cy="12543"/>
            </a:xfrm>
            <a:custGeom>
              <a:avLst/>
              <a:gdLst/>
              <a:ahLst/>
              <a:cxnLst/>
              <a:rect l="l" t="t" r="r" b="b"/>
              <a:pathLst>
                <a:path w="327938" h="12543">
                  <a:moveTo>
                    <a:pt x="0" y="0"/>
                  </a:moveTo>
                  <a:lnTo>
                    <a:pt x="327938" y="0"/>
                  </a:lnTo>
                  <a:lnTo>
                    <a:pt x="327938" y="12543"/>
                  </a:lnTo>
                  <a:lnTo>
                    <a:pt x="0" y="12543"/>
                  </a:lnTo>
                  <a:close/>
                </a:path>
              </a:pathLst>
            </a:custGeom>
            <a:solidFill>
              <a:srgbClr val="51264E"/>
            </a:solidFill>
          </p:spPr>
          <p:txBody>
            <a:bodyPr/>
            <a:lstStyle/>
            <a:p>
              <a:endParaRPr lang="en-US"/>
            </a:p>
          </p:txBody>
        </p:sp>
        <p:sp>
          <p:nvSpPr>
            <p:cNvPr id="9" name="TextBox 9"/>
            <p:cNvSpPr txBox="1"/>
            <p:nvPr/>
          </p:nvSpPr>
          <p:spPr>
            <a:xfrm>
              <a:off x="0" y="-38100"/>
              <a:ext cx="327938" cy="50643"/>
            </a:xfrm>
            <a:prstGeom prst="rect">
              <a:avLst/>
            </a:prstGeom>
          </p:spPr>
          <p:txBody>
            <a:bodyPr lIns="50800" tIns="50800" rIns="50800" bIns="50800" rtlCol="0" anchor="ctr"/>
            <a:lstStyle/>
            <a:p>
              <a:pPr algn="ctr">
                <a:lnSpc>
                  <a:spcPts val="2659"/>
                </a:lnSpc>
                <a:spcBef>
                  <a:spcPct val="0"/>
                </a:spcBef>
              </a:pPr>
              <a:endParaRPr/>
            </a:p>
          </p:txBody>
        </p:sp>
      </p:grpSp>
      <p:grpSp>
        <p:nvGrpSpPr>
          <p:cNvPr id="10" name="Group 10"/>
          <p:cNvGrpSpPr/>
          <p:nvPr/>
        </p:nvGrpSpPr>
        <p:grpSpPr>
          <a:xfrm>
            <a:off x="17500537" y="8027077"/>
            <a:ext cx="4472538" cy="10287000"/>
            <a:chOff x="0" y="0"/>
            <a:chExt cx="1177952" cy="2709333"/>
          </a:xfrm>
        </p:grpSpPr>
        <p:sp>
          <p:nvSpPr>
            <p:cNvPr id="11" name="Freeform 11"/>
            <p:cNvSpPr/>
            <p:nvPr/>
          </p:nvSpPr>
          <p:spPr>
            <a:xfrm>
              <a:off x="0" y="0"/>
              <a:ext cx="1177952" cy="2709333"/>
            </a:xfrm>
            <a:custGeom>
              <a:avLst/>
              <a:gdLst/>
              <a:ahLst/>
              <a:cxnLst/>
              <a:rect l="l" t="t" r="r" b="b"/>
              <a:pathLst>
                <a:path w="1177952" h="2709333">
                  <a:moveTo>
                    <a:pt x="0" y="0"/>
                  </a:moveTo>
                  <a:lnTo>
                    <a:pt x="1177952" y="0"/>
                  </a:lnTo>
                  <a:lnTo>
                    <a:pt x="1177952" y="2709333"/>
                  </a:lnTo>
                  <a:lnTo>
                    <a:pt x="0" y="2709333"/>
                  </a:lnTo>
                  <a:close/>
                </a:path>
              </a:pathLst>
            </a:custGeom>
            <a:solidFill>
              <a:srgbClr val="166670"/>
            </a:solidFill>
          </p:spPr>
          <p:txBody>
            <a:bodyPr/>
            <a:lstStyle/>
            <a:p>
              <a:endParaRPr lang="en-US"/>
            </a:p>
          </p:txBody>
        </p:sp>
        <p:sp>
          <p:nvSpPr>
            <p:cNvPr id="12" name="TextBox 12"/>
            <p:cNvSpPr txBox="1"/>
            <p:nvPr/>
          </p:nvSpPr>
          <p:spPr>
            <a:xfrm>
              <a:off x="0" y="-38100"/>
              <a:ext cx="1177952" cy="2747433"/>
            </a:xfrm>
            <a:prstGeom prst="rect">
              <a:avLst/>
            </a:prstGeom>
          </p:spPr>
          <p:txBody>
            <a:bodyPr lIns="50800" tIns="50800" rIns="50800" bIns="50800" rtlCol="0" anchor="ctr"/>
            <a:lstStyle/>
            <a:p>
              <a:pPr algn="ctr">
                <a:lnSpc>
                  <a:spcPts val="2659"/>
                </a:lnSpc>
              </a:pPr>
              <a:endParaRPr/>
            </a:p>
          </p:txBody>
        </p:sp>
      </p:grpSp>
      <p:grpSp>
        <p:nvGrpSpPr>
          <p:cNvPr id="13" name="Group 13"/>
          <p:cNvGrpSpPr/>
          <p:nvPr/>
        </p:nvGrpSpPr>
        <p:grpSpPr>
          <a:xfrm>
            <a:off x="4009305" y="4031701"/>
            <a:ext cx="1245141" cy="47625"/>
            <a:chOff x="0" y="0"/>
            <a:chExt cx="327938" cy="12543"/>
          </a:xfrm>
        </p:grpSpPr>
        <p:sp>
          <p:nvSpPr>
            <p:cNvPr id="14" name="Freeform 14"/>
            <p:cNvSpPr/>
            <p:nvPr/>
          </p:nvSpPr>
          <p:spPr>
            <a:xfrm>
              <a:off x="0" y="0"/>
              <a:ext cx="327938" cy="12543"/>
            </a:xfrm>
            <a:custGeom>
              <a:avLst/>
              <a:gdLst/>
              <a:ahLst/>
              <a:cxnLst/>
              <a:rect l="l" t="t" r="r" b="b"/>
              <a:pathLst>
                <a:path w="327938" h="12543">
                  <a:moveTo>
                    <a:pt x="0" y="0"/>
                  </a:moveTo>
                  <a:lnTo>
                    <a:pt x="327938" y="0"/>
                  </a:lnTo>
                  <a:lnTo>
                    <a:pt x="327938" y="12543"/>
                  </a:lnTo>
                  <a:lnTo>
                    <a:pt x="0" y="12543"/>
                  </a:lnTo>
                  <a:close/>
                </a:path>
              </a:pathLst>
            </a:custGeom>
            <a:solidFill>
              <a:srgbClr val="51264E"/>
            </a:solidFill>
          </p:spPr>
          <p:txBody>
            <a:bodyPr/>
            <a:lstStyle/>
            <a:p>
              <a:endParaRPr lang="en-US"/>
            </a:p>
          </p:txBody>
        </p:sp>
        <p:sp>
          <p:nvSpPr>
            <p:cNvPr id="15" name="TextBox 15"/>
            <p:cNvSpPr txBox="1"/>
            <p:nvPr/>
          </p:nvSpPr>
          <p:spPr>
            <a:xfrm>
              <a:off x="0" y="-38100"/>
              <a:ext cx="327938" cy="50643"/>
            </a:xfrm>
            <a:prstGeom prst="rect">
              <a:avLst/>
            </a:prstGeom>
          </p:spPr>
          <p:txBody>
            <a:bodyPr lIns="50800" tIns="50800" rIns="50800" bIns="50800" rtlCol="0" anchor="ctr"/>
            <a:lstStyle/>
            <a:p>
              <a:pPr algn="ctr">
                <a:lnSpc>
                  <a:spcPts val="2659"/>
                </a:lnSpc>
                <a:spcBef>
                  <a:spcPct val="0"/>
                </a:spcBef>
              </a:pPr>
              <a:endParaRPr/>
            </a:p>
          </p:txBody>
        </p:sp>
      </p:grpSp>
      <p:grpSp>
        <p:nvGrpSpPr>
          <p:cNvPr id="16" name="Group 16"/>
          <p:cNvGrpSpPr/>
          <p:nvPr/>
        </p:nvGrpSpPr>
        <p:grpSpPr>
          <a:xfrm>
            <a:off x="10526708" y="2471299"/>
            <a:ext cx="579389" cy="590066"/>
            <a:chOff x="0" y="0"/>
            <a:chExt cx="772519" cy="786755"/>
          </a:xfrm>
        </p:grpSpPr>
        <p:grpSp>
          <p:nvGrpSpPr>
            <p:cNvPr id="17" name="Group 17"/>
            <p:cNvGrpSpPr/>
            <p:nvPr/>
          </p:nvGrpSpPr>
          <p:grpSpPr>
            <a:xfrm>
              <a:off x="0" y="0"/>
              <a:ext cx="772519" cy="786755"/>
              <a:chOff x="0" y="0"/>
              <a:chExt cx="135108" cy="137598"/>
            </a:xfrm>
          </p:grpSpPr>
          <p:sp>
            <p:nvSpPr>
              <p:cNvPr id="18" name="Freeform 18"/>
              <p:cNvSpPr/>
              <p:nvPr/>
            </p:nvSpPr>
            <p:spPr>
              <a:xfrm>
                <a:off x="0" y="0"/>
                <a:ext cx="135108" cy="137598"/>
              </a:xfrm>
              <a:custGeom>
                <a:avLst/>
                <a:gdLst/>
                <a:ahLst/>
                <a:cxnLst/>
                <a:rect l="l" t="t" r="r" b="b"/>
                <a:pathLst>
                  <a:path w="135108" h="137598">
                    <a:moveTo>
                      <a:pt x="0" y="0"/>
                    </a:moveTo>
                    <a:lnTo>
                      <a:pt x="135108" y="0"/>
                    </a:lnTo>
                    <a:lnTo>
                      <a:pt x="135108" y="137598"/>
                    </a:lnTo>
                    <a:lnTo>
                      <a:pt x="0" y="137598"/>
                    </a:lnTo>
                    <a:close/>
                  </a:path>
                </a:pathLst>
              </a:custGeom>
              <a:solidFill>
                <a:srgbClr val="CF9A40"/>
              </a:solidFill>
            </p:spPr>
            <p:txBody>
              <a:bodyPr/>
              <a:lstStyle/>
              <a:p>
                <a:endParaRPr lang="en-US"/>
              </a:p>
            </p:txBody>
          </p:sp>
          <p:sp>
            <p:nvSpPr>
              <p:cNvPr id="19" name="TextBox 19"/>
              <p:cNvSpPr txBox="1"/>
              <p:nvPr/>
            </p:nvSpPr>
            <p:spPr>
              <a:xfrm>
                <a:off x="0" y="-38100"/>
                <a:ext cx="135108" cy="175698"/>
              </a:xfrm>
              <a:prstGeom prst="rect">
                <a:avLst/>
              </a:prstGeom>
            </p:spPr>
            <p:txBody>
              <a:bodyPr lIns="50800" tIns="50800" rIns="50800" bIns="50800" rtlCol="0" anchor="ctr"/>
              <a:lstStyle/>
              <a:p>
                <a:pPr algn="ctr">
                  <a:lnSpc>
                    <a:spcPts val="2659"/>
                  </a:lnSpc>
                </a:pPr>
                <a:endParaRPr/>
              </a:p>
            </p:txBody>
          </p:sp>
        </p:grpSp>
        <p:sp>
          <p:nvSpPr>
            <p:cNvPr id="20" name="Freeform 20"/>
            <p:cNvSpPr/>
            <p:nvPr/>
          </p:nvSpPr>
          <p:spPr>
            <a:xfrm>
              <a:off x="113332" y="112599"/>
              <a:ext cx="574543" cy="518525"/>
            </a:xfrm>
            <a:custGeom>
              <a:avLst/>
              <a:gdLst/>
              <a:ahLst/>
              <a:cxnLst/>
              <a:rect l="l" t="t" r="r" b="b"/>
              <a:pathLst>
                <a:path w="574543" h="518525">
                  <a:moveTo>
                    <a:pt x="0" y="0"/>
                  </a:moveTo>
                  <a:lnTo>
                    <a:pt x="574543" y="0"/>
                  </a:lnTo>
                  <a:lnTo>
                    <a:pt x="574543" y="518525"/>
                  </a:lnTo>
                  <a:lnTo>
                    <a:pt x="0" y="51852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grpSp>
      <p:sp>
        <p:nvSpPr>
          <p:cNvPr id="21" name="TextBox 21"/>
          <p:cNvSpPr txBox="1"/>
          <p:nvPr/>
        </p:nvSpPr>
        <p:spPr>
          <a:xfrm>
            <a:off x="1150039" y="4749222"/>
            <a:ext cx="6963674" cy="1884045"/>
          </a:xfrm>
          <a:prstGeom prst="rect">
            <a:avLst/>
          </a:prstGeom>
        </p:spPr>
        <p:txBody>
          <a:bodyPr lIns="0" tIns="0" rIns="0" bIns="0" rtlCol="0" anchor="t">
            <a:spAutoFit/>
          </a:bodyPr>
          <a:lstStyle/>
          <a:p>
            <a:pPr algn="ctr">
              <a:lnSpc>
                <a:spcPts val="7440"/>
              </a:lnSpc>
            </a:pPr>
            <a:r>
              <a:rPr lang="en-US" sz="6000" b="1">
                <a:solidFill>
                  <a:srgbClr val="FFFFFF"/>
                </a:solidFill>
                <a:latin typeface="Inter Bold"/>
                <a:ea typeface="Inter Bold"/>
                <a:cs typeface="Inter Bold"/>
                <a:sym typeface="Inter Bold"/>
              </a:rPr>
              <a:t>YOUR PEERS AND LEADERS</a:t>
            </a:r>
          </a:p>
        </p:txBody>
      </p:sp>
      <p:sp>
        <p:nvSpPr>
          <p:cNvPr id="22" name="TextBox 22"/>
          <p:cNvSpPr txBox="1"/>
          <p:nvPr/>
        </p:nvSpPr>
        <p:spPr>
          <a:xfrm>
            <a:off x="11594481" y="2528449"/>
            <a:ext cx="5419155" cy="773359"/>
          </a:xfrm>
          <a:prstGeom prst="rect">
            <a:avLst/>
          </a:prstGeom>
        </p:spPr>
        <p:txBody>
          <a:bodyPr lIns="0" tIns="0" rIns="0" bIns="0" rtlCol="0" anchor="t">
            <a:spAutoFit/>
          </a:bodyPr>
          <a:lstStyle/>
          <a:p>
            <a:pPr algn="l">
              <a:lnSpc>
                <a:spcPts val="3049"/>
              </a:lnSpc>
            </a:pPr>
            <a:r>
              <a:rPr lang="en-US" sz="3049" b="1">
                <a:solidFill>
                  <a:srgbClr val="1B1A1A"/>
                </a:solidFill>
                <a:latin typeface="Inter Bold"/>
                <a:ea typeface="Inter Bold"/>
                <a:cs typeface="Inter Bold"/>
                <a:sym typeface="Inter Bold"/>
              </a:rPr>
              <a:t>How intentional are they about climate &amp; culture?</a:t>
            </a:r>
          </a:p>
        </p:txBody>
      </p:sp>
      <p:grpSp>
        <p:nvGrpSpPr>
          <p:cNvPr id="23" name="Group 23"/>
          <p:cNvGrpSpPr/>
          <p:nvPr/>
        </p:nvGrpSpPr>
        <p:grpSpPr>
          <a:xfrm>
            <a:off x="10526708" y="3633046"/>
            <a:ext cx="6486928" cy="898551"/>
            <a:chOff x="0" y="0"/>
            <a:chExt cx="8649238" cy="1198068"/>
          </a:xfrm>
        </p:grpSpPr>
        <p:grpSp>
          <p:nvGrpSpPr>
            <p:cNvPr id="24" name="Group 24"/>
            <p:cNvGrpSpPr/>
            <p:nvPr/>
          </p:nvGrpSpPr>
          <p:grpSpPr>
            <a:xfrm>
              <a:off x="0" y="0"/>
              <a:ext cx="772519" cy="786755"/>
              <a:chOff x="0" y="0"/>
              <a:chExt cx="135108" cy="137598"/>
            </a:xfrm>
          </p:grpSpPr>
          <p:sp>
            <p:nvSpPr>
              <p:cNvPr id="25" name="Freeform 25"/>
              <p:cNvSpPr/>
              <p:nvPr/>
            </p:nvSpPr>
            <p:spPr>
              <a:xfrm>
                <a:off x="0" y="0"/>
                <a:ext cx="135108" cy="137598"/>
              </a:xfrm>
              <a:custGeom>
                <a:avLst/>
                <a:gdLst/>
                <a:ahLst/>
                <a:cxnLst/>
                <a:rect l="l" t="t" r="r" b="b"/>
                <a:pathLst>
                  <a:path w="135108" h="137598">
                    <a:moveTo>
                      <a:pt x="0" y="0"/>
                    </a:moveTo>
                    <a:lnTo>
                      <a:pt x="135108" y="0"/>
                    </a:lnTo>
                    <a:lnTo>
                      <a:pt x="135108" y="137598"/>
                    </a:lnTo>
                    <a:lnTo>
                      <a:pt x="0" y="137598"/>
                    </a:lnTo>
                    <a:close/>
                  </a:path>
                </a:pathLst>
              </a:custGeom>
              <a:solidFill>
                <a:srgbClr val="CF9A40"/>
              </a:solidFill>
            </p:spPr>
            <p:txBody>
              <a:bodyPr/>
              <a:lstStyle/>
              <a:p>
                <a:endParaRPr lang="en-US"/>
              </a:p>
            </p:txBody>
          </p:sp>
          <p:sp>
            <p:nvSpPr>
              <p:cNvPr id="26" name="TextBox 26"/>
              <p:cNvSpPr txBox="1"/>
              <p:nvPr/>
            </p:nvSpPr>
            <p:spPr>
              <a:xfrm>
                <a:off x="0" y="-38100"/>
                <a:ext cx="135108" cy="175698"/>
              </a:xfrm>
              <a:prstGeom prst="rect">
                <a:avLst/>
              </a:prstGeom>
            </p:spPr>
            <p:txBody>
              <a:bodyPr lIns="50800" tIns="50800" rIns="50800" bIns="50800" rtlCol="0" anchor="ctr"/>
              <a:lstStyle/>
              <a:p>
                <a:pPr algn="ctr">
                  <a:lnSpc>
                    <a:spcPts val="2659"/>
                  </a:lnSpc>
                </a:pPr>
                <a:endParaRPr/>
              </a:p>
            </p:txBody>
          </p:sp>
        </p:grpSp>
        <p:sp>
          <p:nvSpPr>
            <p:cNvPr id="27" name="Freeform 27"/>
            <p:cNvSpPr/>
            <p:nvPr/>
          </p:nvSpPr>
          <p:spPr>
            <a:xfrm>
              <a:off x="113332" y="112599"/>
              <a:ext cx="574543" cy="518525"/>
            </a:xfrm>
            <a:custGeom>
              <a:avLst/>
              <a:gdLst/>
              <a:ahLst/>
              <a:cxnLst/>
              <a:rect l="l" t="t" r="r" b="b"/>
              <a:pathLst>
                <a:path w="574543" h="518525">
                  <a:moveTo>
                    <a:pt x="0" y="0"/>
                  </a:moveTo>
                  <a:lnTo>
                    <a:pt x="574543" y="0"/>
                  </a:lnTo>
                  <a:lnTo>
                    <a:pt x="574543" y="518525"/>
                  </a:lnTo>
                  <a:lnTo>
                    <a:pt x="0" y="51852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28" name="TextBox 28"/>
            <p:cNvSpPr txBox="1"/>
            <p:nvPr/>
          </p:nvSpPr>
          <p:spPr>
            <a:xfrm>
              <a:off x="1423697" y="147872"/>
              <a:ext cx="7225541" cy="1050196"/>
            </a:xfrm>
            <a:prstGeom prst="rect">
              <a:avLst/>
            </a:prstGeom>
          </p:spPr>
          <p:txBody>
            <a:bodyPr lIns="0" tIns="0" rIns="0" bIns="0" rtlCol="0" anchor="t">
              <a:spAutoFit/>
            </a:bodyPr>
            <a:lstStyle/>
            <a:p>
              <a:pPr algn="l">
                <a:lnSpc>
                  <a:spcPts val="3049"/>
                </a:lnSpc>
              </a:pPr>
              <a:r>
                <a:rPr lang="en-US" sz="3049" b="1">
                  <a:solidFill>
                    <a:srgbClr val="1B1A1A"/>
                  </a:solidFill>
                  <a:latin typeface="Inter Bold"/>
                  <a:ea typeface="Inter Bold"/>
                  <a:cs typeface="Inter Bold"/>
                  <a:sym typeface="Inter Bold"/>
                </a:rPr>
                <a:t>Do they model what you are striving for?</a:t>
              </a:r>
            </a:p>
          </p:txBody>
        </p:sp>
      </p:grpSp>
      <p:grpSp>
        <p:nvGrpSpPr>
          <p:cNvPr id="29" name="Group 29"/>
          <p:cNvGrpSpPr/>
          <p:nvPr/>
        </p:nvGrpSpPr>
        <p:grpSpPr>
          <a:xfrm>
            <a:off x="10526708" y="4865092"/>
            <a:ext cx="579389" cy="590066"/>
            <a:chOff x="0" y="0"/>
            <a:chExt cx="135108" cy="137598"/>
          </a:xfrm>
        </p:grpSpPr>
        <p:sp>
          <p:nvSpPr>
            <p:cNvPr id="30" name="Freeform 30"/>
            <p:cNvSpPr/>
            <p:nvPr/>
          </p:nvSpPr>
          <p:spPr>
            <a:xfrm>
              <a:off x="0" y="0"/>
              <a:ext cx="135108" cy="137598"/>
            </a:xfrm>
            <a:custGeom>
              <a:avLst/>
              <a:gdLst/>
              <a:ahLst/>
              <a:cxnLst/>
              <a:rect l="l" t="t" r="r" b="b"/>
              <a:pathLst>
                <a:path w="135108" h="137598">
                  <a:moveTo>
                    <a:pt x="0" y="0"/>
                  </a:moveTo>
                  <a:lnTo>
                    <a:pt x="135108" y="0"/>
                  </a:lnTo>
                  <a:lnTo>
                    <a:pt x="135108" y="137598"/>
                  </a:lnTo>
                  <a:lnTo>
                    <a:pt x="0" y="137598"/>
                  </a:lnTo>
                  <a:close/>
                </a:path>
              </a:pathLst>
            </a:custGeom>
            <a:solidFill>
              <a:srgbClr val="CF9A40"/>
            </a:solidFill>
          </p:spPr>
          <p:txBody>
            <a:bodyPr/>
            <a:lstStyle/>
            <a:p>
              <a:endParaRPr lang="en-US"/>
            </a:p>
          </p:txBody>
        </p:sp>
        <p:sp>
          <p:nvSpPr>
            <p:cNvPr id="31" name="TextBox 31"/>
            <p:cNvSpPr txBox="1"/>
            <p:nvPr/>
          </p:nvSpPr>
          <p:spPr>
            <a:xfrm>
              <a:off x="0" y="-38100"/>
              <a:ext cx="135108" cy="175698"/>
            </a:xfrm>
            <a:prstGeom prst="rect">
              <a:avLst/>
            </a:prstGeom>
          </p:spPr>
          <p:txBody>
            <a:bodyPr lIns="50800" tIns="50800" rIns="50800" bIns="50800" rtlCol="0" anchor="ctr"/>
            <a:lstStyle/>
            <a:p>
              <a:pPr algn="ctr">
                <a:lnSpc>
                  <a:spcPts val="2659"/>
                </a:lnSpc>
              </a:pPr>
              <a:endParaRPr/>
            </a:p>
          </p:txBody>
        </p:sp>
      </p:grpSp>
      <p:sp>
        <p:nvSpPr>
          <p:cNvPr id="32" name="Freeform 32"/>
          <p:cNvSpPr/>
          <p:nvPr/>
        </p:nvSpPr>
        <p:spPr>
          <a:xfrm>
            <a:off x="10622465" y="4965678"/>
            <a:ext cx="430907" cy="388894"/>
          </a:xfrm>
          <a:custGeom>
            <a:avLst/>
            <a:gdLst/>
            <a:ahLst/>
            <a:cxnLst/>
            <a:rect l="l" t="t" r="r" b="b"/>
            <a:pathLst>
              <a:path w="430907" h="388894">
                <a:moveTo>
                  <a:pt x="0" y="0"/>
                </a:moveTo>
                <a:lnTo>
                  <a:pt x="430907" y="0"/>
                </a:lnTo>
                <a:lnTo>
                  <a:pt x="430907" y="388894"/>
                </a:lnTo>
                <a:lnTo>
                  <a:pt x="0" y="38889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33" name="TextBox 33"/>
          <p:cNvSpPr txBox="1"/>
          <p:nvPr/>
        </p:nvSpPr>
        <p:spPr>
          <a:xfrm>
            <a:off x="11594481" y="4990284"/>
            <a:ext cx="5419155" cy="773359"/>
          </a:xfrm>
          <a:prstGeom prst="rect">
            <a:avLst/>
          </a:prstGeom>
        </p:spPr>
        <p:txBody>
          <a:bodyPr lIns="0" tIns="0" rIns="0" bIns="0" rtlCol="0" anchor="t">
            <a:spAutoFit/>
          </a:bodyPr>
          <a:lstStyle/>
          <a:p>
            <a:pPr algn="l">
              <a:lnSpc>
                <a:spcPts val="3049"/>
              </a:lnSpc>
            </a:pPr>
            <a:r>
              <a:rPr lang="en-US" sz="3049" b="1">
                <a:solidFill>
                  <a:srgbClr val="1B1A1A"/>
                </a:solidFill>
                <a:latin typeface="Inter Bold"/>
                <a:ea typeface="Inter Bold"/>
                <a:cs typeface="Inter Bold"/>
                <a:sym typeface="Inter Bold"/>
              </a:rPr>
              <a:t>What impact does this have on you and your team?</a:t>
            </a:r>
          </a:p>
        </p:txBody>
      </p:sp>
      <p:grpSp>
        <p:nvGrpSpPr>
          <p:cNvPr id="34" name="Group 34"/>
          <p:cNvGrpSpPr/>
          <p:nvPr/>
        </p:nvGrpSpPr>
        <p:grpSpPr>
          <a:xfrm>
            <a:off x="10526708" y="6025327"/>
            <a:ext cx="579389" cy="590066"/>
            <a:chOff x="0" y="0"/>
            <a:chExt cx="135108" cy="137598"/>
          </a:xfrm>
        </p:grpSpPr>
        <p:sp>
          <p:nvSpPr>
            <p:cNvPr id="35" name="Freeform 35"/>
            <p:cNvSpPr/>
            <p:nvPr/>
          </p:nvSpPr>
          <p:spPr>
            <a:xfrm>
              <a:off x="0" y="0"/>
              <a:ext cx="135108" cy="137598"/>
            </a:xfrm>
            <a:custGeom>
              <a:avLst/>
              <a:gdLst/>
              <a:ahLst/>
              <a:cxnLst/>
              <a:rect l="l" t="t" r="r" b="b"/>
              <a:pathLst>
                <a:path w="135108" h="137598">
                  <a:moveTo>
                    <a:pt x="0" y="0"/>
                  </a:moveTo>
                  <a:lnTo>
                    <a:pt x="135108" y="0"/>
                  </a:lnTo>
                  <a:lnTo>
                    <a:pt x="135108" y="137598"/>
                  </a:lnTo>
                  <a:lnTo>
                    <a:pt x="0" y="137598"/>
                  </a:lnTo>
                  <a:close/>
                </a:path>
              </a:pathLst>
            </a:custGeom>
            <a:solidFill>
              <a:srgbClr val="CF9A40"/>
            </a:solidFill>
          </p:spPr>
          <p:txBody>
            <a:bodyPr/>
            <a:lstStyle/>
            <a:p>
              <a:endParaRPr lang="en-US"/>
            </a:p>
          </p:txBody>
        </p:sp>
        <p:sp>
          <p:nvSpPr>
            <p:cNvPr id="36" name="TextBox 36"/>
            <p:cNvSpPr txBox="1"/>
            <p:nvPr/>
          </p:nvSpPr>
          <p:spPr>
            <a:xfrm>
              <a:off x="0" y="-38100"/>
              <a:ext cx="135108" cy="175698"/>
            </a:xfrm>
            <a:prstGeom prst="rect">
              <a:avLst/>
            </a:prstGeom>
          </p:spPr>
          <p:txBody>
            <a:bodyPr lIns="50800" tIns="50800" rIns="50800" bIns="50800" rtlCol="0" anchor="ctr"/>
            <a:lstStyle/>
            <a:p>
              <a:pPr algn="ctr">
                <a:lnSpc>
                  <a:spcPts val="2659"/>
                </a:lnSpc>
              </a:pPr>
              <a:endParaRPr/>
            </a:p>
          </p:txBody>
        </p:sp>
      </p:grpSp>
      <p:sp>
        <p:nvSpPr>
          <p:cNvPr id="37" name="Freeform 37"/>
          <p:cNvSpPr/>
          <p:nvPr/>
        </p:nvSpPr>
        <p:spPr>
          <a:xfrm>
            <a:off x="10622465" y="6125914"/>
            <a:ext cx="430907" cy="388894"/>
          </a:xfrm>
          <a:custGeom>
            <a:avLst/>
            <a:gdLst/>
            <a:ahLst/>
            <a:cxnLst/>
            <a:rect l="l" t="t" r="r" b="b"/>
            <a:pathLst>
              <a:path w="430907" h="388894">
                <a:moveTo>
                  <a:pt x="0" y="0"/>
                </a:moveTo>
                <a:lnTo>
                  <a:pt x="430907" y="0"/>
                </a:lnTo>
                <a:lnTo>
                  <a:pt x="430907" y="388893"/>
                </a:lnTo>
                <a:lnTo>
                  <a:pt x="0" y="388893"/>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38" name="TextBox 38"/>
          <p:cNvSpPr txBox="1"/>
          <p:nvPr/>
        </p:nvSpPr>
        <p:spPr>
          <a:xfrm>
            <a:off x="11594481" y="6015802"/>
            <a:ext cx="5419155" cy="773359"/>
          </a:xfrm>
          <a:prstGeom prst="rect">
            <a:avLst/>
          </a:prstGeom>
        </p:spPr>
        <p:txBody>
          <a:bodyPr lIns="0" tIns="0" rIns="0" bIns="0" rtlCol="0" anchor="t">
            <a:spAutoFit/>
          </a:bodyPr>
          <a:lstStyle/>
          <a:p>
            <a:pPr algn="l">
              <a:lnSpc>
                <a:spcPts val="3049"/>
              </a:lnSpc>
            </a:pPr>
            <a:r>
              <a:rPr lang="en-US" sz="3049" b="1">
                <a:solidFill>
                  <a:srgbClr val="1B1A1A"/>
                </a:solidFill>
                <a:latin typeface="Inter Bold"/>
                <a:ea typeface="Inter Bold"/>
                <a:cs typeface="Inter Bold"/>
                <a:sym typeface="Inter Bold"/>
              </a:rPr>
              <a:t>What if there are warning signs at level above you?</a:t>
            </a:r>
          </a:p>
        </p:txBody>
      </p:sp>
      <p:grpSp>
        <p:nvGrpSpPr>
          <p:cNvPr id="39" name="Group 39"/>
          <p:cNvGrpSpPr/>
          <p:nvPr/>
        </p:nvGrpSpPr>
        <p:grpSpPr>
          <a:xfrm>
            <a:off x="10526708" y="7282384"/>
            <a:ext cx="579389" cy="590066"/>
            <a:chOff x="0" y="0"/>
            <a:chExt cx="135108" cy="137598"/>
          </a:xfrm>
        </p:grpSpPr>
        <p:sp>
          <p:nvSpPr>
            <p:cNvPr id="40" name="Freeform 40"/>
            <p:cNvSpPr/>
            <p:nvPr/>
          </p:nvSpPr>
          <p:spPr>
            <a:xfrm>
              <a:off x="0" y="0"/>
              <a:ext cx="135108" cy="137598"/>
            </a:xfrm>
            <a:custGeom>
              <a:avLst/>
              <a:gdLst/>
              <a:ahLst/>
              <a:cxnLst/>
              <a:rect l="l" t="t" r="r" b="b"/>
              <a:pathLst>
                <a:path w="135108" h="137598">
                  <a:moveTo>
                    <a:pt x="0" y="0"/>
                  </a:moveTo>
                  <a:lnTo>
                    <a:pt x="135108" y="0"/>
                  </a:lnTo>
                  <a:lnTo>
                    <a:pt x="135108" y="137598"/>
                  </a:lnTo>
                  <a:lnTo>
                    <a:pt x="0" y="137598"/>
                  </a:lnTo>
                  <a:close/>
                </a:path>
              </a:pathLst>
            </a:custGeom>
            <a:solidFill>
              <a:srgbClr val="CF9A40"/>
            </a:solidFill>
          </p:spPr>
          <p:txBody>
            <a:bodyPr/>
            <a:lstStyle/>
            <a:p>
              <a:endParaRPr lang="en-US"/>
            </a:p>
          </p:txBody>
        </p:sp>
        <p:sp>
          <p:nvSpPr>
            <p:cNvPr id="41" name="TextBox 41"/>
            <p:cNvSpPr txBox="1"/>
            <p:nvPr/>
          </p:nvSpPr>
          <p:spPr>
            <a:xfrm>
              <a:off x="0" y="-38100"/>
              <a:ext cx="135108" cy="175698"/>
            </a:xfrm>
            <a:prstGeom prst="rect">
              <a:avLst/>
            </a:prstGeom>
          </p:spPr>
          <p:txBody>
            <a:bodyPr lIns="50800" tIns="50800" rIns="50800" bIns="50800" rtlCol="0" anchor="ctr"/>
            <a:lstStyle/>
            <a:p>
              <a:pPr algn="ctr">
                <a:lnSpc>
                  <a:spcPts val="2659"/>
                </a:lnSpc>
              </a:pPr>
              <a:endParaRPr/>
            </a:p>
          </p:txBody>
        </p:sp>
      </p:grpSp>
      <p:sp>
        <p:nvSpPr>
          <p:cNvPr id="42" name="Freeform 42"/>
          <p:cNvSpPr/>
          <p:nvPr/>
        </p:nvSpPr>
        <p:spPr>
          <a:xfrm>
            <a:off x="10622465" y="7382970"/>
            <a:ext cx="430907" cy="388894"/>
          </a:xfrm>
          <a:custGeom>
            <a:avLst/>
            <a:gdLst/>
            <a:ahLst/>
            <a:cxnLst/>
            <a:rect l="l" t="t" r="r" b="b"/>
            <a:pathLst>
              <a:path w="430907" h="388894">
                <a:moveTo>
                  <a:pt x="0" y="0"/>
                </a:moveTo>
                <a:lnTo>
                  <a:pt x="430907" y="0"/>
                </a:lnTo>
                <a:lnTo>
                  <a:pt x="430907" y="388894"/>
                </a:lnTo>
                <a:lnTo>
                  <a:pt x="0" y="38889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43" name="TextBox 43"/>
          <p:cNvSpPr txBox="1"/>
          <p:nvPr/>
        </p:nvSpPr>
        <p:spPr>
          <a:xfrm>
            <a:off x="11594481" y="7250882"/>
            <a:ext cx="5419155" cy="1902939"/>
          </a:xfrm>
          <a:prstGeom prst="rect">
            <a:avLst/>
          </a:prstGeom>
        </p:spPr>
        <p:txBody>
          <a:bodyPr lIns="0" tIns="0" rIns="0" bIns="0" rtlCol="0" anchor="t">
            <a:spAutoFit/>
          </a:bodyPr>
          <a:lstStyle/>
          <a:p>
            <a:pPr algn="l">
              <a:lnSpc>
                <a:spcPts val="3049"/>
              </a:lnSpc>
            </a:pPr>
            <a:r>
              <a:rPr lang="en-US" sz="3049" b="1">
                <a:solidFill>
                  <a:srgbClr val="1B1A1A"/>
                </a:solidFill>
                <a:latin typeface="Inter Bold"/>
                <a:ea typeface="Inter Bold"/>
                <a:cs typeface="Inter Bold"/>
                <a:sym typeface="Inter Bold"/>
              </a:rPr>
              <a:t>What is your comfort level with having difficult conversations with peers and those above you in hierarchy?</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53284F"/>
        </a:solidFill>
        <a:effectLst/>
      </p:bgPr>
    </p:bg>
    <p:spTree>
      <p:nvGrpSpPr>
        <p:cNvPr id="1" name=""/>
        <p:cNvGrpSpPr/>
        <p:nvPr/>
      </p:nvGrpSpPr>
      <p:grpSpPr>
        <a:xfrm>
          <a:off x="0" y="0"/>
          <a:ext cx="0" cy="0"/>
          <a:chOff x="0" y="0"/>
          <a:chExt cx="0" cy="0"/>
        </a:xfrm>
      </p:grpSpPr>
      <p:sp>
        <p:nvSpPr>
          <p:cNvPr id="2" name="AutoShape 2"/>
          <p:cNvSpPr/>
          <p:nvPr/>
        </p:nvSpPr>
        <p:spPr>
          <a:xfrm>
            <a:off x="-471660" y="0"/>
            <a:ext cx="20169486" cy="2026866"/>
          </a:xfrm>
          <a:prstGeom prst="rect">
            <a:avLst/>
          </a:prstGeom>
          <a:solidFill>
            <a:srgbClr val="166670"/>
          </a:solidFill>
        </p:spPr>
        <p:txBody>
          <a:bodyPr/>
          <a:lstStyle/>
          <a:p>
            <a:endParaRPr lang="en-US"/>
          </a:p>
        </p:txBody>
      </p:sp>
      <p:sp>
        <p:nvSpPr>
          <p:cNvPr id="3" name="Freeform 3"/>
          <p:cNvSpPr/>
          <p:nvPr/>
        </p:nvSpPr>
        <p:spPr>
          <a:xfrm>
            <a:off x="0" y="2026866"/>
            <a:ext cx="8466637" cy="8260134"/>
          </a:xfrm>
          <a:custGeom>
            <a:avLst/>
            <a:gdLst/>
            <a:ahLst/>
            <a:cxnLst/>
            <a:rect l="l" t="t" r="r" b="b"/>
            <a:pathLst>
              <a:path w="8466637" h="8260134">
                <a:moveTo>
                  <a:pt x="0" y="0"/>
                </a:moveTo>
                <a:lnTo>
                  <a:pt x="8466637" y="0"/>
                </a:lnTo>
                <a:lnTo>
                  <a:pt x="8466637" y="8260134"/>
                </a:lnTo>
                <a:lnTo>
                  <a:pt x="0" y="8260134"/>
                </a:lnTo>
                <a:lnTo>
                  <a:pt x="0" y="0"/>
                </a:lnTo>
                <a:close/>
              </a:path>
            </a:pathLst>
          </a:custGeom>
          <a:blipFill>
            <a:blip r:embed="rId3"/>
            <a:stretch>
              <a:fillRect/>
            </a:stretch>
          </a:blipFill>
        </p:spPr>
        <p:txBody>
          <a:bodyPr/>
          <a:lstStyle/>
          <a:p>
            <a:endParaRPr lang="en-US"/>
          </a:p>
        </p:txBody>
      </p:sp>
      <p:grpSp>
        <p:nvGrpSpPr>
          <p:cNvPr id="4" name="Group 4"/>
          <p:cNvGrpSpPr/>
          <p:nvPr/>
        </p:nvGrpSpPr>
        <p:grpSpPr>
          <a:xfrm>
            <a:off x="8901102" y="2523538"/>
            <a:ext cx="1423962" cy="1423962"/>
            <a:chOff x="0" y="0"/>
            <a:chExt cx="6350000" cy="6350000"/>
          </a:xfrm>
        </p:grpSpPr>
        <p:sp>
          <p:nvSpPr>
            <p:cNvPr id="5" name="Freeform 5"/>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FFFFF"/>
            </a:solidFill>
          </p:spPr>
          <p:txBody>
            <a:bodyPr/>
            <a:lstStyle/>
            <a:p>
              <a:endParaRPr lang="en-US"/>
            </a:p>
          </p:txBody>
        </p:sp>
      </p:grpSp>
      <p:grpSp>
        <p:nvGrpSpPr>
          <p:cNvPr id="6" name="Group 6"/>
          <p:cNvGrpSpPr/>
          <p:nvPr/>
        </p:nvGrpSpPr>
        <p:grpSpPr>
          <a:xfrm>
            <a:off x="8901102" y="4423750"/>
            <a:ext cx="1423962" cy="1423962"/>
            <a:chOff x="0" y="0"/>
            <a:chExt cx="6350000" cy="6350000"/>
          </a:xfrm>
        </p:grpSpPr>
        <p:sp>
          <p:nvSpPr>
            <p:cNvPr id="7" name="Freeform 7"/>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FFFFF"/>
            </a:solidFill>
          </p:spPr>
          <p:txBody>
            <a:bodyPr/>
            <a:lstStyle/>
            <a:p>
              <a:endParaRPr lang="en-US"/>
            </a:p>
          </p:txBody>
        </p:sp>
      </p:grpSp>
      <p:grpSp>
        <p:nvGrpSpPr>
          <p:cNvPr id="8" name="Group 8"/>
          <p:cNvGrpSpPr/>
          <p:nvPr/>
        </p:nvGrpSpPr>
        <p:grpSpPr>
          <a:xfrm>
            <a:off x="8901102" y="6181776"/>
            <a:ext cx="1423962" cy="1423962"/>
            <a:chOff x="0" y="0"/>
            <a:chExt cx="6350000" cy="6350000"/>
          </a:xfrm>
        </p:grpSpPr>
        <p:sp>
          <p:nvSpPr>
            <p:cNvPr id="9" name="Freeform 9"/>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FFFFF"/>
            </a:solidFill>
          </p:spPr>
          <p:txBody>
            <a:bodyPr/>
            <a:lstStyle/>
            <a:p>
              <a:endParaRPr lang="en-US"/>
            </a:p>
          </p:txBody>
        </p:sp>
      </p:grpSp>
      <p:grpSp>
        <p:nvGrpSpPr>
          <p:cNvPr id="10" name="Group 10"/>
          <p:cNvGrpSpPr/>
          <p:nvPr/>
        </p:nvGrpSpPr>
        <p:grpSpPr>
          <a:xfrm>
            <a:off x="8901102" y="8081988"/>
            <a:ext cx="1423962" cy="1423962"/>
            <a:chOff x="0" y="0"/>
            <a:chExt cx="6350000" cy="6350000"/>
          </a:xfrm>
        </p:grpSpPr>
        <p:sp>
          <p:nvSpPr>
            <p:cNvPr id="11" name="Freeform 11"/>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FFFFF"/>
            </a:solidFill>
          </p:spPr>
          <p:txBody>
            <a:bodyPr/>
            <a:lstStyle/>
            <a:p>
              <a:endParaRPr lang="en-US"/>
            </a:p>
          </p:txBody>
        </p:sp>
      </p:grpSp>
      <p:sp>
        <p:nvSpPr>
          <p:cNvPr id="12" name="Freeform 12"/>
          <p:cNvSpPr/>
          <p:nvPr/>
        </p:nvSpPr>
        <p:spPr>
          <a:xfrm>
            <a:off x="9104184" y="2760090"/>
            <a:ext cx="998749" cy="998749"/>
          </a:xfrm>
          <a:custGeom>
            <a:avLst/>
            <a:gdLst/>
            <a:ahLst/>
            <a:cxnLst/>
            <a:rect l="l" t="t" r="r" b="b"/>
            <a:pathLst>
              <a:path w="998749" h="998749">
                <a:moveTo>
                  <a:pt x="0" y="0"/>
                </a:moveTo>
                <a:lnTo>
                  <a:pt x="998749" y="0"/>
                </a:lnTo>
                <a:lnTo>
                  <a:pt x="998749" y="998750"/>
                </a:lnTo>
                <a:lnTo>
                  <a:pt x="0" y="99875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3" name="Freeform 13"/>
          <p:cNvSpPr/>
          <p:nvPr/>
        </p:nvSpPr>
        <p:spPr>
          <a:xfrm>
            <a:off x="9012168" y="4585894"/>
            <a:ext cx="1201831" cy="1099675"/>
          </a:xfrm>
          <a:custGeom>
            <a:avLst/>
            <a:gdLst/>
            <a:ahLst/>
            <a:cxnLst/>
            <a:rect l="l" t="t" r="r" b="b"/>
            <a:pathLst>
              <a:path w="1201831" h="1099675">
                <a:moveTo>
                  <a:pt x="0" y="0"/>
                </a:moveTo>
                <a:lnTo>
                  <a:pt x="1201831" y="0"/>
                </a:lnTo>
                <a:lnTo>
                  <a:pt x="1201831" y="1099675"/>
                </a:lnTo>
                <a:lnTo>
                  <a:pt x="0" y="109967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4" name="Freeform 14"/>
          <p:cNvSpPr/>
          <p:nvPr/>
        </p:nvSpPr>
        <p:spPr>
          <a:xfrm>
            <a:off x="9177668" y="6323963"/>
            <a:ext cx="870831" cy="1157250"/>
          </a:xfrm>
          <a:custGeom>
            <a:avLst/>
            <a:gdLst/>
            <a:ahLst/>
            <a:cxnLst/>
            <a:rect l="l" t="t" r="r" b="b"/>
            <a:pathLst>
              <a:path w="870831" h="1157250">
                <a:moveTo>
                  <a:pt x="0" y="0"/>
                </a:moveTo>
                <a:lnTo>
                  <a:pt x="870831" y="0"/>
                </a:lnTo>
                <a:lnTo>
                  <a:pt x="870831" y="1157250"/>
                </a:lnTo>
                <a:lnTo>
                  <a:pt x="0" y="115725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5" name="Freeform 15"/>
          <p:cNvSpPr/>
          <p:nvPr/>
        </p:nvSpPr>
        <p:spPr>
          <a:xfrm>
            <a:off x="9144000" y="8232754"/>
            <a:ext cx="997869" cy="1050388"/>
          </a:xfrm>
          <a:custGeom>
            <a:avLst/>
            <a:gdLst/>
            <a:ahLst/>
            <a:cxnLst/>
            <a:rect l="l" t="t" r="r" b="b"/>
            <a:pathLst>
              <a:path w="997869" h="1050388">
                <a:moveTo>
                  <a:pt x="0" y="0"/>
                </a:moveTo>
                <a:lnTo>
                  <a:pt x="997869" y="0"/>
                </a:lnTo>
                <a:lnTo>
                  <a:pt x="997869" y="1050388"/>
                </a:lnTo>
                <a:lnTo>
                  <a:pt x="0" y="1050388"/>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16" name="TextBox 16"/>
          <p:cNvSpPr txBox="1"/>
          <p:nvPr/>
        </p:nvSpPr>
        <p:spPr>
          <a:xfrm>
            <a:off x="795108" y="561975"/>
            <a:ext cx="16697785" cy="923925"/>
          </a:xfrm>
          <a:prstGeom prst="rect">
            <a:avLst/>
          </a:prstGeom>
        </p:spPr>
        <p:txBody>
          <a:bodyPr lIns="0" tIns="0" rIns="0" bIns="0" rtlCol="0" anchor="t">
            <a:spAutoFit/>
          </a:bodyPr>
          <a:lstStyle/>
          <a:p>
            <a:pPr algn="ctr">
              <a:lnSpc>
                <a:spcPts val="7200"/>
              </a:lnSpc>
            </a:pPr>
            <a:r>
              <a:rPr lang="en-US" sz="6000" spc="300">
                <a:solidFill>
                  <a:srgbClr val="FFFEE6"/>
                </a:solidFill>
                <a:latin typeface="League Spartan"/>
                <a:ea typeface="League Spartan"/>
                <a:cs typeface="League Spartan"/>
                <a:sym typeface="League Spartan"/>
              </a:rPr>
              <a:t>THE MAP</a:t>
            </a:r>
          </a:p>
        </p:txBody>
      </p:sp>
      <p:sp>
        <p:nvSpPr>
          <p:cNvPr id="17" name="TextBox 17"/>
          <p:cNvSpPr txBox="1"/>
          <p:nvPr/>
        </p:nvSpPr>
        <p:spPr>
          <a:xfrm>
            <a:off x="10763214" y="2877415"/>
            <a:ext cx="5419155" cy="773359"/>
          </a:xfrm>
          <a:prstGeom prst="rect">
            <a:avLst/>
          </a:prstGeom>
        </p:spPr>
        <p:txBody>
          <a:bodyPr lIns="0" tIns="0" rIns="0" bIns="0" rtlCol="0" anchor="t">
            <a:spAutoFit/>
          </a:bodyPr>
          <a:lstStyle/>
          <a:p>
            <a:pPr algn="l">
              <a:lnSpc>
                <a:spcPts val="3049"/>
              </a:lnSpc>
            </a:pPr>
            <a:r>
              <a:rPr lang="en-US" sz="3049" b="1">
                <a:solidFill>
                  <a:srgbClr val="FFFFFF"/>
                </a:solidFill>
                <a:latin typeface="Inter Bold"/>
                <a:ea typeface="Inter Bold"/>
                <a:cs typeface="Inter Bold"/>
                <a:sym typeface="Inter Bold"/>
              </a:rPr>
              <a:t>Utilize the Climate Assessment Toolkit</a:t>
            </a:r>
          </a:p>
        </p:txBody>
      </p:sp>
      <p:sp>
        <p:nvSpPr>
          <p:cNvPr id="18" name="TextBox 18"/>
          <p:cNvSpPr txBox="1"/>
          <p:nvPr/>
        </p:nvSpPr>
        <p:spPr>
          <a:xfrm>
            <a:off x="10763214" y="4965890"/>
            <a:ext cx="5419155" cy="396833"/>
          </a:xfrm>
          <a:prstGeom prst="rect">
            <a:avLst/>
          </a:prstGeom>
        </p:spPr>
        <p:txBody>
          <a:bodyPr lIns="0" tIns="0" rIns="0" bIns="0" rtlCol="0" anchor="t">
            <a:spAutoFit/>
          </a:bodyPr>
          <a:lstStyle/>
          <a:p>
            <a:pPr algn="l">
              <a:lnSpc>
                <a:spcPts val="3049"/>
              </a:lnSpc>
            </a:pPr>
            <a:r>
              <a:rPr lang="en-US" sz="3049" b="1">
                <a:solidFill>
                  <a:srgbClr val="FFFFFF"/>
                </a:solidFill>
                <a:latin typeface="Inter Bold"/>
                <a:ea typeface="Inter Bold"/>
                <a:cs typeface="Inter Bold"/>
                <a:sym typeface="Inter Bold"/>
              </a:rPr>
              <a:t>Find your support network</a:t>
            </a:r>
          </a:p>
        </p:txBody>
      </p:sp>
      <p:sp>
        <p:nvSpPr>
          <p:cNvPr id="19" name="TextBox 19"/>
          <p:cNvSpPr txBox="1"/>
          <p:nvPr/>
        </p:nvSpPr>
        <p:spPr>
          <a:xfrm>
            <a:off x="10763214" y="6677173"/>
            <a:ext cx="5419155" cy="773359"/>
          </a:xfrm>
          <a:prstGeom prst="rect">
            <a:avLst/>
          </a:prstGeom>
        </p:spPr>
        <p:txBody>
          <a:bodyPr lIns="0" tIns="0" rIns="0" bIns="0" rtlCol="0" anchor="t">
            <a:spAutoFit/>
          </a:bodyPr>
          <a:lstStyle/>
          <a:p>
            <a:pPr algn="l">
              <a:lnSpc>
                <a:spcPts val="3049"/>
              </a:lnSpc>
            </a:pPr>
            <a:r>
              <a:rPr lang="en-US" sz="3049" b="1">
                <a:solidFill>
                  <a:srgbClr val="FFFFFF"/>
                </a:solidFill>
                <a:latin typeface="Inter Bold"/>
                <a:ea typeface="Inter Bold"/>
                <a:cs typeface="Inter Bold"/>
                <a:sym typeface="Inter Bold"/>
              </a:rPr>
              <a:t>Keep learning &amp; discovering new strengths</a:t>
            </a:r>
          </a:p>
        </p:txBody>
      </p:sp>
      <p:sp>
        <p:nvSpPr>
          <p:cNvPr id="20" name="TextBox 20"/>
          <p:cNvSpPr txBox="1"/>
          <p:nvPr/>
        </p:nvSpPr>
        <p:spPr>
          <a:xfrm>
            <a:off x="10763214" y="8399843"/>
            <a:ext cx="5419155" cy="773359"/>
          </a:xfrm>
          <a:prstGeom prst="rect">
            <a:avLst/>
          </a:prstGeom>
        </p:spPr>
        <p:txBody>
          <a:bodyPr lIns="0" tIns="0" rIns="0" bIns="0" rtlCol="0" anchor="t">
            <a:spAutoFit/>
          </a:bodyPr>
          <a:lstStyle/>
          <a:p>
            <a:pPr algn="l">
              <a:lnSpc>
                <a:spcPts val="3049"/>
              </a:lnSpc>
            </a:pPr>
            <a:r>
              <a:rPr lang="en-US" sz="3049" b="1">
                <a:solidFill>
                  <a:srgbClr val="FFFFFF"/>
                </a:solidFill>
                <a:latin typeface="Inter Bold"/>
                <a:ea typeface="Inter Bold"/>
                <a:cs typeface="Inter Bold"/>
                <a:sym typeface="Inter Bold"/>
              </a:rPr>
              <a:t>Model the behavior &amp; keep reassessing the climate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53284F"/>
        </a:solidFill>
        <a:effectLst/>
      </p:bgPr>
    </p:bg>
    <p:spTree>
      <p:nvGrpSpPr>
        <p:cNvPr id="1" name=""/>
        <p:cNvGrpSpPr/>
        <p:nvPr/>
      </p:nvGrpSpPr>
      <p:grpSpPr>
        <a:xfrm>
          <a:off x="0" y="0"/>
          <a:ext cx="0" cy="0"/>
          <a:chOff x="0" y="0"/>
          <a:chExt cx="0" cy="0"/>
        </a:xfrm>
      </p:grpSpPr>
      <p:grpSp>
        <p:nvGrpSpPr>
          <p:cNvPr id="2" name="Group 2"/>
          <p:cNvGrpSpPr/>
          <p:nvPr/>
        </p:nvGrpSpPr>
        <p:grpSpPr>
          <a:xfrm>
            <a:off x="-1773475" y="5437777"/>
            <a:ext cx="5604351" cy="5604351"/>
            <a:chOff x="0" y="0"/>
            <a:chExt cx="6350000" cy="6350000"/>
          </a:xfrm>
        </p:grpSpPr>
        <p:sp>
          <p:nvSpPr>
            <p:cNvPr id="3" name="Freeform 3"/>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166670"/>
            </a:solidFill>
          </p:spPr>
          <p:txBody>
            <a:bodyPr/>
            <a:lstStyle/>
            <a:p>
              <a:endParaRPr lang="en-US"/>
            </a:p>
          </p:txBody>
        </p:sp>
      </p:grpSp>
      <p:grpSp>
        <p:nvGrpSpPr>
          <p:cNvPr id="4" name="Group 4"/>
          <p:cNvGrpSpPr/>
          <p:nvPr/>
        </p:nvGrpSpPr>
        <p:grpSpPr>
          <a:xfrm>
            <a:off x="13831471" y="-903188"/>
            <a:ext cx="5766096" cy="2979101"/>
            <a:chOff x="0" y="0"/>
            <a:chExt cx="6350000" cy="6350000"/>
          </a:xfrm>
        </p:grpSpPr>
        <p:sp>
          <p:nvSpPr>
            <p:cNvPr id="5" name="Freeform 5"/>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D1DE3F"/>
            </a:solidFill>
          </p:spPr>
          <p:txBody>
            <a:bodyPr/>
            <a:lstStyle/>
            <a:p>
              <a:endParaRPr lang="en-US"/>
            </a:p>
          </p:txBody>
        </p:sp>
      </p:grpSp>
      <p:grpSp>
        <p:nvGrpSpPr>
          <p:cNvPr id="6" name="Group 6"/>
          <p:cNvGrpSpPr/>
          <p:nvPr/>
        </p:nvGrpSpPr>
        <p:grpSpPr>
          <a:xfrm>
            <a:off x="1813600" y="3381736"/>
            <a:ext cx="14660800" cy="2896900"/>
            <a:chOff x="0" y="0"/>
            <a:chExt cx="19547734" cy="3862534"/>
          </a:xfrm>
        </p:grpSpPr>
        <p:grpSp>
          <p:nvGrpSpPr>
            <p:cNvPr id="7" name="Group 7"/>
            <p:cNvGrpSpPr/>
            <p:nvPr/>
          </p:nvGrpSpPr>
          <p:grpSpPr>
            <a:xfrm>
              <a:off x="0" y="0"/>
              <a:ext cx="19547734" cy="3862534"/>
              <a:chOff x="0" y="0"/>
              <a:chExt cx="17161830" cy="3391091"/>
            </a:xfrm>
          </p:grpSpPr>
          <p:sp>
            <p:nvSpPr>
              <p:cNvPr id="8" name="Freeform 8"/>
              <p:cNvSpPr/>
              <p:nvPr/>
            </p:nvSpPr>
            <p:spPr>
              <a:xfrm>
                <a:off x="0" y="0"/>
                <a:ext cx="17161830" cy="3391091"/>
              </a:xfrm>
              <a:custGeom>
                <a:avLst/>
                <a:gdLst/>
                <a:ahLst/>
                <a:cxnLst/>
                <a:rect l="l" t="t" r="r" b="b"/>
                <a:pathLst>
                  <a:path w="17161830" h="3391091">
                    <a:moveTo>
                      <a:pt x="0" y="0"/>
                    </a:moveTo>
                    <a:lnTo>
                      <a:pt x="0" y="3391091"/>
                    </a:lnTo>
                    <a:lnTo>
                      <a:pt x="17161830" y="3391091"/>
                    </a:lnTo>
                    <a:lnTo>
                      <a:pt x="17161830" y="0"/>
                    </a:lnTo>
                    <a:lnTo>
                      <a:pt x="0" y="0"/>
                    </a:lnTo>
                    <a:close/>
                    <a:moveTo>
                      <a:pt x="17100869" y="3330131"/>
                    </a:moveTo>
                    <a:lnTo>
                      <a:pt x="59690" y="3330131"/>
                    </a:lnTo>
                    <a:lnTo>
                      <a:pt x="59690" y="59690"/>
                    </a:lnTo>
                    <a:lnTo>
                      <a:pt x="17100869" y="59690"/>
                    </a:lnTo>
                    <a:lnTo>
                      <a:pt x="17100869" y="3330131"/>
                    </a:lnTo>
                    <a:close/>
                  </a:path>
                </a:pathLst>
              </a:custGeom>
              <a:solidFill>
                <a:srgbClr val="FAFEFF"/>
              </a:solidFill>
            </p:spPr>
            <p:txBody>
              <a:bodyPr/>
              <a:lstStyle/>
              <a:p>
                <a:endParaRPr lang="en-US"/>
              </a:p>
            </p:txBody>
          </p:sp>
        </p:grpSp>
        <p:sp>
          <p:nvSpPr>
            <p:cNvPr id="9" name="TextBox 9"/>
            <p:cNvSpPr txBox="1"/>
            <p:nvPr/>
          </p:nvSpPr>
          <p:spPr>
            <a:xfrm>
              <a:off x="304308" y="235817"/>
              <a:ext cx="18939119" cy="3390900"/>
            </a:xfrm>
            <a:prstGeom prst="rect">
              <a:avLst/>
            </a:prstGeom>
          </p:spPr>
          <p:txBody>
            <a:bodyPr lIns="0" tIns="0" rIns="0" bIns="0" rtlCol="0" anchor="t">
              <a:spAutoFit/>
            </a:bodyPr>
            <a:lstStyle/>
            <a:p>
              <a:pPr algn="ctr">
                <a:lnSpc>
                  <a:spcPts val="6720"/>
                </a:lnSpc>
              </a:pPr>
              <a:endParaRPr/>
            </a:p>
            <a:p>
              <a:pPr algn="ctr">
                <a:lnSpc>
                  <a:spcPts val="6720"/>
                </a:lnSpc>
              </a:pPr>
              <a:r>
                <a:rPr lang="en-US" sz="5600" spc="-56">
                  <a:solidFill>
                    <a:srgbClr val="FAFEFF"/>
                  </a:solidFill>
                  <a:latin typeface="League Spartan"/>
                  <a:ea typeface="League Spartan"/>
                  <a:cs typeface="League Spartan"/>
                  <a:sym typeface="League Spartan"/>
                </a:rPr>
                <a:t>Questions?</a:t>
              </a:r>
            </a:p>
            <a:p>
              <a:pPr algn="ctr">
                <a:lnSpc>
                  <a:spcPts val="6720"/>
                </a:lnSpc>
              </a:pPr>
              <a:endParaRPr lang="en-US" sz="5600" spc="-56">
                <a:solidFill>
                  <a:srgbClr val="FAFEFF"/>
                </a:solidFill>
                <a:latin typeface="League Spartan"/>
                <a:ea typeface="League Spartan"/>
                <a:cs typeface="League Spartan"/>
                <a:sym typeface="League Spartan"/>
              </a:endParaRPr>
            </a:p>
          </p:txBody>
        </p:sp>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224A51"/>
        </a:solidFill>
        <a:effectLst/>
      </p:bgPr>
    </p:bg>
    <p:spTree>
      <p:nvGrpSpPr>
        <p:cNvPr id="1" name=""/>
        <p:cNvGrpSpPr/>
        <p:nvPr/>
      </p:nvGrpSpPr>
      <p:grpSpPr>
        <a:xfrm>
          <a:off x="0" y="0"/>
          <a:ext cx="0" cy="0"/>
          <a:chOff x="0" y="0"/>
          <a:chExt cx="0" cy="0"/>
        </a:xfrm>
      </p:grpSpPr>
      <p:sp>
        <p:nvSpPr>
          <p:cNvPr id="2" name="AutoShape 2"/>
          <p:cNvSpPr/>
          <p:nvPr/>
        </p:nvSpPr>
        <p:spPr>
          <a:xfrm rot="-5400000">
            <a:off x="-2052917" y="883835"/>
            <a:ext cx="11824110" cy="7718276"/>
          </a:xfrm>
          <a:prstGeom prst="rect">
            <a:avLst/>
          </a:prstGeom>
          <a:solidFill>
            <a:srgbClr val="FAFEFF"/>
          </a:solidFill>
        </p:spPr>
        <p:txBody>
          <a:bodyPr/>
          <a:lstStyle/>
          <a:p>
            <a:endParaRPr lang="en-US"/>
          </a:p>
        </p:txBody>
      </p:sp>
      <p:sp>
        <p:nvSpPr>
          <p:cNvPr id="3" name="Freeform 3"/>
          <p:cNvSpPr/>
          <p:nvPr/>
        </p:nvSpPr>
        <p:spPr>
          <a:xfrm>
            <a:off x="9335033" y="605592"/>
            <a:ext cx="7272289" cy="3290711"/>
          </a:xfrm>
          <a:custGeom>
            <a:avLst/>
            <a:gdLst/>
            <a:ahLst/>
            <a:cxnLst/>
            <a:rect l="l" t="t" r="r" b="b"/>
            <a:pathLst>
              <a:path w="7272289" h="3290711">
                <a:moveTo>
                  <a:pt x="0" y="0"/>
                </a:moveTo>
                <a:lnTo>
                  <a:pt x="7272289" y="0"/>
                </a:lnTo>
                <a:lnTo>
                  <a:pt x="7272289" y="3290711"/>
                </a:lnTo>
                <a:lnTo>
                  <a:pt x="0" y="3290711"/>
                </a:lnTo>
                <a:lnTo>
                  <a:pt x="0" y="0"/>
                </a:lnTo>
                <a:close/>
              </a:path>
            </a:pathLst>
          </a:custGeom>
          <a:blipFill>
            <a:blip r:embed="rId2"/>
            <a:stretch>
              <a:fillRect/>
            </a:stretch>
          </a:blipFill>
        </p:spPr>
        <p:txBody>
          <a:bodyPr/>
          <a:lstStyle/>
          <a:p>
            <a:endParaRPr lang="en-US"/>
          </a:p>
        </p:txBody>
      </p:sp>
      <p:grpSp>
        <p:nvGrpSpPr>
          <p:cNvPr id="4" name="Group 4"/>
          <p:cNvGrpSpPr>
            <a:grpSpLocks noChangeAspect="1"/>
          </p:cNvGrpSpPr>
          <p:nvPr/>
        </p:nvGrpSpPr>
        <p:grpSpPr>
          <a:xfrm>
            <a:off x="8919427" y="7183098"/>
            <a:ext cx="555672" cy="1172484"/>
            <a:chOff x="0" y="0"/>
            <a:chExt cx="2862580" cy="6040120"/>
          </a:xfrm>
        </p:grpSpPr>
        <p:sp>
          <p:nvSpPr>
            <p:cNvPr id="5" name="Freeform 5"/>
            <p:cNvSpPr/>
            <p:nvPr/>
          </p:nvSpPr>
          <p:spPr>
            <a:xfrm>
              <a:off x="0" y="0"/>
              <a:ext cx="2862580" cy="6040120"/>
            </a:xfrm>
            <a:custGeom>
              <a:avLst/>
              <a:gdLst/>
              <a:ahLst/>
              <a:cxnLst/>
              <a:rect l="l" t="t" r="r" b="b"/>
              <a:pathLst>
                <a:path w="2862580" h="6040120">
                  <a:moveTo>
                    <a:pt x="2202180" y="995680"/>
                  </a:moveTo>
                  <a:lnTo>
                    <a:pt x="2862580" y="995680"/>
                  </a:lnTo>
                  <a:lnTo>
                    <a:pt x="2862580" y="0"/>
                  </a:lnTo>
                  <a:lnTo>
                    <a:pt x="2019300" y="0"/>
                  </a:lnTo>
                  <a:lnTo>
                    <a:pt x="2019300" y="3810"/>
                  </a:lnTo>
                  <a:cubicBezTo>
                    <a:pt x="910590" y="44450"/>
                    <a:pt x="681990" y="665480"/>
                    <a:pt x="662940" y="1322070"/>
                  </a:cubicBezTo>
                  <a:lnTo>
                    <a:pt x="660400" y="1322070"/>
                  </a:lnTo>
                  <a:lnTo>
                    <a:pt x="660400" y="2012950"/>
                  </a:lnTo>
                  <a:lnTo>
                    <a:pt x="0" y="2012950"/>
                  </a:lnTo>
                  <a:lnTo>
                    <a:pt x="0" y="3009900"/>
                  </a:lnTo>
                  <a:lnTo>
                    <a:pt x="660400" y="3009900"/>
                  </a:lnTo>
                  <a:lnTo>
                    <a:pt x="660400" y="6040120"/>
                  </a:lnTo>
                  <a:lnTo>
                    <a:pt x="1845310" y="6040120"/>
                  </a:lnTo>
                  <a:lnTo>
                    <a:pt x="1845310" y="3009900"/>
                  </a:lnTo>
                  <a:lnTo>
                    <a:pt x="2694940" y="3009900"/>
                  </a:lnTo>
                  <a:lnTo>
                    <a:pt x="2862580" y="2012950"/>
                  </a:lnTo>
                  <a:lnTo>
                    <a:pt x="1845310" y="2012950"/>
                  </a:lnTo>
                  <a:lnTo>
                    <a:pt x="1845310" y="1394460"/>
                  </a:lnTo>
                  <a:cubicBezTo>
                    <a:pt x="1845310" y="1174750"/>
                    <a:pt x="1992630" y="995680"/>
                    <a:pt x="2202180" y="995680"/>
                  </a:cubicBezTo>
                  <a:close/>
                </a:path>
              </a:pathLst>
            </a:custGeom>
            <a:solidFill>
              <a:srgbClr val="FFFFFF"/>
            </a:solidFill>
          </p:spPr>
          <p:txBody>
            <a:bodyPr/>
            <a:lstStyle/>
            <a:p>
              <a:endParaRPr lang="en-US"/>
            </a:p>
          </p:txBody>
        </p:sp>
      </p:grpSp>
      <p:sp>
        <p:nvSpPr>
          <p:cNvPr id="6" name="Freeform 6"/>
          <p:cNvSpPr/>
          <p:nvPr/>
        </p:nvSpPr>
        <p:spPr>
          <a:xfrm>
            <a:off x="8683054" y="8814702"/>
            <a:ext cx="1028418" cy="1028418"/>
          </a:xfrm>
          <a:custGeom>
            <a:avLst/>
            <a:gdLst/>
            <a:ahLst/>
            <a:cxnLst/>
            <a:rect l="l" t="t" r="r" b="b"/>
            <a:pathLst>
              <a:path w="1028418" h="1028418">
                <a:moveTo>
                  <a:pt x="0" y="0"/>
                </a:moveTo>
                <a:lnTo>
                  <a:pt x="1028419" y="0"/>
                </a:lnTo>
                <a:lnTo>
                  <a:pt x="1028419" y="1028418"/>
                </a:lnTo>
                <a:lnTo>
                  <a:pt x="0" y="102841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7" name="TextBox 7"/>
          <p:cNvSpPr txBox="1"/>
          <p:nvPr/>
        </p:nvSpPr>
        <p:spPr>
          <a:xfrm>
            <a:off x="8984573" y="4828192"/>
            <a:ext cx="7973208" cy="1360527"/>
          </a:xfrm>
          <a:prstGeom prst="rect">
            <a:avLst/>
          </a:prstGeom>
        </p:spPr>
        <p:txBody>
          <a:bodyPr lIns="0" tIns="0" rIns="0" bIns="0" rtlCol="0" anchor="t">
            <a:spAutoFit/>
          </a:bodyPr>
          <a:lstStyle/>
          <a:p>
            <a:pPr algn="ctr">
              <a:lnSpc>
                <a:spcPts val="5460"/>
              </a:lnSpc>
            </a:pPr>
            <a:r>
              <a:rPr lang="en-US" sz="4200" b="1" spc="42">
                <a:solidFill>
                  <a:srgbClr val="FFFFFF"/>
                </a:solidFill>
                <a:latin typeface="League Spartan"/>
                <a:ea typeface="League Spartan"/>
                <a:cs typeface="League Spartan"/>
                <a:sym typeface="League Spartan"/>
              </a:rPr>
              <a:t>POE.MSU.EDU</a:t>
            </a:r>
          </a:p>
          <a:p>
            <a:pPr algn="ctr">
              <a:lnSpc>
                <a:spcPts val="5460"/>
              </a:lnSpc>
            </a:pPr>
            <a:r>
              <a:rPr lang="en-US" sz="4200" b="1" spc="42">
                <a:solidFill>
                  <a:srgbClr val="FFFFFF"/>
                </a:solidFill>
                <a:latin typeface="League Spartan"/>
                <a:ea typeface="League Spartan"/>
                <a:cs typeface="League Spartan"/>
                <a:sym typeface="League Spartan"/>
              </a:rPr>
              <a:t>POE.CLIMATE@MSU.EDU</a:t>
            </a:r>
          </a:p>
        </p:txBody>
      </p:sp>
      <p:sp>
        <p:nvSpPr>
          <p:cNvPr id="8" name="TextBox 8"/>
          <p:cNvSpPr txBox="1"/>
          <p:nvPr/>
        </p:nvSpPr>
        <p:spPr>
          <a:xfrm>
            <a:off x="10094459" y="8914556"/>
            <a:ext cx="3642289" cy="657260"/>
          </a:xfrm>
          <a:prstGeom prst="rect">
            <a:avLst/>
          </a:prstGeom>
        </p:spPr>
        <p:txBody>
          <a:bodyPr lIns="0" tIns="0" rIns="0" bIns="0" rtlCol="0" anchor="t">
            <a:spAutoFit/>
          </a:bodyPr>
          <a:lstStyle/>
          <a:p>
            <a:pPr algn="l">
              <a:lnSpc>
                <a:spcPts val="4799"/>
              </a:lnSpc>
            </a:pPr>
            <a:r>
              <a:rPr lang="en-US" sz="3199" b="1" spc="31">
                <a:solidFill>
                  <a:srgbClr val="FFFFFF"/>
                </a:solidFill>
                <a:latin typeface="Cooper Hewitt"/>
                <a:ea typeface="Cooper Hewitt"/>
                <a:cs typeface="Cooper Hewitt"/>
                <a:sym typeface="Cooper Hewitt"/>
              </a:rPr>
              <a:t>@MSUPOE</a:t>
            </a:r>
          </a:p>
        </p:txBody>
      </p:sp>
      <p:sp>
        <p:nvSpPr>
          <p:cNvPr id="9" name="Freeform 9"/>
          <p:cNvSpPr/>
          <p:nvPr/>
        </p:nvSpPr>
        <p:spPr>
          <a:xfrm>
            <a:off x="1540754" y="605592"/>
            <a:ext cx="4636768" cy="4636768"/>
          </a:xfrm>
          <a:custGeom>
            <a:avLst/>
            <a:gdLst/>
            <a:ahLst/>
            <a:cxnLst/>
            <a:rect l="l" t="t" r="r" b="b"/>
            <a:pathLst>
              <a:path w="4636768" h="4636768">
                <a:moveTo>
                  <a:pt x="0" y="0"/>
                </a:moveTo>
                <a:lnTo>
                  <a:pt x="4636768" y="0"/>
                </a:lnTo>
                <a:lnTo>
                  <a:pt x="4636768" y="4636768"/>
                </a:lnTo>
                <a:lnTo>
                  <a:pt x="0" y="4636768"/>
                </a:lnTo>
                <a:lnTo>
                  <a:pt x="0" y="0"/>
                </a:lnTo>
                <a:close/>
              </a:path>
            </a:pathLst>
          </a:custGeom>
          <a:blipFill>
            <a:blip r:embed="rId5"/>
            <a:stretch>
              <a:fillRect/>
            </a:stretch>
          </a:blipFill>
        </p:spPr>
        <p:txBody>
          <a:bodyPr/>
          <a:lstStyle/>
          <a:p>
            <a:endParaRPr lang="en-US"/>
          </a:p>
        </p:txBody>
      </p:sp>
      <p:sp>
        <p:nvSpPr>
          <p:cNvPr id="10" name="TextBox 10"/>
          <p:cNvSpPr txBox="1"/>
          <p:nvPr/>
        </p:nvSpPr>
        <p:spPr>
          <a:xfrm>
            <a:off x="10094459" y="7354985"/>
            <a:ext cx="3642289" cy="657260"/>
          </a:xfrm>
          <a:prstGeom prst="rect">
            <a:avLst/>
          </a:prstGeom>
        </p:spPr>
        <p:txBody>
          <a:bodyPr lIns="0" tIns="0" rIns="0" bIns="0" rtlCol="0" anchor="t">
            <a:spAutoFit/>
          </a:bodyPr>
          <a:lstStyle/>
          <a:p>
            <a:pPr algn="l">
              <a:lnSpc>
                <a:spcPts val="4799"/>
              </a:lnSpc>
            </a:pPr>
            <a:r>
              <a:rPr lang="en-US" sz="3199" b="1" spc="31">
                <a:solidFill>
                  <a:srgbClr val="FFFFFF"/>
                </a:solidFill>
                <a:latin typeface="Cooper Hewitt"/>
                <a:ea typeface="Cooper Hewitt"/>
                <a:cs typeface="Cooper Hewitt"/>
                <a:sym typeface="Cooper Hewitt"/>
              </a:rPr>
              <a:t>@MSUPOE</a:t>
            </a:r>
          </a:p>
        </p:txBody>
      </p:sp>
      <p:sp>
        <p:nvSpPr>
          <p:cNvPr id="11" name="TextBox 11"/>
          <p:cNvSpPr txBox="1"/>
          <p:nvPr/>
        </p:nvSpPr>
        <p:spPr>
          <a:xfrm>
            <a:off x="1028700" y="5989100"/>
            <a:ext cx="6001478" cy="2270761"/>
          </a:xfrm>
          <a:prstGeom prst="rect">
            <a:avLst/>
          </a:prstGeom>
        </p:spPr>
        <p:txBody>
          <a:bodyPr lIns="0" tIns="0" rIns="0" bIns="0" rtlCol="0" anchor="t">
            <a:spAutoFit/>
          </a:bodyPr>
          <a:lstStyle/>
          <a:p>
            <a:pPr algn="l">
              <a:lnSpc>
                <a:spcPts val="5849"/>
              </a:lnSpc>
            </a:pPr>
            <a:r>
              <a:rPr lang="en-US" sz="3899" b="1" spc="38">
                <a:solidFill>
                  <a:srgbClr val="000000"/>
                </a:solidFill>
                <a:latin typeface="Cooper Hewitt Bold"/>
                <a:ea typeface="Cooper Hewitt Bold"/>
                <a:cs typeface="Cooper Hewitt Bold"/>
                <a:sym typeface="Cooper Hewitt Bold"/>
              </a:rPr>
              <a:t>LaShondra Hemphill</a:t>
            </a:r>
          </a:p>
          <a:p>
            <a:pPr algn="l">
              <a:lnSpc>
                <a:spcPts val="5849"/>
              </a:lnSpc>
            </a:pPr>
            <a:r>
              <a:rPr lang="en-US" sz="3899" spc="38">
                <a:solidFill>
                  <a:srgbClr val="000000"/>
                </a:solidFill>
                <a:latin typeface="Cooper Hewitt"/>
                <a:ea typeface="Cooper Hewitt"/>
                <a:cs typeface="Cooper Hewitt"/>
                <a:sym typeface="Cooper Hewitt"/>
              </a:rPr>
              <a:t>poe.LaShondraHemphill@msu.edu</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166670"/>
        </a:solidFill>
        <a:effectLst/>
      </p:bgPr>
    </p:bg>
    <p:spTree>
      <p:nvGrpSpPr>
        <p:cNvPr id="1" name=""/>
        <p:cNvGrpSpPr/>
        <p:nvPr/>
      </p:nvGrpSpPr>
      <p:grpSpPr>
        <a:xfrm>
          <a:off x="0" y="0"/>
          <a:ext cx="0" cy="0"/>
          <a:chOff x="0" y="0"/>
          <a:chExt cx="0" cy="0"/>
        </a:xfrm>
      </p:grpSpPr>
      <p:sp>
        <p:nvSpPr>
          <p:cNvPr id="2" name="Freeform 2"/>
          <p:cNvSpPr/>
          <p:nvPr/>
        </p:nvSpPr>
        <p:spPr>
          <a:xfrm>
            <a:off x="-283132" y="-290097"/>
            <a:ext cx="10841525" cy="10577097"/>
          </a:xfrm>
          <a:custGeom>
            <a:avLst/>
            <a:gdLst/>
            <a:ahLst/>
            <a:cxnLst/>
            <a:rect l="l" t="t" r="r" b="b"/>
            <a:pathLst>
              <a:path w="10841525" h="10577097">
                <a:moveTo>
                  <a:pt x="0" y="0"/>
                </a:moveTo>
                <a:lnTo>
                  <a:pt x="10841525" y="0"/>
                </a:lnTo>
                <a:lnTo>
                  <a:pt x="10841525" y="10577097"/>
                </a:lnTo>
                <a:lnTo>
                  <a:pt x="0" y="10577097"/>
                </a:lnTo>
                <a:lnTo>
                  <a:pt x="0" y="0"/>
                </a:lnTo>
                <a:close/>
              </a:path>
            </a:pathLst>
          </a:custGeom>
          <a:blipFill>
            <a:blip r:embed="rId3"/>
            <a:stretch>
              <a:fillRect/>
            </a:stretch>
          </a:blipFill>
        </p:spPr>
        <p:txBody>
          <a:bodyPr/>
          <a:lstStyle/>
          <a:p>
            <a:endParaRPr lang="en-US"/>
          </a:p>
        </p:txBody>
      </p:sp>
      <p:sp>
        <p:nvSpPr>
          <p:cNvPr id="3" name="TextBox 3"/>
          <p:cNvSpPr txBox="1"/>
          <p:nvPr/>
        </p:nvSpPr>
        <p:spPr>
          <a:xfrm>
            <a:off x="10844245" y="3310740"/>
            <a:ext cx="6415055" cy="1687711"/>
          </a:xfrm>
          <a:prstGeom prst="rect">
            <a:avLst/>
          </a:prstGeom>
        </p:spPr>
        <p:txBody>
          <a:bodyPr lIns="0" tIns="0" rIns="0" bIns="0" rtlCol="0" anchor="t">
            <a:spAutoFit/>
          </a:bodyPr>
          <a:lstStyle/>
          <a:p>
            <a:pPr algn="ctr">
              <a:lnSpc>
                <a:spcPts val="6720"/>
              </a:lnSpc>
            </a:pPr>
            <a:r>
              <a:rPr lang="en-US" sz="5600">
                <a:solidFill>
                  <a:srgbClr val="FFFFFF"/>
                </a:solidFill>
                <a:latin typeface="League Spartan"/>
                <a:ea typeface="League Spartan"/>
                <a:cs typeface="League Spartan"/>
                <a:sym typeface="League Spartan"/>
              </a:rPr>
              <a:t>CLIMATE CONDITIONS:</a:t>
            </a:r>
          </a:p>
        </p:txBody>
      </p:sp>
      <p:sp>
        <p:nvSpPr>
          <p:cNvPr id="4" name="TextBox 4"/>
          <p:cNvSpPr txBox="1"/>
          <p:nvPr/>
        </p:nvSpPr>
        <p:spPr>
          <a:xfrm>
            <a:off x="10844245" y="5139630"/>
            <a:ext cx="6415055" cy="1695450"/>
          </a:xfrm>
          <a:prstGeom prst="rect">
            <a:avLst/>
          </a:prstGeom>
        </p:spPr>
        <p:txBody>
          <a:bodyPr lIns="0" tIns="0" rIns="0" bIns="0" rtlCol="0" anchor="t">
            <a:spAutoFit/>
          </a:bodyPr>
          <a:lstStyle/>
          <a:p>
            <a:pPr algn="ctr">
              <a:lnSpc>
                <a:spcPts val="6720"/>
              </a:lnSpc>
            </a:pPr>
            <a:r>
              <a:rPr lang="en-US" sz="5600">
                <a:solidFill>
                  <a:srgbClr val="FFFFFF"/>
                </a:solidFill>
                <a:latin typeface="League Spartan"/>
                <a:ea typeface="League Spartan"/>
                <a:cs typeface="League Spartan"/>
                <a:sym typeface="League Spartan"/>
              </a:rPr>
              <a:t>What's your mountain?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201410" y="0"/>
            <a:ext cx="18636146" cy="2707124"/>
          </a:xfrm>
          <a:prstGeom prst="rect">
            <a:avLst/>
          </a:prstGeom>
          <a:solidFill>
            <a:srgbClr val="4B5055"/>
          </a:solidFill>
        </p:spPr>
        <p:txBody>
          <a:bodyPr/>
          <a:lstStyle/>
          <a:p>
            <a:endParaRPr lang="en-US"/>
          </a:p>
        </p:txBody>
      </p:sp>
      <p:sp>
        <p:nvSpPr>
          <p:cNvPr id="3" name="TextBox 3"/>
          <p:cNvSpPr txBox="1"/>
          <p:nvPr/>
        </p:nvSpPr>
        <p:spPr>
          <a:xfrm>
            <a:off x="944577" y="931634"/>
            <a:ext cx="16398846" cy="843855"/>
          </a:xfrm>
          <a:prstGeom prst="rect">
            <a:avLst/>
          </a:prstGeom>
        </p:spPr>
        <p:txBody>
          <a:bodyPr lIns="0" tIns="0" rIns="0" bIns="0" rtlCol="0" anchor="t">
            <a:spAutoFit/>
          </a:bodyPr>
          <a:lstStyle/>
          <a:p>
            <a:pPr algn="ctr">
              <a:lnSpc>
                <a:spcPts val="6720"/>
              </a:lnSpc>
            </a:pPr>
            <a:r>
              <a:rPr lang="en-US" sz="5600">
                <a:solidFill>
                  <a:srgbClr val="FFFFFF"/>
                </a:solidFill>
                <a:latin typeface="League Spartan"/>
                <a:ea typeface="League Spartan"/>
                <a:cs typeface="League Spartan"/>
                <a:sym typeface="League Spartan"/>
              </a:rPr>
              <a:t>THE BUSINESS CASE</a:t>
            </a:r>
          </a:p>
        </p:txBody>
      </p:sp>
      <p:sp>
        <p:nvSpPr>
          <p:cNvPr id="4" name="AutoShape 4"/>
          <p:cNvSpPr/>
          <p:nvPr/>
        </p:nvSpPr>
        <p:spPr>
          <a:xfrm>
            <a:off x="1194193" y="4206632"/>
            <a:ext cx="4957878" cy="3640594"/>
          </a:xfrm>
          <a:prstGeom prst="rect">
            <a:avLst/>
          </a:prstGeom>
          <a:solidFill>
            <a:srgbClr val="166670">
              <a:alpha val="24706"/>
            </a:srgbClr>
          </a:solidFill>
        </p:spPr>
        <p:txBody>
          <a:bodyPr/>
          <a:lstStyle/>
          <a:p>
            <a:endParaRPr lang="en-US"/>
          </a:p>
        </p:txBody>
      </p:sp>
      <p:sp>
        <p:nvSpPr>
          <p:cNvPr id="5" name="AutoShape 5"/>
          <p:cNvSpPr/>
          <p:nvPr/>
        </p:nvSpPr>
        <p:spPr>
          <a:xfrm>
            <a:off x="1028700" y="4206632"/>
            <a:ext cx="165493" cy="3640594"/>
          </a:xfrm>
          <a:prstGeom prst="rect">
            <a:avLst/>
          </a:prstGeom>
          <a:solidFill>
            <a:srgbClr val="166670"/>
          </a:solidFill>
        </p:spPr>
        <p:txBody>
          <a:bodyPr/>
          <a:lstStyle/>
          <a:p>
            <a:endParaRPr lang="en-US"/>
          </a:p>
        </p:txBody>
      </p:sp>
      <p:sp>
        <p:nvSpPr>
          <p:cNvPr id="6" name="TextBox 6"/>
          <p:cNvSpPr txBox="1"/>
          <p:nvPr/>
        </p:nvSpPr>
        <p:spPr>
          <a:xfrm>
            <a:off x="7161336" y="4562475"/>
            <a:ext cx="3965328" cy="626110"/>
          </a:xfrm>
          <a:prstGeom prst="rect">
            <a:avLst/>
          </a:prstGeom>
        </p:spPr>
        <p:txBody>
          <a:bodyPr lIns="0" tIns="0" rIns="0" bIns="0" rtlCol="0" anchor="t">
            <a:spAutoFit/>
          </a:bodyPr>
          <a:lstStyle/>
          <a:p>
            <a:pPr algn="ctr">
              <a:lnSpc>
                <a:spcPts val="4250"/>
              </a:lnSpc>
            </a:pPr>
            <a:r>
              <a:rPr lang="en-US" sz="3400" b="1" spc="119">
                <a:solidFill>
                  <a:srgbClr val="000000"/>
                </a:solidFill>
                <a:latin typeface="Cooper Hewitt Bold"/>
                <a:ea typeface="Cooper Hewitt Bold"/>
                <a:cs typeface="Cooper Hewitt Bold"/>
                <a:sym typeface="Cooper Hewitt Bold"/>
              </a:rPr>
              <a:t>PRESENTEEISM</a:t>
            </a:r>
          </a:p>
        </p:txBody>
      </p:sp>
      <p:grpSp>
        <p:nvGrpSpPr>
          <p:cNvPr id="7" name="Group 7"/>
          <p:cNvGrpSpPr/>
          <p:nvPr/>
        </p:nvGrpSpPr>
        <p:grpSpPr>
          <a:xfrm>
            <a:off x="6582314" y="4206632"/>
            <a:ext cx="5123371" cy="3640594"/>
            <a:chOff x="0" y="0"/>
            <a:chExt cx="6831161" cy="4854125"/>
          </a:xfrm>
        </p:grpSpPr>
        <p:sp>
          <p:nvSpPr>
            <p:cNvPr id="8" name="AutoShape 8"/>
            <p:cNvSpPr/>
            <p:nvPr/>
          </p:nvSpPr>
          <p:spPr>
            <a:xfrm>
              <a:off x="220658" y="0"/>
              <a:ext cx="6610503" cy="4854125"/>
            </a:xfrm>
            <a:prstGeom prst="rect">
              <a:avLst/>
            </a:prstGeom>
            <a:solidFill>
              <a:srgbClr val="53284F">
                <a:alpha val="24706"/>
              </a:srgbClr>
            </a:solidFill>
          </p:spPr>
          <p:txBody>
            <a:bodyPr/>
            <a:lstStyle/>
            <a:p>
              <a:endParaRPr lang="en-US"/>
            </a:p>
          </p:txBody>
        </p:sp>
        <p:sp>
          <p:nvSpPr>
            <p:cNvPr id="9" name="AutoShape 9"/>
            <p:cNvSpPr/>
            <p:nvPr/>
          </p:nvSpPr>
          <p:spPr>
            <a:xfrm>
              <a:off x="0" y="0"/>
              <a:ext cx="220658" cy="4854125"/>
            </a:xfrm>
            <a:prstGeom prst="rect">
              <a:avLst/>
            </a:prstGeom>
            <a:solidFill>
              <a:srgbClr val="53284F"/>
            </a:solidFill>
          </p:spPr>
          <p:txBody>
            <a:bodyPr/>
            <a:lstStyle/>
            <a:p>
              <a:endParaRPr lang="en-US"/>
            </a:p>
          </p:txBody>
        </p:sp>
      </p:grpSp>
      <p:sp>
        <p:nvSpPr>
          <p:cNvPr id="10" name="TextBox 10"/>
          <p:cNvSpPr txBox="1"/>
          <p:nvPr/>
        </p:nvSpPr>
        <p:spPr>
          <a:xfrm>
            <a:off x="7133999" y="5464191"/>
            <a:ext cx="3965328" cy="1905635"/>
          </a:xfrm>
          <a:prstGeom prst="rect">
            <a:avLst/>
          </a:prstGeom>
        </p:spPr>
        <p:txBody>
          <a:bodyPr lIns="0" tIns="0" rIns="0" bIns="0" rtlCol="0" anchor="t">
            <a:spAutoFit/>
          </a:bodyPr>
          <a:lstStyle/>
          <a:p>
            <a:pPr marL="626109" lvl="1" indent="-313054" algn="l">
              <a:lnSpc>
                <a:spcPts val="3624"/>
              </a:lnSpc>
              <a:buFont typeface="Arial"/>
              <a:buChar char="•"/>
            </a:pPr>
            <a:r>
              <a:rPr lang="en-US" sz="2899" spc="101">
                <a:solidFill>
                  <a:srgbClr val="000000"/>
                </a:solidFill>
                <a:latin typeface="Cooper Hewitt"/>
                <a:ea typeface="Cooper Hewitt"/>
                <a:cs typeface="Cooper Hewitt"/>
                <a:sym typeface="Cooper Hewitt"/>
              </a:rPr>
              <a:t>Lost productivity</a:t>
            </a:r>
          </a:p>
          <a:p>
            <a:pPr marL="626111" lvl="1" indent="-313055" algn="l">
              <a:lnSpc>
                <a:spcPts val="3625"/>
              </a:lnSpc>
              <a:buFont typeface="Arial"/>
              <a:buChar char="•"/>
            </a:pPr>
            <a:r>
              <a:rPr lang="en-US" sz="2900" spc="101">
                <a:solidFill>
                  <a:srgbClr val="000000"/>
                </a:solidFill>
                <a:latin typeface="Cooper Hewitt"/>
                <a:ea typeface="Cooper Hewitt"/>
                <a:cs typeface="Cooper Hewitt"/>
                <a:sym typeface="Cooper Hewitt"/>
              </a:rPr>
              <a:t>$150 billion lost revenue in US each year</a:t>
            </a:r>
          </a:p>
        </p:txBody>
      </p:sp>
      <p:sp>
        <p:nvSpPr>
          <p:cNvPr id="11" name="TextBox 11"/>
          <p:cNvSpPr txBox="1"/>
          <p:nvPr/>
        </p:nvSpPr>
        <p:spPr>
          <a:xfrm>
            <a:off x="1690468" y="4562475"/>
            <a:ext cx="3965328" cy="626110"/>
          </a:xfrm>
          <a:prstGeom prst="rect">
            <a:avLst/>
          </a:prstGeom>
        </p:spPr>
        <p:txBody>
          <a:bodyPr lIns="0" tIns="0" rIns="0" bIns="0" rtlCol="0" anchor="t">
            <a:spAutoFit/>
          </a:bodyPr>
          <a:lstStyle/>
          <a:p>
            <a:pPr algn="ctr">
              <a:lnSpc>
                <a:spcPts val="4250"/>
              </a:lnSpc>
            </a:pPr>
            <a:r>
              <a:rPr lang="en-US" sz="3400" b="1" spc="119">
                <a:solidFill>
                  <a:srgbClr val="000000"/>
                </a:solidFill>
                <a:latin typeface="Cooper Hewitt Bold"/>
                <a:ea typeface="Cooper Hewitt Bold"/>
                <a:cs typeface="Cooper Hewitt Bold"/>
                <a:sym typeface="Cooper Hewitt Bold"/>
              </a:rPr>
              <a:t>HEALTH IMPACTS</a:t>
            </a:r>
          </a:p>
        </p:txBody>
      </p:sp>
      <p:sp>
        <p:nvSpPr>
          <p:cNvPr id="12" name="AutoShape 12"/>
          <p:cNvSpPr/>
          <p:nvPr/>
        </p:nvSpPr>
        <p:spPr>
          <a:xfrm>
            <a:off x="12301422" y="4206632"/>
            <a:ext cx="4957878" cy="3640594"/>
          </a:xfrm>
          <a:prstGeom prst="rect">
            <a:avLst/>
          </a:prstGeom>
          <a:solidFill>
            <a:srgbClr val="D3A12A">
              <a:alpha val="24706"/>
            </a:srgbClr>
          </a:solidFill>
        </p:spPr>
        <p:txBody>
          <a:bodyPr/>
          <a:lstStyle/>
          <a:p>
            <a:endParaRPr lang="en-US"/>
          </a:p>
        </p:txBody>
      </p:sp>
      <p:sp>
        <p:nvSpPr>
          <p:cNvPr id="13" name="AutoShape 13"/>
          <p:cNvSpPr/>
          <p:nvPr/>
        </p:nvSpPr>
        <p:spPr>
          <a:xfrm>
            <a:off x="12135929" y="4206632"/>
            <a:ext cx="165493" cy="3640594"/>
          </a:xfrm>
          <a:prstGeom prst="rect">
            <a:avLst/>
          </a:prstGeom>
          <a:solidFill>
            <a:srgbClr val="D3A12A"/>
          </a:solidFill>
        </p:spPr>
        <p:txBody>
          <a:bodyPr/>
          <a:lstStyle/>
          <a:p>
            <a:endParaRPr lang="en-US"/>
          </a:p>
        </p:txBody>
      </p:sp>
      <p:sp>
        <p:nvSpPr>
          <p:cNvPr id="14" name="TextBox 14"/>
          <p:cNvSpPr txBox="1"/>
          <p:nvPr/>
        </p:nvSpPr>
        <p:spPr>
          <a:xfrm>
            <a:off x="12797697" y="4295775"/>
            <a:ext cx="3965328" cy="1159510"/>
          </a:xfrm>
          <a:prstGeom prst="rect">
            <a:avLst/>
          </a:prstGeom>
        </p:spPr>
        <p:txBody>
          <a:bodyPr lIns="0" tIns="0" rIns="0" bIns="0" rtlCol="0" anchor="t">
            <a:spAutoFit/>
          </a:bodyPr>
          <a:lstStyle/>
          <a:p>
            <a:pPr algn="ctr">
              <a:lnSpc>
                <a:spcPts val="4250"/>
              </a:lnSpc>
            </a:pPr>
            <a:r>
              <a:rPr lang="en-US" sz="3400" b="1" spc="119">
                <a:solidFill>
                  <a:srgbClr val="000000"/>
                </a:solidFill>
                <a:latin typeface="Cooper Hewitt Bold"/>
                <a:ea typeface="Cooper Hewitt Bold"/>
                <a:cs typeface="Cooper Hewitt Bold"/>
                <a:sym typeface="Cooper Hewitt Bold"/>
              </a:rPr>
              <a:t>RESIDUAL IMPACTS</a:t>
            </a:r>
          </a:p>
        </p:txBody>
      </p:sp>
      <p:sp>
        <p:nvSpPr>
          <p:cNvPr id="15" name="AutoShape 15"/>
          <p:cNvSpPr/>
          <p:nvPr/>
        </p:nvSpPr>
        <p:spPr>
          <a:xfrm rot="-10800000">
            <a:off x="-162838" y="9258300"/>
            <a:ext cx="18613676" cy="1066284"/>
          </a:xfrm>
          <a:prstGeom prst="rect">
            <a:avLst/>
          </a:prstGeom>
          <a:solidFill>
            <a:srgbClr val="4B5055"/>
          </a:solidFill>
        </p:spPr>
        <p:txBody>
          <a:bodyPr/>
          <a:lstStyle/>
          <a:p>
            <a:endParaRPr lang="en-US"/>
          </a:p>
        </p:txBody>
      </p:sp>
      <p:sp>
        <p:nvSpPr>
          <p:cNvPr id="16" name="TextBox 16"/>
          <p:cNvSpPr txBox="1"/>
          <p:nvPr/>
        </p:nvSpPr>
        <p:spPr>
          <a:xfrm>
            <a:off x="1690468" y="5340985"/>
            <a:ext cx="3965328" cy="2362835"/>
          </a:xfrm>
          <a:prstGeom prst="rect">
            <a:avLst/>
          </a:prstGeom>
        </p:spPr>
        <p:txBody>
          <a:bodyPr lIns="0" tIns="0" rIns="0" bIns="0" rtlCol="0" anchor="t">
            <a:spAutoFit/>
          </a:bodyPr>
          <a:lstStyle/>
          <a:p>
            <a:pPr marL="626109" lvl="1" indent="-313054" algn="l">
              <a:lnSpc>
                <a:spcPts val="3624"/>
              </a:lnSpc>
              <a:buFont typeface="Arial"/>
              <a:buChar char="•"/>
            </a:pPr>
            <a:r>
              <a:rPr lang="en-US" sz="2899" spc="101">
                <a:solidFill>
                  <a:srgbClr val="000000"/>
                </a:solidFill>
                <a:latin typeface="Cooper Hewitt"/>
                <a:ea typeface="Cooper Hewitt"/>
                <a:cs typeface="Cooper Hewitt"/>
                <a:sym typeface="Cooper Hewitt"/>
              </a:rPr>
              <a:t>Anxiety </a:t>
            </a:r>
          </a:p>
          <a:p>
            <a:pPr marL="626109" lvl="1" indent="-313054" algn="l">
              <a:lnSpc>
                <a:spcPts val="3624"/>
              </a:lnSpc>
              <a:buFont typeface="Arial"/>
              <a:buChar char="•"/>
            </a:pPr>
            <a:r>
              <a:rPr lang="en-US" sz="2899" spc="101">
                <a:solidFill>
                  <a:srgbClr val="000000"/>
                </a:solidFill>
                <a:latin typeface="Cooper Hewitt"/>
                <a:ea typeface="Cooper Hewitt"/>
                <a:cs typeface="Cooper Hewitt"/>
                <a:sym typeface="Cooper Hewitt"/>
              </a:rPr>
              <a:t>Depression</a:t>
            </a:r>
          </a:p>
          <a:p>
            <a:pPr marL="626111" lvl="1" indent="-313055" algn="l">
              <a:lnSpc>
                <a:spcPts val="3625"/>
              </a:lnSpc>
              <a:buFont typeface="Arial"/>
              <a:buChar char="•"/>
            </a:pPr>
            <a:r>
              <a:rPr lang="en-US" sz="2900" spc="101">
                <a:solidFill>
                  <a:srgbClr val="000000"/>
                </a:solidFill>
                <a:latin typeface="Cooper Hewitt"/>
                <a:ea typeface="Cooper Hewitt"/>
                <a:cs typeface="Cooper Hewitt"/>
                <a:sym typeface="Cooper Hewitt"/>
              </a:rPr>
              <a:t>Fear leading to presenteeism or departure </a:t>
            </a:r>
          </a:p>
        </p:txBody>
      </p:sp>
      <p:sp>
        <p:nvSpPr>
          <p:cNvPr id="17" name="TextBox 17"/>
          <p:cNvSpPr txBox="1"/>
          <p:nvPr/>
        </p:nvSpPr>
        <p:spPr>
          <a:xfrm>
            <a:off x="12797697" y="5397516"/>
            <a:ext cx="3965328" cy="1905635"/>
          </a:xfrm>
          <a:prstGeom prst="rect">
            <a:avLst/>
          </a:prstGeom>
        </p:spPr>
        <p:txBody>
          <a:bodyPr lIns="0" tIns="0" rIns="0" bIns="0" rtlCol="0" anchor="t">
            <a:spAutoFit/>
          </a:bodyPr>
          <a:lstStyle/>
          <a:p>
            <a:pPr marL="626109" lvl="1" indent="-313054" algn="l">
              <a:lnSpc>
                <a:spcPts val="3624"/>
              </a:lnSpc>
              <a:buFont typeface="Arial"/>
              <a:buChar char="•"/>
            </a:pPr>
            <a:r>
              <a:rPr lang="en-US" sz="2899" spc="101">
                <a:solidFill>
                  <a:srgbClr val="000000"/>
                </a:solidFill>
                <a:latin typeface="Cooper Hewitt"/>
                <a:ea typeface="Cooper Hewitt"/>
                <a:cs typeface="Cooper Hewitt"/>
                <a:sym typeface="Cooper Hewitt"/>
              </a:rPr>
              <a:t>Fear for safety</a:t>
            </a:r>
          </a:p>
          <a:p>
            <a:pPr marL="626111" lvl="1" indent="-313055" algn="l">
              <a:lnSpc>
                <a:spcPts val="3625"/>
              </a:lnSpc>
              <a:buFont typeface="Arial"/>
              <a:buChar char="•"/>
            </a:pPr>
            <a:r>
              <a:rPr lang="en-US" sz="2900" spc="101">
                <a:solidFill>
                  <a:srgbClr val="000000"/>
                </a:solidFill>
                <a:latin typeface="Cooper Hewitt"/>
                <a:ea typeface="Cooper Hewitt"/>
                <a:cs typeface="Cooper Hewitt"/>
                <a:sym typeface="Cooper Hewitt"/>
              </a:rPr>
              <a:t>Reduced innovation &amp; creativity</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8512456" y="835122"/>
            <a:ext cx="7509045" cy="1095375"/>
          </a:xfrm>
          <a:prstGeom prst="rect">
            <a:avLst/>
          </a:prstGeom>
        </p:spPr>
        <p:txBody>
          <a:bodyPr lIns="0" tIns="0" rIns="0" bIns="0" rtlCol="0" anchor="t">
            <a:spAutoFit/>
          </a:bodyPr>
          <a:lstStyle/>
          <a:p>
            <a:pPr algn="l">
              <a:lnSpc>
                <a:spcPts val="8640"/>
              </a:lnSpc>
            </a:pPr>
            <a:r>
              <a:rPr lang="en-US" sz="7200" b="1">
                <a:solidFill>
                  <a:srgbClr val="161513"/>
                </a:solidFill>
                <a:latin typeface="Antonio Bold"/>
                <a:ea typeface="Antonio Bold"/>
                <a:cs typeface="Antonio Bold"/>
                <a:sym typeface="Antonio Bold"/>
              </a:rPr>
              <a:t>WHAT IS IT?</a:t>
            </a:r>
          </a:p>
        </p:txBody>
      </p:sp>
      <p:sp>
        <p:nvSpPr>
          <p:cNvPr id="3" name="TextBox 3"/>
          <p:cNvSpPr txBox="1"/>
          <p:nvPr/>
        </p:nvSpPr>
        <p:spPr>
          <a:xfrm>
            <a:off x="8512456" y="2465805"/>
            <a:ext cx="7956562" cy="6343696"/>
          </a:xfrm>
          <a:prstGeom prst="rect">
            <a:avLst/>
          </a:prstGeom>
        </p:spPr>
        <p:txBody>
          <a:bodyPr lIns="0" tIns="0" rIns="0" bIns="0" rtlCol="0" anchor="t">
            <a:spAutoFit/>
          </a:bodyPr>
          <a:lstStyle/>
          <a:p>
            <a:pPr algn="l">
              <a:lnSpc>
                <a:spcPts val="4118"/>
              </a:lnSpc>
            </a:pPr>
            <a:r>
              <a:rPr lang="en-US" sz="2574">
                <a:solidFill>
                  <a:srgbClr val="161513"/>
                </a:solidFill>
                <a:latin typeface="Bai Jamjuree"/>
                <a:ea typeface="Bai Jamjuree"/>
                <a:cs typeface="Bai Jamjuree"/>
                <a:sym typeface="Bai Jamjuree"/>
              </a:rPr>
              <a:t>The Climate Assessment Toolkit is a self-guided resource that is designed for</a:t>
            </a:r>
            <a:r>
              <a:rPr lang="en-US" sz="2574" b="1">
                <a:solidFill>
                  <a:srgbClr val="161513"/>
                </a:solidFill>
                <a:latin typeface="Bai Jamjuree Bold"/>
                <a:ea typeface="Bai Jamjuree Bold"/>
                <a:cs typeface="Bai Jamjuree Bold"/>
                <a:sym typeface="Bai Jamjuree Bold"/>
              </a:rPr>
              <a:t> team leaders </a:t>
            </a:r>
            <a:r>
              <a:rPr lang="en-US" sz="2574">
                <a:solidFill>
                  <a:srgbClr val="161513"/>
                </a:solidFill>
                <a:latin typeface="Bai Jamjuree"/>
                <a:ea typeface="Bai Jamjuree"/>
                <a:cs typeface="Bai Jamjuree"/>
                <a:sym typeface="Bai Jamjuree"/>
              </a:rPr>
              <a:t>(i.e. deans, chairs, directors, executive managers, and supervisors).</a:t>
            </a:r>
          </a:p>
          <a:p>
            <a:pPr algn="l">
              <a:lnSpc>
                <a:spcPts val="4118"/>
              </a:lnSpc>
            </a:pPr>
            <a:endParaRPr lang="en-US" sz="2574">
              <a:solidFill>
                <a:srgbClr val="161513"/>
              </a:solidFill>
              <a:latin typeface="Bai Jamjuree"/>
              <a:ea typeface="Bai Jamjuree"/>
              <a:cs typeface="Bai Jamjuree"/>
              <a:sym typeface="Bai Jamjuree"/>
            </a:endParaRPr>
          </a:p>
          <a:p>
            <a:pPr algn="l">
              <a:lnSpc>
                <a:spcPts val="4278"/>
              </a:lnSpc>
            </a:pPr>
            <a:r>
              <a:rPr lang="en-US" sz="2674">
                <a:solidFill>
                  <a:srgbClr val="161513"/>
                </a:solidFill>
                <a:latin typeface="Bai Jamjuree"/>
                <a:ea typeface="Bai Jamjuree"/>
                <a:cs typeface="Bai Jamjuree"/>
                <a:sym typeface="Bai Jamjuree"/>
              </a:rPr>
              <a:t>The Climate Assessment Toolkit aids leaders in interpreting the atmosphere and culture within their teams. Offering </a:t>
            </a:r>
            <a:r>
              <a:rPr lang="en-US" sz="2674" b="1">
                <a:solidFill>
                  <a:srgbClr val="161513"/>
                </a:solidFill>
                <a:latin typeface="Bai Jamjuree Bold"/>
                <a:ea typeface="Bai Jamjuree Bold"/>
                <a:cs typeface="Bai Jamjuree Bold"/>
                <a:sym typeface="Bai Jamjuree Bold"/>
              </a:rPr>
              <a:t>practical skills and exercises</a:t>
            </a:r>
            <a:r>
              <a:rPr lang="en-US" sz="2674">
                <a:solidFill>
                  <a:srgbClr val="161513"/>
                </a:solidFill>
                <a:latin typeface="Bai Jamjuree"/>
                <a:ea typeface="Bai Jamjuree"/>
                <a:cs typeface="Bai Jamjuree"/>
                <a:sym typeface="Bai Jamjuree"/>
              </a:rPr>
              <a:t>, the Toolkit assists leaders in cultivating positive environments, recognizing issues and obstacles, mitigating risks, and fostering positive work and learning environments.</a:t>
            </a:r>
          </a:p>
        </p:txBody>
      </p:sp>
      <p:sp>
        <p:nvSpPr>
          <p:cNvPr id="4" name="TextBox 4"/>
          <p:cNvSpPr txBox="1"/>
          <p:nvPr/>
        </p:nvSpPr>
        <p:spPr>
          <a:xfrm>
            <a:off x="8888261" y="9420605"/>
            <a:ext cx="7204953" cy="304800"/>
          </a:xfrm>
          <a:prstGeom prst="rect">
            <a:avLst/>
          </a:prstGeom>
        </p:spPr>
        <p:txBody>
          <a:bodyPr lIns="0" tIns="0" rIns="0" bIns="0" rtlCol="0" anchor="t">
            <a:spAutoFit/>
          </a:bodyPr>
          <a:lstStyle/>
          <a:p>
            <a:pPr algn="ctr">
              <a:lnSpc>
                <a:spcPts val="2464"/>
              </a:lnSpc>
              <a:spcBef>
                <a:spcPct val="0"/>
              </a:spcBef>
            </a:pPr>
            <a:r>
              <a:rPr lang="en-US" sz="2053">
                <a:solidFill>
                  <a:srgbClr val="161513"/>
                </a:solidFill>
                <a:latin typeface="League Spartan"/>
                <a:ea typeface="League Spartan"/>
                <a:cs typeface="League Spartan"/>
                <a:sym typeface="League Spartan"/>
              </a:rPr>
              <a:t>poe.msu.edu/climate-and-response/assessment-kit</a:t>
            </a:r>
          </a:p>
        </p:txBody>
      </p:sp>
      <p:sp>
        <p:nvSpPr>
          <p:cNvPr id="5" name="Freeform 5"/>
          <p:cNvSpPr/>
          <p:nvPr/>
        </p:nvSpPr>
        <p:spPr>
          <a:xfrm rot="435275">
            <a:off x="1205470" y="1210346"/>
            <a:ext cx="6472973" cy="8363275"/>
          </a:xfrm>
          <a:custGeom>
            <a:avLst/>
            <a:gdLst/>
            <a:ahLst/>
            <a:cxnLst/>
            <a:rect l="l" t="t" r="r" b="b"/>
            <a:pathLst>
              <a:path w="6472973" h="8363275">
                <a:moveTo>
                  <a:pt x="0" y="0"/>
                </a:moveTo>
                <a:lnTo>
                  <a:pt x="6472974" y="0"/>
                </a:lnTo>
                <a:lnTo>
                  <a:pt x="6472974" y="8363275"/>
                </a:lnTo>
                <a:lnTo>
                  <a:pt x="0" y="8363275"/>
                </a:lnTo>
                <a:lnTo>
                  <a:pt x="0" y="0"/>
                </a:lnTo>
                <a:close/>
              </a:path>
            </a:pathLst>
          </a:custGeom>
          <a:blipFill>
            <a:blip r:embed="rId3">
              <a:alphaModFix amt="49000"/>
            </a:blip>
            <a:stretch>
              <a:fillRect/>
            </a:stretch>
          </a:blipFill>
        </p:spPr>
        <p:txBody>
          <a:bodyPr/>
          <a:lstStyle/>
          <a:p>
            <a:endParaRPr lang="en-US"/>
          </a:p>
        </p:txBody>
      </p:sp>
      <p:sp>
        <p:nvSpPr>
          <p:cNvPr id="6" name="Freeform 6"/>
          <p:cNvSpPr/>
          <p:nvPr/>
        </p:nvSpPr>
        <p:spPr>
          <a:xfrm>
            <a:off x="788609" y="948422"/>
            <a:ext cx="6472973" cy="8363275"/>
          </a:xfrm>
          <a:custGeom>
            <a:avLst/>
            <a:gdLst/>
            <a:ahLst/>
            <a:cxnLst/>
            <a:rect l="l" t="t" r="r" b="b"/>
            <a:pathLst>
              <a:path w="6472973" h="8363275">
                <a:moveTo>
                  <a:pt x="0" y="0"/>
                </a:moveTo>
                <a:lnTo>
                  <a:pt x="6472973" y="0"/>
                </a:lnTo>
                <a:lnTo>
                  <a:pt x="6472973" y="8363275"/>
                </a:lnTo>
                <a:lnTo>
                  <a:pt x="0" y="8363275"/>
                </a:lnTo>
                <a:lnTo>
                  <a:pt x="0" y="0"/>
                </a:lnTo>
                <a:close/>
              </a:path>
            </a:pathLst>
          </a:custGeom>
          <a:blipFill>
            <a:blip r:embed="rId3"/>
            <a:stretch>
              <a:fillRect/>
            </a:stretch>
          </a:blipFill>
        </p:spPr>
        <p:txBody>
          <a:bodyPr/>
          <a:lstStyle/>
          <a:p>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166670"/>
        </a:solidFill>
        <a:effectLst/>
      </p:bgPr>
    </p:bg>
    <p:spTree>
      <p:nvGrpSpPr>
        <p:cNvPr id="1" name=""/>
        <p:cNvGrpSpPr/>
        <p:nvPr/>
      </p:nvGrpSpPr>
      <p:grpSpPr>
        <a:xfrm>
          <a:off x="0" y="0"/>
          <a:ext cx="0" cy="0"/>
          <a:chOff x="0" y="0"/>
          <a:chExt cx="0" cy="0"/>
        </a:xfrm>
      </p:grpSpPr>
      <p:grpSp>
        <p:nvGrpSpPr>
          <p:cNvPr id="2" name="Group 2"/>
          <p:cNvGrpSpPr/>
          <p:nvPr/>
        </p:nvGrpSpPr>
        <p:grpSpPr>
          <a:xfrm>
            <a:off x="-261165" y="0"/>
            <a:ext cx="18810330" cy="2350990"/>
            <a:chOff x="0" y="0"/>
            <a:chExt cx="6363001" cy="795273"/>
          </a:xfrm>
        </p:grpSpPr>
        <p:sp>
          <p:nvSpPr>
            <p:cNvPr id="3" name="Freeform 3"/>
            <p:cNvSpPr/>
            <p:nvPr/>
          </p:nvSpPr>
          <p:spPr>
            <a:xfrm>
              <a:off x="0" y="0"/>
              <a:ext cx="6363001" cy="795273"/>
            </a:xfrm>
            <a:custGeom>
              <a:avLst/>
              <a:gdLst/>
              <a:ahLst/>
              <a:cxnLst/>
              <a:rect l="l" t="t" r="r" b="b"/>
              <a:pathLst>
                <a:path w="6363001" h="795273">
                  <a:moveTo>
                    <a:pt x="0" y="0"/>
                  </a:moveTo>
                  <a:lnTo>
                    <a:pt x="6363001" y="0"/>
                  </a:lnTo>
                  <a:lnTo>
                    <a:pt x="6363001" y="795273"/>
                  </a:lnTo>
                  <a:lnTo>
                    <a:pt x="0" y="795273"/>
                  </a:lnTo>
                  <a:close/>
                </a:path>
              </a:pathLst>
            </a:custGeom>
            <a:solidFill>
              <a:srgbClr val="542344"/>
            </a:solidFill>
          </p:spPr>
          <p:txBody>
            <a:bodyPr/>
            <a:lstStyle/>
            <a:p>
              <a:endParaRPr lang="en-US"/>
            </a:p>
          </p:txBody>
        </p:sp>
      </p:grpSp>
      <p:grpSp>
        <p:nvGrpSpPr>
          <p:cNvPr id="4" name="Group 4"/>
          <p:cNvGrpSpPr/>
          <p:nvPr/>
        </p:nvGrpSpPr>
        <p:grpSpPr>
          <a:xfrm>
            <a:off x="-162838" y="9220716"/>
            <a:ext cx="18613676" cy="1066284"/>
            <a:chOff x="0" y="0"/>
            <a:chExt cx="24818235" cy="1421712"/>
          </a:xfrm>
        </p:grpSpPr>
        <p:sp>
          <p:nvSpPr>
            <p:cNvPr id="5" name="AutoShape 5"/>
            <p:cNvSpPr/>
            <p:nvPr/>
          </p:nvSpPr>
          <p:spPr>
            <a:xfrm rot="-10800000">
              <a:off x="0" y="0"/>
              <a:ext cx="24818235" cy="1421712"/>
            </a:xfrm>
            <a:prstGeom prst="rect">
              <a:avLst/>
            </a:prstGeom>
            <a:solidFill>
              <a:srgbClr val="542344"/>
            </a:solidFill>
          </p:spPr>
          <p:txBody>
            <a:bodyPr/>
            <a:lstStyle/>
            <a:p>
              <a:endParaRPr lang="en-US"/>
            </a:p>
          </p:txBody>
        </p:sp>
        <p:sp>
          <p:nvSpPr>
            <p:cNvPr id="6" name="TextBox 6"/>
            <p:cNvSpPr txBox="1"/>
            <p:nvPr/>
          </p:nvSpPr>
          <p:spPr>
            <a:xfrm>
              <a:off x="3626682" y="389055"/>
              <a:ext cx="18455735" cy="643602"/>
            </a:xfrm>
            <a:prstGeom prst="rect">
              <a:avLst/>
            </a:prstGeom>
          </p:spPr>
          <p:txBody>
            <a:bodyPr lIns="0" tIns="0" rIns="0" bIns="0" rtlCol="0" anchor="t">
              <a:spAutoFit/>
            </a:bodyPr>
            <a:lstStyle/>
            <a:p>
              <a:pPr algn="ctr">
                <a:lnSpc>
                  <a:spcPts val="3840"/>
                </a:lnSpc>
              </a:pPr>
              <a:r>
                <a:rPr lang="en-US" sz="3200" i="1" spc="-32">
                  <a:solidFill>
                    <a:srgbClr val="FFFFFF"/>
                  </a:solidFill>
                  <a:latin typeface="Glacial Indifference Italics"/>
                  <a:ea typeface="Glacial Indifference Italics"/>
                  <a:cs typeface="Glacial Indifference Italics"/>
                  <a:sym typeface="Glacial Indifference Italics"/>
                </a:rPr>
                <a:t>POE.MSU.EDU</a:t>
              </a:r>
            </a:p>
          </p:txBody>
        </p:sp>
      </p:grpSp>
      <p:grpSp>
        <p:nvGrpSpPr>
          <p:cNvPr id="7" name="Group 7"/>
          <p:cNvGrpSpPr/>
          <p:nvPr/>
        </p:nvGrpSpPr>
        <p:grpSpPr>
          <a:xfrm>
            <a:off x="12846228" y="2809561"/>
            <a:ext cx="3606174" cy="3606174"/>
            <a:chOff x="0" y="0"/>
            <a:chExt cx="6350000" cy="6350000"/>
          </a:xfrm>
        </p:grpSpPr>
        <p:sp>
          <p:nvSpPr>
            <p:cNvPr id="8" name="Freeform 8"/>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FFFFF"/>
            </a:solidFill>
          </p:spPr>
          <p:txBody>
            <a:bodyPr/>
            <a:lstStyle/>
            <a:p>
              <a:endParaRPr lang="en-US"/>
            </a:p>
          </p:txBody>
        </p:sp>
      </p:grpSp>
      <p:grpSp>
        <p:nvGrpSpPr>
          <p:cNvPr id="9" name="Group 9"/>
          <p:cNvGrpSpPr/>
          <p:nvPr/>
        </p:nvGrpSpPr>
        <p:grpSpPr>
          <a:xfrm>
            <a:off x="7373931" y="2809561"/>
            <a:ext cx="3606174" cy="3606174"/>
            <a:chOff x="0" y="0"/>
            <a:chExt cx="6350000" cy="6350000"/>
          </a:xfrm>
        </p:grpSpPr>
        <p:sp>
          <p:nvSpPr>
            <p:cNvPr id="10" name="Freeform 10"/>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FFFFF"/>
            </a:solidFill>
          </p:spPr>
          <p:txBody>
            <a:bodyPr/>
            <a:lstStyle/>
            <a:p>
              <a:endParaRPr lang="en-US"/>
            </a:p>
          </p:txBody>
        </p:sp>
      </p:grpSp>
      <p:grpSp>
        <p:nvGrpSpPr>
          <p:cNvPr id="11" name="Group 11"/>
          <p:cNvGrpSpPr/>
          <p:nvPr/>
        </p:nvGrpSpPr>
        <p:grpSpPr>
          <a:xfrm>
            <a:off x="1884178" y="2809561"/>
            <a:ext cx="3606174" cy="3606174"/>
            <a:chOff x="0" y="0"/>
            <a:chExt cx="6350000" cy="6350000"/>
          </a:xfrm>
        </p:grpSpPr>
        <p:sp>
          <p:nvSpPr>
            <p:cNvPr id="12" name="Freeform 12"/>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FFFFF"/>
            </a:solidFill>
          </p:spPr>
          <p:txBody>
            <a:bodyPr/>
            <a:lstStyle/>
            <a:p>
              <a:endParaRPr lang="en-US"/>
            </a:p>
          </p:txBody>
        </p:sp>
      </p:grpSp>
      <p:sp>
        <p:nvSpPr>
          <p:cNvPr id="13" name="Freeform 13"/>
          <p:cNvSpPr/>
          <p:nvPr/>
        </p:nvSpPr>
        <p:spPr>
          <a:xfrm>
            <a:off x="7519435" y="3672431"/>
            <a:ext cx="3249129" cy="1880434"/>
          </a:xfrm>
          <a:custGeom>
            <a:avLst/>
            <a:gdLst/>
            <a:ahLst/>
            <a:cxnLst/>
            <a:rect l="l" t="t" r="r" b="b"/>
            <a:pathLst>
              <a:path w="3249129" h="1880434">
                <a:moveTo>
                  <a:pt x="0" y="0"/>
                </a:moveTo>
                <a:lnTo>
                  <a:pt x="3249130" y="0"/>
                </a:lnTo>
                <a:lnTo>
                  <a:pt x="3249130" y="1880433"/>
                </a:lnTo>
                <a:lnTo>
                  <a:pt x="0" y="188043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4" name="Freeform 14"/>
          <p:cNvSpPr/>
          <p:nvPr/>
        </p:nvSpPr>
        <p:spPr>
          <a:xfrm>
            <a:off x="2219828" y="3705820"/>
            <a:ext cx="2934875" cy="1812285"/>
          </a:xfrm>
          <a:custGeom>
            <a:avLst/>
            <a:gdLst/>
            <a:ahLst/>
            <a:cxnLst/>
            <a:rect l="l" t="t" r="r" b="b"/>
            <a:pathLst>
              <a:path w="2934875" h="1812285">
                <a:moveTo>
                  <a:pt x="0" y="0"/>
                </a:moveTo>
                <a:lnTo>
                  <a:pt x="2934874" y="0"/>
                </a:lnTo>
                <a:lnTo>
                  <a:pt x="2934874" y="1812285"/>
                </a:lnTo>
                <a:lnTo>
                  <a:pt x="0" y="181228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5" name="Freeform 15"/>
          <p:cNvSpPr/>
          <p:nvPr/>
        </p:nvSpPr>
        <p:spPr>
          <a:xfrm>
            <a:off x="13295043" y="3258376"/>
            <a:ext cx="2708544" cy="2708544"/>
          </a:xfrm>
          <a:custGeom>
            <a:avLst/>
            <a:gdLst/>
            <a:ahLst/>
            <a:cxnLst/>
            <a:rect l="l" t="t" r="r" b="b"/>
            <a:pathLst>
              <a:path w="2708544" h="2708544">
                <a:moveTo>
                  <a:pt x="0" y="0"/>
                </a:moveTo>
                <a:lnTo>
                  <a:pt x="2708544" y="0"/>
                </a:lnTo>
                <a:lnTo>
                  <a:pt x="2708544" y="2708544"/>
                </a:lnTo>
                <a:lnTo>
                  <a:pt x="0" y="2708544"/>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16" name="TextBox 16"/>
          <p:cNvSpPr txBox="1"/>
          <p:nvPr/>
        </p:nvSpPr>
        <p:spPr>
          <a:xfrm>
            <a:off x="729421" y="599232"/>
            <a:ext cx="16829158" cy="1323975"/>
          </a:xfrm>
          <a:prstGeom prst="rect">
            <a:avLst/>
          </a:prstGeom>
        </p:spPr>
        <p:txBody>
          <a:bodyPr lIns="0" tIns="0" rIns="0" bIns="0" rtlCol="0" anchor="t">
            <a:spAutoFit/>
          </a:bodyPr>
          <a:lstStyle/>
          <a:p>
            <a:pPr algn="ctr">
              <a:lnSpc>
                <a:spcPts val="10440"/>
              </a:lnSpc>
            </a:pPr>
            <a:r>
              <a:rPr lang="en-US" sz="8700" spc="-87">
                <a:solidFill>
                  <a:srgbClr val="FAFEFF"/>
                </a:solidFill>
                <a:latin typeface="League Spartan"/>
                <a:ea typeface="League Spartan"/>
                <a:cs typeface="League Spartan"/>
                <a:sym typeface="League Spartan"/>
              </a:rPr>
              <a:t>Climate Assessment Toolkit</a:t>
            </a:r>
          </a:p>
        </p:txBody>
      </p:sp>
      <p:sp>
        <p:nvSpPr>
          <p:cNvPr id="17" name="TextBox 17"/>
          <p:cNvSpPr txBox="1"/>
          <p:nvPr/>
        </p:nvSpPr>
        <p:spPr>
          <a:xfrm>
            <a:off x="1884178" y="6787209"/>
            <a:ext cx="3606174" cy="1464945"/>
          </a:xfrm>
          <a:prstGeom prst="rect">
            <a:avLst/>
          </a:prstGeom>
        </p:spPr>
        <p:txBody>
          <a:bodyPr lIns="0" tIns="0" rIns="0" bIns="0" rtlCol="0" anchor="t">
            <a:spAutoFit/>
          </a:bodyPr>
          <a:lstStyle/>
          <a:p>
            <a:pPr algn="ctr">
              <a:lnSpc>
                <a:spcPts val="5880"/>
              </a:lnSpc>
            </a:pPr>
            <a:r>
              <a:rPr lang="en-US" sz="4200" b="1">
                <a:solidFill>
                  <a:srgbClr val="FAFEFF"/>
                </a:solidFill>
                <a:latin typeface="Glacial Indifference Bold"/>
                <a:ea typeface="Glacial Indifference Bold"/>
                <a:cs typeface="Glacial Indifference Bold"/>
                <a:sym typeface="Glacial Indifference Bold"/>
              </a:rPr>
              <a:t>Self-Assessment</a:t>
            </a:r>
          </a:p>
        </p:txBody>
      </p:sp>
      <p:sp>
        <p:nvSpPr>
          <p:cNvPr id="18" name="TextBox 18"/>
          <p:cNvSpPr txBox="1"/>
          <p:nvPr/>
        </p:nvSpPr>
        <p:spPr>
          <a:xfrm>
            <a:off x="7373931" y="6520921"/>
            <a:ext cx="3606174" cy="2527934"/>
          </a:xfrm>
          <a:prstGeom prst="rect">
            <a:avLst/>
          </a:prstGeom>
        </p:spPr>
        <p:txBody>
          <a:bodyPr lIns="0" tIns="0" rIns="0" bIns="0" rtlCol="0" anchor="t">
            <a:spAutoFit/>
          </a:bodyPr>
          <a:lstStyle/>
          <a:p>
            <a:pPr algn="ctr">
              <a:lnSpc>
                <a:spcPts val="5040"/>
              </a:lnSpc>
            </a:pPr>
            <a:r>
              <a:rPr lang="en-US" sz="3600" b="1">
                <a:solidFill>
                  <a:srgbClr val="FAFEFF"/>
                </a:solidFill>
                <a:latin typeface="Glacial Indifference Bold"/>
                <a:ea typeface="Glacial Indifference Bold"/>
                <a:cs typeface="Glacial Indifference Bold"/>
                <a:sym typeface="Glacial Indifference Bold"/>
              </a:rPr>
              <a:t>Understanding the Current Climate on Your Team</a:t>
            </a:r>
          </a:p>
        </p:txBody>
      </p:sp>
      <p:sp>
        <p:nvSpPr>
          <p:cNvPr id="19" name="TextBox 19"/>
          <p:cNvSpPr txBox="1"/>
          <p:nvPr/>
        </p:nvSpPr>
        <p:spPr>
          <a:xfrm>
            <a:off x="12846228" y="6520921"/>
            <a:ext cx="3606174" cy="1889759"/>
          </a:xfrm>
          <a:prstGeom prst="rect">
            <a:avLst/>
          </a:prstGeom>
        </p:spPr>
        <p:txBody>
          <a:bodyPr lIns="0" tIns="0" rIns="0" bIns="0" rtlCol="0" anchor="t">
            <a:spAutoFit/>
          </a:bodyPr>
          <a:lstStyle/>
          <a:p>
            <a:pPr algn="ctr">
              <a:lnSpc>
                <a:spcPts val="5040"/>
              </a:lnSpc>
            </a:pPr>
            <a:r>
              <a:rPr lang="en-US" sz="3600" b="1">
                <a:solidFill>
                  <a:srgbClr val="FAFEFF"/>
                </a:solidFill>
                <a:latin typeface="Glacial Indifference Bold"/>
                <a:ea typeface="Glacial Indifference Bold"/>
                <a:cs typeface="Glacial Indifference Bold"/>
                <a:sym typeface="Glacial Indifference Bold"/>
              </a:rPr>
              <a:t>Understanding the Surrounding Climate</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4282242" y="0"/>
            <a:ext cx="14168596" cy="7707618"/>
          </a:xfrm>
          <a:prstGeom prst="rect">
            <a:avLst/>
          </a:prstGeom>
          <a:solidFill>
            <a:srgbClr val="D3A12A"/>
          </a:solidFill>
        </p:spPr>
        <p:txBody>
          <a:bodyPr/>
          <a:lstStyle/>
          <a:p>
            <a:endParaRPr lang="en-US"/>
          </a:p>
        </p:txBody>
      </p:sp>
      <p:sp>
        <p:nvSpPr>
          <p:cNvPr id="3" name="Freeform 3"/>
          <p:cNvSpPr/>
          <p:nvPr/>
        </p:nvSpPr>
        <p:spPr>
          <a:xfrm>
            <a:off x="0" y="3425851"/>
            <a:ext cx="12224764" cy="6861149"/>
          </a:xfrm>
          <a:custGeom>
            <a:avLst/>
            <a:gdLst/>
            <a:ahLst/>
            <a:cxnLst/>
            <a:rect l="l" t="t" r="r" b="b"/>
            <a:pathLst>
              <a:path w="12224764" h="6861149">
                <a:moveTo>
                  <a:pt x="0" y="0"/>
                </a:moveTo>
                <a:lnTo>
                  <a:pt x="12224764" y="0"/>
                </a:lnTo>
                <a:lnTo>
                  <a:pt x="12224764" y="6861149"/>
                </a:lnTo>
                <a:lnTo>
                  <a:pt x="0" y="6861149"/>
                </a:lnTo>
                <a:lnTo>
                  <a:pt x="0" y="0"/>
                </a:lnTo>
                <a:close/>
              </a:path>
            </a:pathLst>
          </a:custGeom>
          <a:blipFill>
            <a:blip r:embed="rId3"/>
            <a:stretch>
              <a:fillRect/>
            </a:stretch>
          </a:blipFill>
        </p:spPr>
        <p:txBody>
          <a:bodyPr/>
          <a:lstStyle/>
          <a:p>
            <a:endParaRPr lang="en-US"/>
          </a:p>
        </p:txBody>
      </p:sp>
      <p:sp>
        <p:nvSpPr>
          <p:cNvPr id="4" name="TextBox 4"/>
          <p:cNvSpPr txBox="1"/>
          <p:nvPr/>
        </p:nvSpPr>
        <p:spPr>
          <a:xfrm>
            <a:off x="3014011" y="1028700"/>
            <a:ext cx="16705058" cy="1339453"/>
          </a:xfrm>
          <a:prstGeom prst="rect">
            <a:avLst/>
          </a:prstGeom>
        </p:spPr>
        <p:txBody>
          <a:bodyPr lIns="0" tIns="0" rIns="0" bIns="0" rtlCol="0" anchor="t">
            <a:spAutoFit/>
          </a:bodyPr>
          <a:lstStyle/>
          <a:p>
            <a:pPr algn="ctr">
              <a:lnSpc>
                <a:spcPts val="10559"/>
              </a:lnSpc>
            </a:pPr>
            <a:r>
              <a:rPr lang="en-US" sz="8799">
                <a:solidFill>
                  <a:srgbClr val="FFFFFF"/>
                </a:solidFill>
                <a:latin typeface="League Spartan"/>
                <a:ea typeface="League Spartan"/>
                <a:cs typeface="League Spartan"/>
                <a:sym typeface="League Spartan"/>
              </a:rPr>
              <a:t>SELF-ASSESSMENT</a:t>
            </a:r>
          </a:p>
        </p:txBody>
      </p:sp>
      <p:sp>
        <p:nvSpPr>
          <p:cNvPr id="5" name="TextBox 5"/>
          <p:cNvSpPr txBox="1"/>
          <p:nvPr/>
        </p:nvSpPr>
        <p:spPr>
          <a:xfrm>
            <a:off x="4057577" y="2244328"/>
            <a:ext cx="13841802" cy="742950"/>
          </a:xfrm>
          <a:prstGeom prst="rect">
            <a:avLst/>
          </a:prstGeom>
        </p:spPr>
        <p:txBody>
          <a:bodyPr lIns="0" tIns="0" rIns="0" bIns="0" rtlCol="0" anchor="t">
            <a:spAutoFit/>
          </a:bodyPr>
          <a:lstStyle/>
          <a:p>
            <a:pPr algn="ctr">
              <a:lnSpc>
                <a:spcPts val="4920"/>
              </a:lnSpc>
            </a:pPr>
            <a:r>
              <a:rPr lang="en-US" sz="4100" i="1" spc="-41">
                <a:solidFill>
                  <a:srgbClr val="FFFFFF"/>
                </a:solidFill>
                <a:latin typeface="Cooper Hewitt Italics"/>
                <a:ea typeface="Cooper Hewitt Italics"/>
                <a:cs typeface="Cooper Hewitt Italics"/>
                <a:sym typeface="Cooper Hewitt Italics"/>
              </a:rPr>
              <a:t>What is my preparedness?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62838" y="0"/>
            <a:ext cx="18613676" cy="2342956"/>
          </a:xfrm>
          <a:prstGeom prst="rect">
            <a:avLst/>
          </a:prstGeom>
          <a:solidFill>
            <a:srgbClr val="D3A12A"/>
          </a:solidFill>
        </p:spPr>
        <p:txBody>
          <a:bodyPr/>
          <a:lstStyle/>
          <a:p>
            <a:endParaRPr lang="en-US"/>
          </a:p>
        </p:txBody>
      </p:sp>
      <p:sp>
        <p:nvSpPr>
          <p:cNvPr id="3" name="TextBox 3"/>
          <p:cNvSpPr txBox="1"/>
          <p:nvPr/>
        </p:nvSpPr>
        <p:spPr>
          <a:xfrm>
            <a:off x="791471" y="558902"/>
            <a:ext cx="16705058" cy="1339453"/>
          </a:xfrm>
          <a:prstGeom prst="rect">
            <a:avLst/>
          </a:prstGeom>
        </p:spPr>
        <p:txBody>
          <a:bodyPr lIns="0" tIns="0" rIns="0" bIns="0" rtlCol="0" anchor="t">
            <a:spAutoFit/>
          </a:bodyPr>
          <a:lstStyle/>
          <a:p>
            <a:pPr algn="ctr">
              <a:lnSpc>
                <a:spcPts val="10559"/>
              </a:lnSpc>
            </a:pPr>
            <a:r>
              <a:rPr lang="en-US" sz="8799">
                <a:solidFill>
                  <a:srgbClr val="FFFFFF"/>
                </a:solidFill>
                <a:latin typeface="League Spartan"/>
                <a:ea typeface="League Spartan"/>
                <a:cs typeface="League Spartan"/>
                <a:sym typeface="League Spartan"/>
              </a:rPr>
              <a:t>SELF-ASSESSMENT</a:t>
            </a:r>
          </a:p>
        </p:txBody>
      </p:sp>
      <p:sp>
        <p:nvSpPr>
          <p:cNvPr id="4" name="AutoShape 4"/>
          <p:cNvSpPr/>
          <p:nvPr/>
        </p:nvSpPr>
        <p:spPr>
          <a:xfrm>
            <a:off x="1194193" y="4206632"/>
            <a:ext cx="4957878" cy="3640594"/>
          </a:xfrm>
          <a:prstGeom prst="rect">
            <a:avLst/>
          </a:prstGeom>
          <a:solidFill>
            <a:srgbClr val="D3A12A">
              <a:alpha val="24706"/>
            </a:srgbClr>
          </a:solidFill>
        </p:spPr>
        <p:txBody>
          <a:bodyPr/>
          <a:lstStyle/>
          <a:p>
            <a:endParaRPr lang="en-US"/>
          </a:p>
        </p:txBody>
      </p:sp>
      <p:sp>
        <p:nvSpPr>
          <p:cNvPr id="5" name="AutoShape 5"/>
          <p:cNvSpPr/>
          <p:nvPr/>
        </p:nvSpPr>
        <p:spPr>
          <a:xfrm>
            <a:off x="1028700" y="4206632"/>
            <a:ext cx="165493" cy="3640594"/>
          </a:xfrm>
          <a:prstGeom prst="rect">
            <a:avLst/>
          </a:prstGeom>
          <a:solidFill>
            <a:srgbClr val="166670"/>
          </a:solidFill>
        </p:spPr>
        <p:txBody>
          <a:bodyPr/>
          <a:lstStyle/>
          <a:p>
            <a:endParaRPr lang="en-US"/>
          </a:p>
        </p:txBody>
      </p:sp>
      <p:sp>
        <p:nvSpPr>
          <p:cNvPr id="6" name="AutoShape 6"/>
          <p:cNvSpPr/>
          <p:nvPr/>
        </p:nvSpPr>
        <p:spPr>
          <a:xfrm>
            <a:off x="6747808" y="4206632"/>
            <a:ext cx="4957878" cy="3640594"/>
          </a:xfrm>
          <a:prstGeom prst="rect">
            <a:avLst/>
          </a:prstGeom>
          <a:solidFill>
            <a:srgbClr val="D3A12A">
              <a:alpha val="24706"/>
            </a:srgbClr>
          </a:solidFill>
        </p:spPr>
        <p:txBody>
          <a:bodyPr/>
          <a:lstStyle/>
          <a:p>
            <a:endParaRPr lang="en-US"/>
          </a:p>
        </p:txBody>
      </p:sp>
      <p:sp>
        <p:nvSpPr>
          <p:cNvPr id="7" name="TextBox 7"/>
          <p:cNvSpPr txBox="1"/>
          <p:nvPr/>
        </p:nvSpPr>
        <p:spPr>
          <a:xfrm>
            <a:off x="7161336" y="5437521"/>
            <a:ext cx="3965328" cy="1365250"/>
          </a:xfrm>
          <a:prstGeom prst="rect">
            <a:avLst/>
          </a:prstGeom>
        </p:spPr>
        <p:txBody>
          <a:bodyPr lIns="0" tIns="0" rIns="0" bIns="0" rtlCol="0" anchor="t">
            <a:spAutoFit/>
          </a:bodyPr>
          <a:lstStyle/>
          <a:p>
            <a:pPr algn="ctr">
              <a:lnSpc>
                <a:spcPts val="4999"/>
              </a:lnSpc>
            </a:pPr>
            <a:r>
              <a:rPr lang="en-US" sz="3999" b="1" spc="139">
                <a:solidFill>
                  <a:srgbClr val="000000"/>
                </a:solidFill>
                <a:latin typeface="Cooper Hewitt Bold"/>
                <a:ea typeface="Cooper Hewitt Bold"/>
                <a:cs typeface="Cooper Hewitt Bold"/>
                <a:sym typeface="Cooper Hewitt Bold"/>
              </a:rPr>
              <a:t>Values into Action</a:t>
            </a:r>
          </a:p>
        </p:txBody>
      </p:sp>
      <p:sp>
        <p:nvSpPr>
          <p:cNvPr id="8" name="AutoShape 8"/>
          <p:cNvSpPr/>
          <p:nvPr/>
        </p:nvSpPr>
        <p:spPr>
          <a:xfrm>
            <a:off x="6582314" y="4206632"/>
            <a:ext cx="165493" cy="3640594"/>
          </a:xfrm>
          <a:prstGeom prst="rect">
            <a:avLst/>
          </a:prstGeom>
          <a:solidFill>
            <a:srgbClr val="53284F"/>
          </a:solidFill>
        </p:spPr>
        <p:txBody>
          <a:bodyPr/>
          <a:lstStyle/>
          <a:p>
            <a:endParaRPr lang="en-US"/>
          </a:p>
        </p:txBody>
      </p:sp>
      <p:sp>
        <p:nvSpPr>
          <p:cNvPr id="9" name="TextBox 9"/>
          <p:cNvSpPr txBox="1"/>
          <p:nvPr/>
        </p:nvSpPr>
        <p:spPr>
          <a:xfrm>
            <a:off x="1690468" y="4808871"/>
            <a:ext cx="3965328" cy="2622550"/>
          </a:xfrm>
          <a:prstGeom prst="rect">
            <a:avLst/>
          </a:prstGeom>
        </p:spPr>
        <p:txBody>
          <a:bodyPr lIns="0" tIns="0" rIns="0" bIns="0" rtlCol="0" anchor="t">
            <a:spAutoFit/>
          </a:bodyPr>
          <a:lstStyle/>
          <a:p>
            <a:pPr algn="ctr">
              <a:lnSpc>
                <a:spcPts val="4999"/>
              </a:lnSpc>
            </a:pPr>
            <a:r>
              <a:rPr lang="en-US" sz="3999" b="1" spc="139">
                <a:solidFill>
                  <a:srgbClr val="000000"/>
                </a:solidFill>
                <a:latin typeface="Cooper Hewitt Bold"/>
                <a:ea typeface="Cooper Hewitt Bold"/>
                <a:cs typeface="Cooper Hewitt Bold"/>
                <a:sym typeface="Cooper Hewitt Bold"/>
              </a:rPr>
              <a:t>Strengths as a Leader &amp; </a:t>
            </a:r>
          </a:p>
          <a:p>
            <a:pPr algn="ctr">
              <a:lnSpc>
                <a:spcPts val="4999"/>
              </a:lnSpc>
            </a:pPr>
            <a:r>
              <a:rPr lang="en-US" sz="3999" b="1" spc="139">
                <a:solidFill>
                  <a:srgbClr val="000000"/>
                </a:solidFill>
                <a:latin typeface="Cooper Hewitt Bold"/>
                <a:ea typeface="Cooper Hewitt Bold"/>
                <a:cs typeface="Cooper Hewitt Bold"/>
                <a:sym typeface="Cooper Hewitt Bold"/>
              </a:rPr>
              <a:t>Areas for Improvement</a:t>
            </a:r>
          </a:p>
        </p:txBody>
      </p:sp>
      <p:sp>
        <p:nvSpPr>
          <p:cNvPr id="10" name="AutoShape 10"/>
          <p:cNvSpPr/>
          <p:nvPr/>
        </p:nvSpPr>
        <p:spPr>
          <a:xfrm>
            <a:off x="12301422" y="4206632"/>
            <a:ext cx="4957878" cy="3640594"/>
          </a:xfrm>
          <a:prstGeom prst="rect">
            <a:avLst/>
          </a:prstGeom>
          <a:solidFill>
            <a:srgbClr val="D3A12A">
              <a:alpha val="24706"/>
            </a:srgbClr>
          </a:solidFill>
        </p:spPr>
        <p:txBody>
          <a:bodyPr/>
          <a:lstStyle/>
          <a:p>
            <a:endParaRPr lang="en-US"/>
          </a:p>
        </p:txBody>
      </p:sp>
      <p:sp>
        <p:nvSpPr>
          <p:cNvPr id="11" name="AutoShape 11"/>
          <p:cNvSpPr/>
          <p:nvPr/>
        </p:nvSpPr>
        <p:spPr>
          <a:xfrm>
            <a:off x="12135929" y="4206632"/>
            <a:ext cx="165493" cy="3640594"/>
          </a:xfrm>
          <a:prstGeom prst="rect">
            <a:avLst/>
          </a:prstGeom>
          <a:solidFill>
            <a:srgbClr val="D3A12A"/>
          </a:solidFill>
        </p:spPr>
        <p:txBody>
          <a:bodyPr/>
          <a:lstStyle/>
          <a:p>
            <a:endParaRPr lang="en-US"/>
          </a:p>
        </p:txBody>
      </p:sp>
      <p:sp>
        <p:nvSpPr>
          <p:cNvPr id="12" name="TextBox 12"/>
          <p:cNvSpPr txBox="1"/>
          <p:nvPr/>
        </p:nvSpPr>
        <p:spPr>
          <a:xfrm>
            <a:off x="12901497" y="5123196"/>
            <a:ext cx="3965328" cy="1993900"/>
          </a:xfrm>
          <a:prstGeom prst="rect">
            <a:avLst/>
          </a:prstGeom>
        </p:spPr>
        <p:txBody>
          <a:bodyPr lIns="0" tIns="0" rIns="0" bIns="0" rtlCol="0" anchor="t">
            <a:spAutoFit/>
          </a:bodyPr>
          <a:lstStyle/>
          <a:p>
            <a:pPr algn="ctr">
              <a:lnSpc>
                <a:spcPts val="4999"/>
              </a:lnSpc>
            </a:pPr>
            <a:r>
              <a:rPr lang="en-US" sz="3999" b="1" spc="139">
                <a:solidFill>
                  <a:srgbClr val="000000"/>
                </a:solidFill>
                <a:latin typeface="Cooper Hewitt Bold"/>
                <a:ea typeface="Cooper Hewitt Bold"/>
                <a:cs typeface="Cooper Hewitt Bold"/>
                <a:sym typeface="Cooper Hewitt Bold"/>
              </a:rPr>
              <a:t>Managing and Resolving Conflict</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28700" y="9258300"/>
            <a:ext cx="1359181" cy="743843"/>
          </a:xfrm>
          <a:custGeom>
            <a:avLst/>
            <a:gdLst/>
            <a:ahLst/>
            <a:cxnLst/>
            <a:rect l="l" t="t" r="r" b="b"/>
            <a:pathLst>
              <a:path w="1359181" h="743843">
                <a:moveTo>
                  <a:pt x="0" y="0"/>
                </a:moveTo>
                <a:lnTo>
                  <a:pt x="1359181" y="0"/>
                </a:lnTo>
                <a:lnTo>
                  <a:pt x="1359181" y="743843"/>
                </a:lnTo>
                <a:lnTo>
                  <a:pt x="0" y="74384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grpSp>
        <p:nvGrpSpPr>
          <p:cNvPr id="3" name="Group 3"/>
          <p:cNvGrpSpPr/>
          <p:nvPr/>
        </p:nvGrpSpPr>
        <p:grpSpPr>
          <a:xfrm>
            <a:off x="17500537" y="8027077"/>
            <a:ext cx="4472538" cy="10287000"/>
            <a:chOff x="0" y="0"/>
            <a:chExt cx="1177952" cy="2709333"/>
          </a:xfrm>
        </p:grpSpPr>
        <p:sp>
          <p:nvSpPr>
            <p:cNvPr id="4" name="Freeform 4"/>
            <p:cNvSpPr/>
            <p:nvPr/>
          </p:nvSpPr>
          <p:spPr>
            <a:xfrm>
              <a:off x="0" y="0"/>
              <a:ext cx="1177952" cy="2709333"/>
            </a:xfrm>
            <a:custGeom>
              <a:avLst/>
              <a:gdLst/>
              <a:ahLst/>
              <a:cxnLst/>
              <a:rect l="l" t="t" r="r" b="b"/>
              <a:pathLst>
                <a:path w="1177952" h="2709333">
                  <a:moveTo>
                    <a:pt x="0" y="0"/>
                  </a:moveTo>
                  <a:lnTo>
                    <a:pt x="1177952" y="0"/>
                  </a:lnTo>
                  <a:lnTo>
                    <a:pt x="1177952" y="2709333"/>
                  </a:lnTo>
                  <a:lnTo>
                    <a:pt x="0" y="2709333"/>
                  </a:lnTo>
                  <a:close/>
                </a:path>
              </a:pathLst>
            </a:custGeom>
            <a:solidFill>
              <a:srgbClr val="51264E"/>
            </a:solidFill>
          </p:spPr>
          <p:txBody>
            <a:bodyPr/>
            <a:lstStyle/>
            <a:p>
              <a:endParaRPr lang="en-US"/>
            </a:p>
          </p:txBody>
        </p:sp>
        <p:sp>
          <p:nvSpPr>
            <p:cNvPr id="5" name="TextBox 5"/>
            <p:cNvSpPr txBox="1"/>
            <p:nvPr/>
          </p:nvSpPr>
          <p:spPr>
            <a:xfrm>
              <a:off x="0" y="-38100"/>
              <a:ext cx="1177952" cy="2747433"/>
            </a:xfrm>
            <a:prstGeom prst="rect">
              <a:avLst/>
            </a:prstGeom>
          </p:spPr>
          <p:txBody>
            <a:bodyPr lIns="50800" tIns="50800" rIns="50800" bIns="50800" rtlCol="0" anchor="ctr"/>
            <a:lstStyle/>
            <a:p>
              <a:pPr algn="ctr">
                <a:lnSpc>
                  <a:spcPts val="2659"/>
                </a:lnSpc>
              </a:pPr>
              <a:endParaRPr/>
            </a:p>
          </p:txBody>
        </p:sp>
      </p:grpSp>
      <p:sp>
        <p:nvSpPr>
          <p:cNvPr id="6" name="AutoShape 6"/>
          <p:cNvSpPr/>
          <p:nvPr/>
        </p:nvSpPr>
        <p:spPr>
          <a:xfrm>
            <a:off x="15982343" y="-175279"/>
            <a:ext cx="2496157" cy="10637558"/>
          </a:xfrm>
          <a:prstGeom prst="rect">
            <a:avLst/>
          </a:prstGeom>
          <a:solidFill>
            <a:srgbClr val="D3A12A"/>
          </a:solidFill>
        </p:spPr>
        <p:txBody>
          <a:bodyPr/>
          <a:lstStyle/>
          <a:p>
            <a:endParaRPr lang="en-US"/>
          </a:p>
        </p:txBody>
      </p:sp>
      <p:sp>
        <p:nvSpPr>
          <p:cNvPr id="7" name="Freeform 7"/>
          <p:cNvSpPr/>
          <p:nvPr/>
        </p:nvSpPr>
        <p:spPr>
          <a:xfrm>
            <a:off x="16403633" y="299206"/>
            <a:ext cx="1332963" cy="729494"/>
          </a:xfrm>
          <a:custGeom>
            <a:avLst/>
            <a:gdLst/>
            <a:ahLst/>
            <a:cxnLst/>
            <a:rect l="l" t="t" r="r" b="b"/>
            <a:pathLst>
              <a:path w="1332963" h="729494">
                <a:moveTo>
                  <a:pt x="0" y="0"/>
                </a:moveTo>
                <a:lnTo>
                  <a:pt x="1332962" y="0"/>
                </a:lnTo>
                <a:lnTo>
                  <a:pt x="1332962" y="729494"/>
                </a:lnTo>
                <a:lnTo>
                  <a:pt x="0" y="72949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grpSp>
        <p:nvGrpSpPr>
          <p:cNvPr id="8" name="Group 8"/>
          <p:cNvGrpSpPr/>
          <p:nvPr/>
        </p:nvGrpSpPr>
        <p:grpSpPr>
          <a:xfrm>
            <a:off x="373536" y="6090394"/>
            <a:ext cx="8549847" cy="2836977"/>
            <a:chOff x="0" y="0"/>
            <a:chExt cx="11399796" cy="3782636"/>
          </a:xfrm>
        </p:grpSpPr>
        <p:grpSp>
          <p:nvGrpSpPr>
            <p:cNvPr id="9" name="Group 9"/>
            <p:cNvGrpSpPr/>
            <p:nvPr/>
          </p:nvGrpSpPr>
          <p:grpSpPr>
            <a:xfrm>
              <a:off x="5284851" y="3719136"/>
              <a:ext cx="6114945" cy="63500"/>
              <a:chOff x="0" y="0"/>
              <a:chExt cx="1207890" cy="12543"/>
            </a:xfrm>
          </p:grpSpPr>
          <p:sp>
            <p:nvSpPr>
              <p:cNvPr id="10" name="Freeform 10"/>
              <p:cNvSpPr/>
              <p:nvPr/>
            </p:nvSpPr>
            <p:spPr>
              <a:xfrm>
                <a:off x="0" y="0"/>
                <a:ext cx="1207890" cy="12543"/>
              </a:xfrm>
              <a:custGeom>
                <a:avLst/>
                <a:gdLst/>
                <a:ahLst/>
                <a:cxnLst/>
                <a:rect l="l" t="t" r="r" b="b"/>
                <a:pathLst>
                  <a:path w="1207890" h="12543">
                    <a:moveTo>
                      <a:pt x="0" y="0"/>
                    </a:moveTo>
                    <a:lnTo>
                      <a:pt x="1207890" y="0"/>
                    </a:lnTo>
                    <a:lnTo>
                      <a:pt x="1207890" y="12543"/>
                    </a:lnTo>
                    <a:lnTo>
                      <a:pt x="0" y="12543"/>
                    </a:lnTo>
                    <a:close/>
                  </a:path>
                </a:pathLst>
              </a:custGeom>
              <a:solidFill>
                <a:srgbClr val="CF9A40"/>
              </a:solidFill>
            </p:spPr>
            <p:txBody>
              <a:bodyPr/>
              <a:lstStyle/>
              <a:p>
                <a:endParaRPr lang="en-US"/>
              </a:p>
            </p:txBody>
          </p:sp>
          <p:sp>
            <p:nvSpPr>
              <p:cNvPr id="11" name="TextBox 11"/>
              <p:cNvSpPr txBox="1"/>
              <p:nvPr/>
            </p:nvSpPr>
            <p:spPr>
              <a:xfrm>
                <a:off x="0" y="-38100"/>
                <a:ext cx="1207890" cy="50643"/>
              </a:xfrm>
              <a:prstGeom prst="rect">
                <a:avLst/>
              </a:prstGeom>
            </p:spPr>
            <p:txBody>
              <a:bodyPr lIns="50800" tIns="50800" rIns="50800" bIns="50800" rtlCol="0" anchor="ctr"/>
              <a:lstStyle/>
              <a:p>
                <a:pPr algn="ctr">
                  <a:lnSpc>
                    <a:spcPts val="2659"/>
                  </a:lnSpc>
                  <a:spcBef>
                    <a:spcPct val="0"/>
                  </a:spcBef>
                </a:pPr>
                <a:endParaRPr/>
              </a:p>
            </p:txBody>
          </p:sp>
        </p:grpSp>
        <p:sp>
          <p:nvSpPr>
            <p:cNvPr id="12" name="TextBox 12"/>
            <p:cNvSpPr txBox="1"/>
            <p:nvPr/>
          </p:nvSpPr>
          <p:spPr>
            <a:xfrm>
              <a:off x="1856793" y="838200"/>
              <a:ext cx="9284899" cy="2065867"/>
            </a:xfrm>
            <a:prstGeom prst="rect">
              <a:avLst/>
            </a:prstGeom>
          </p:spPr>
          <p:txBody>
            <a:bodyPr lIns="0" tIns="0" rIns="0" bIns="0" rtlCol="0" anchor="t">
              <a:spAutoFit/>
            </a:bodyPr>
            <a:lstStyle/>
            <a:p>
              <a:pPr algn="ctr">
                <a:lnSpc>
                  <a:spcPts val="12399"/>
                </a:lnSpc>
              </a:pPr>
              <a:r>
                <a:rPr lang="en-US" sz="9999" b="1">
                  <a:solidFill>
                    <a:srgbClr val="51264E"/>
                  </a:solidFill>
                  <a:latin typeface="Inter Bold"/>
                  <a:ea typeface="Inter Bold"/>
                  <a:cs typeface="Inter Bold"/>
                  <a:sym typeface="Inter Bold"/>
                </a:rPr>
                <a:t>VALUES</a:t>
              </a:r>
            </a:p>
          </p:txBody>
        </p:sp>
        <p:grpSp>
          <p:nvGrpSpPr>
            <p:cNvPr id="13" name="Group 13"/>
            <p:cNvGrpSpPr/>
            <p:nvPr/>
          </p:nvGrpSpPr>
          <p:grpSpPr>
            <a:xfrm>
              <a:off x="0" y="0"/>
              <a:ext cx="6114945" cy="63500"/>
              <a:chOff x="0" y="0"/>
              <a:chExt cx="1207890" cy="12543"/>
            </a:xfrm>
          </p:grpSpPr>
          <p:sp>
            <p:nvSpPr>
              <p:cNvPr id="14" name="Freeform 14"/>
              <p:cNvSpPr/>
              <p:nvPr/>
            </p:nvSpPr>
            <p:spPr>
              <a:xfrm>
                <a:off x="0" y="0"/>
                <a:ext cx="1207890" cy="12543"/>
              </a:xfrm>
              <a:custGeom>
                <a:avLst/>
                <a:gdLst/>
                <a:ahLst/>
                <a:cxnLst/>
                <a:rect l="l" t="t" r="r" b="b"/>
                <a:pathLst>
                  <a:path w="1207890" h="12543">
                    <a:moveTo>
                      <a:pt x="0" y="0"/>
                    </a:moveTo>
                    <a:lnTo>
                      <a:pt x="1207890" y="0"/>
                    </a:lnTo>
                    <a:lnTo>
                      <a:pt x="1207890" y="12543"/>
                    </a:lnTo>
                    <a:lnTo>
                      <a:pt x="0" y="12543"/>
                    </a:lnTo>
                    <a:close/>
                  </a:path>
                </a:pathLst>
              </a:custGeom>
              <a:solidFill>
                <a:srgbClr val="CF9A40"/>
              </a:solidFill>
            </p:spPr>
            <p:txBody>
              <a:bodyPr/>
              <a:lstStyle/>
              <a:p>
                <a:endParaRPr lang="en-US"/>
              </a:p>
            </p:txBody>
          </p:sp>
          <p:sp>
            <p:nvSpPr>
              <p:cNvPr id="15" name="TextBox 15"/>
              <p:cNvSpPr txBox="1"/>
              <p:nvPr/>
            </p:nvSpPr>
            <p:spPr>
              <a:xfrm>
                <a:off x="0" y="-38100"/>
                <a:ext cx="1207890" cy="50643"/>
              </a:xfrm>
              <a:prstGeom prst="rect">
                <a:avLst/>
              </a:prstGeom>
            </p:spPr>
            <p:txBody>
              <a:bodyPr lIns="50800" tIns="50800" rIns="50800" bIns="50800" rtlCol="0" anchor="ctr"/>
              <a:lstStyle/>
              <a:p>
                <a:pPr algn="ctr">
                  <a:lnSpc>
                    <a:spcPts val="2659"/>
                  </a:lnSpc>
                  <a:spcBef>
                    <a:spcPct val="0"/>
                  </a:spcBef>
                </a:pPr>
                <a:endParaRPr/>
              </a:p>
            </p:txBody>
          </p:sp>
        </p:grpSp>
      </p:grpSp>
      <p:sp>
        <p:nvSpPr>
          <p:cNvPr id="16" name="TextBox 16"/>
          <p:cNvSpPr txBox="1"/>
          <p:nvPr/>
        </p:nvSpPr>
        <p:spPr>
          <a:xfrm>
            <a:off x="2397430" y="2054142"/>
            <a:ext cx="4911680" cy="764568"/>
          </a:xfrm>
          <a:prstGeom prst="rect">
            <a:avLst/>
          </a:prstGeom>
        </p:spPr>
        <p:txBody>
          <a:bodyPr lIns="0" tIns="0" rIns="0" bIns="0" rtlCol="0" anchor="t">
            <a:spAutoFit/>
          </a:bodyPr>
          <a:lstStyle/>
          <a:p>
            <a:pPr algn="l">
              <a:lnSpc>
                <a:spcPts val="6061"/>
              </a:lnSpc>
            </a:pPr>
            <a:r>
              <a:rPr lang="en-US" sz="4849" b="1" spc="169">
                <a:solidFill>
                  <a:srgbClr val="302E2C"/>
                </a:solidFill>
                <a:latin typeface="Inter Bold"/>
                <a:ea typeface="Inter Bold"/>
                <a:cs typeface="Inter Bold"/>
                <a:sym typeface="Inter Bold"/>
              </a:rPr>
              <a:t>A foundation</a:t>
            </a:r>
          </a:p>
        </p:txBody>
      </p:sp>
      <p:sp>
        <p:nvSpPr>
          <p:cNvPr id="17" name="TextBox 17"/>
          <p:cNvSpPr txBox="1"/>
          <p:nvPr/>
        </p:nvSpPr>
        <p:spPr>
          <a:xfrm>
            <a:off x="8944621" y="2054142"/>
            <a:ext cx="6415446" cy="764568"/>
          </a:xfrm>
          <a:prstGeom prst="rect">
            <a:avLst/>
          </a:prstGeom>
        </p:spPr>
        <p:txBody>
          <a:bodyPr lIns="0" tIns="0" rIns="0" bIns="0" rtlCol="0" anchor="t">
            <a:spAutoFit/>
          </a:bodyPr>
          <a:lstStyle/>
          <a:p>
            <a:pPr algn="l">
              <a:lnSpc>
                <a:spcPts val="6061"/>
              </a:lnSpc>
            </a:pPr>
            <a:r>
              <a:rPr lang="en-US" sz="4849" b="1" spc="169">
                <a:solidFill>
                  <a:srgbClr val="302E2C"/>
                </a:solidFill>
                <a:latin typeface="Inter Bold"/>
                <a:ea typeface="Inter Bold"/>
                <a:cs typeface="Inter Bold"/>
                <a:sym typeface="Inter Bold"/>
              </a:rPr>
              <a:t>Guide decisions </a:t>
            </a:r>
          </a:p>
        </p:txBody>
      </p:sp>
      <p:sp>
        <p:nvSpPr>
          <p:cNvPr id="18" name="TextBox 18"/>
          <p:cNvSpPr txBox="1"/>
          <p:nvPr/>
        </p:nvSpPr>
        <p:spPr>
          <a:xfrm>
            <a:off x="8944621" y="3234820"/>
            <a:ext cx="7037722" cy="3064930"/>
          </a:xfrm>
          <a:prstGeom prst="rect">
            <a:avLst/>
          </a:prstGeom>
        </p:spPr>
        <p:txBody>
          <a:bodyPr lIns="0" tIns="0" rIns="0" bIns="0" rtlCol="0" anchor="t">
            <a:spAutoFit/>
          </a:bodyPr>
          <a:lstStyle/>
          <a:p>
            <a:pPr algn="l">
              <a:lnSpc>
                <a:spcPts val="6061"/>
              </a:lnSpc>
            </a:pPr>
            <a:r>
              <a:rPr lang="en-US" sz="4849" b="1" spc="169">
                <a:solidFill>
                  <a:srgbClr val="302E2C"/>
                </a:solidFill>
                <a:latin typeface="Inter Bold"/>
                <a:ea typeface="Inter Bold"/>
                <a:cs typeface="Inter Bold"/>
                <a:sym typeface="Inter Bold"/>
              </a:rPr>
              <a:t>Don't change often, </a:t>
            </a:r>
          </a:p>
          <a:p>
            <a:pPr algn="l">
              <a:lnSpc>
                <a:spcPts val="6061"/>
              </a:lnSpc>
            </a:pPr>
            <a:r>
              <a:rPr lang="en-US" sz="4849" b="1" spc="169">
                <a:solidFill>
                  <a:srgbClr val="302E2C"/>
                </a:solidFill>
                <a:latin typeface="Inter Bold"/>
                <a:ea typeface="Inter Bold"/>
                <a:cs typeface="Inter Bold"/>
                <a:sym typeface="Inter Bold"/>
              </a:rPr>
              <a:t>but can differ based on role</a:t>
            </a:r>
          </a:p>
        </p:txBody>
      </p:sp>
      <p:grpSp>
        <p:nvGrpSpPr>
          <p:cNvPr id="19" name="Group 19"/>
          <p:cNvGrpSpPr/>
          <p:nvPr/>
        </p:nvGrpSpPr>
        <p:grpSpPr>
          <a:xfrm>
            <a:off x="7747260" y="2082717"/>
            <a:ext cx="759212" cy="647615"/>
            <a:chOff x="0" y="0"/>
            <a:chExt cx="206160" cy="175857"/>
          </a:xfrm>
        </p:grpSpPr>
        <p:sp>
          <p:nvSpPr>
            <p:cNvPr id="20" name="Freeform 20"/>
            <p:cNvSpPr/>
            <p:nvPr/>
          </p:nvSpPr>
          <p:spPr>
            <a:xfrm>
              <a:off x="0" y="0"/>
              <a:ext cx="206160" cy="175857"/>
            </a:xfrm>
            <a:custGeom>
              <a:avLst/>
              <a:gdLst/>
              <a:ahLst/>
              <a:cxnLst/>
              <a:rect l="l" t="t" r="r" b="b"/>
              <a:pathLst>
                <a:path w="206160" h="175857">
                  <a:moveTo>
                    <a:pt x="0" y="0"/>
                  </a:moveTo>
                  <a:lnTo>
                    <a:pt x="206160" y="0"/>
                  </a:lnTo>
                  <a:lnTo>
                    <a:pt x="206160" y="175857"/>
                  </a:lnTo>
                  <a:lnTo>
                    <a:pt x="0" y="175857"/>
                  </a:lnTo>
                  <a:close/>
                </a:path>
              </a:pathLst>
            </a:custGeom>
            <a:solidFill>
              <a:srgbClr val="CF9A40"/>
            </a:solidFill>
          </p:spPr>
          <p:txBody>
            <a:bodyPr/>
            <a:lstStyle/>
            <a:p>
              <a:endParaRPr lang="en-US"/>
            </a:p>
          </p:txBody>
        </p:sp>
        <p:sp>
          <p:nvSpPr>
            <p:cNvPr id="21" name="TextBox 21"/>
            <p:cNvSpPr txBox="1"/>
            <p:nvPr/>
          </p:nvSpPr>
          <p:spPr>
            <a:xfrm>
              <a:off x="0" y="-38100"/>
              <a:ext cx="206160" cy="213957"/>
            </a:xfrm>
            <a:prstGeom prst="rect">
              <a:avLst/>
            </a:prstGeom>
          </p:spPr>
          <p:txBody>
            <a:bodyPr lIns="49271" tIns="49271" rIns="49271" bIns="49271" rtlCol="0" anchor="ctr"/>
            <a:lstStyle/>
            <a:p>
              <a:pPr algn="ctr">
                <a:lnSpc>
                  <a:spcPts val="2659"/>
                </a:lnSpc>
              </a:pPr>
              <a:endParaRPr/>
            </a:p>
          </p:txBody>
        </p:sp>
      </p:grpSp>
      <p:grpSp>
        <p:nvGrpSpPr>
          <p:cNvPr id="22" name="Group 22"/>
          <p:cNvGrpSpPr/>
          <p:nvPr/>
        </p:nvGrpSpPr>
        <p:grpSpPr>
          <a:xfrm>
            <a:off x="7776632" y="3377695"/>
            <a:ext cx="759212" cy="647615"/>
            <a:chOff x="0" y="0"/>
            <a:chExt cx="206160" cy="175857"/>
          </a:xfrm>
        </p:grpSpPr>
        <p:sp>
          <p:nvSpPr>
            <p:cNvPr id="23" name="Freeform 23"/>
            <p:cNvSpPr/>
            <p:nvPr/>
          </p:nvSpPr>
          <p:spPr>
            <a:xfrm>
              <a:off x="0" y="0"/>
              <a:ext cx="206160" cy="175857"/>
            </a:xfrm>
            <a:custGeom>
              <a:avLst/>
              <a:gdLst/>
              <a:ahLst/>
              <a:cxnLst/>
              <a:rect l="l" t="t" r="r" b="b"/>
              <a:pathLst>
                <a:path w="206160" h="175857">
                  <a:moveTo>
                    <a:pt x="0" y="0"/>
                  </a:moveTo>
                  <a:lnTo>
                    <a:pt x="206160" y="0"/>
                  </a:lnTo>
                  <a:lnTo>
                    <a:pt x="206160" y="175857"/>
                  </a:lnTo>
                  <a:lnTo>
                    <a:pt x="0" y="175857"/>
                  </a:lnTo>
                  <a:close/>
                </a:path>
              </a:pathLst>
            </a:custGeom>
            <a:solidFill>
              <a:srgbClr val="CF9A40"/>
            </a:solidFill>
          </p:spPr>
          <p:txBody>
            <a:bodyPr/>
            <a:lstStyle/>
            <a:p>
              <a:endParaRPr lang="en-US"/>
            </a:p>
          </p:txBody>
        </p:sp>
        <p:sp>
          <p:nvSpPr>
            <p:cNvPr id="24" name="TextBox 24"/>
            <p:cNvSpPr txBox="1"/>
            <p:nvPr/>
          </p:nvSpPr>
          <p:spPr>
            <a:xfrm>
              <a:off x="0" y="-38100"/>
              <a:ext cx="206160" cy="213957"/>
            </a:xfrm>
            <a:prstGeom prst="rect">
              <a:avLst/>
            </a:prstGeom>
          </p:spPr>
          <p:txBody>
            <a:bodyPr lIns="49271" tIns="49271" rIns="49271" bIns="49271" rtlCol="0" anchor="ctr"/>
            <a:lstStyle/>
            <a:p>
              <a:pPr algn="ctr">
                <a:lnSpc>
                  <a:spcPts val="2659"/>
                </a:lnSpc>
              </a:pPr>
              <a:endParaRPr/>
            </a:p>
          </p:txBody>
        </p:sp>
      </p:grpSp>
      <p:grpSp>
        <p:nvGrpSpPr>
          <p:cNvPr id="25" name="Group 25"/>
          <p:cNvGrpSpPr/>
          <p:nvPr/>
        </p:nvGrpSpPr>
        <p:grpSpPr>
          <a:xfrm>
            <a:off x="1092043" y="2082717"/>
            <a:ext cx="759212" cy="647615"/>
            <a:chOff x="0" y="0"/>
            <a:chExt cx="1012282" cy="863487"/>
          </a:xfrm>
        </p:grpSpPr>
        <p:grpSp>
          <p:nvGrpSpPr>
            <p:cNvPr id="26" name="Group 26"/>
            <p:cNvGrpSpPr/>
            <p:nvPr/>
          </p:nvGrpSpPr>
          <p:grpSpPr>
            <a:xfrm>
              <a:off x="0" y="0"/>
              <a:ext cx="1012282" cy="863487"/>
              <a:chOff x="0" y="0"/>
              <a:chExt cx="206160" cy="175857"/>
            </a:xfrm>
          </p:grpSpPr>
          <p:sp>
            <p:nvSpPr>
              <p:cNvPr id="27" name="Freeform 27"/>
              <p:cNvSpPr/>
              <p:nvPr/>
            </p:nvSpPr>
            <p:spPr>
              <a:xfrm>
                <a:off x="0" y="0"/>
                <a:ext cx="206160" cy="175857"/>
              </a:xfrm>
              <a:custGeom>
                <a:avLst/>
                <a:gdLst/>
                <a:ahLst/>
                <a:cxnLst/>
                <a:rect l="l" t="t" r="r" b="b"/>
                <a:pathLst>
                  <a:path w="206160" h="175857">
                    <a:moveTo>
                      <a:pt x="0" y="0"/>
                    </a:moveTo>
                    <a:lnTo>
                      <a:pt x="206160" y="0"/>
                    </a:lnTo>
                    <a:lnTo>
                      <a:pt x="206160" y="175857"/>
                    </a:lnTo>
                    <a:lnTo>
                      <a:pt x="0" y="175857"/>
                    </a:lnTo>
                    <a:close/>
                  </a:path>
                </a:pathLst>
              </a:custGeom>
              <a:solidFill>
                <a:srgbClr val="CF9A40"/>
              </a:solidFill>
            </p:spPr>
            <p:txBody>
              <a:bodyPr/>
              <a:lstStyle/>
              <a:p>
                <a:endParaRPr lang="en-US"/>
              </a:p>
            </p:txBody>
          </p:sp>
          <p:sp>
            <p:nvSpPr>
              <p:cNvPr id="28" name="TextBox 28"/>
              <p:cNvSpPr txBox="1"/>
              <p:nvPr/>
            </p:nvSpPr>
            <p:spPr>
              <a:xfrm>
                <a:off x="0" y="-38100"/>
                <a:ext cx="206160" cy="213957"/>
              </a:xfrm>
              <a:prstGeom prst="rect">
                <a:avLst/>
              </a:prstGeom>
            </p:spPr>
            <p:txBody>
              <a:bodyPr lIns="49271" tIns="49271" rIns="49271" bIns="49271" rtlCol="0" anchor="ctr"/>
              <a:lstStyle/>
              <a:p>
                <a:pPr algn="ctr">
                  <a:lnSpc>
                    <a:spcPts val="2659"/>
                  </a:lnSpc>
                </a:pPr>
                <a:endParaRPr/>
              </a:p>
            </p:txBody>
          </p:sp>
        </p:grpSp>
        <p:sp>
          <p:nvSpPr>
            <p:cNvPr id="29" name="Freeform 29"/>
            <p:cNvSpPr/>
            <p:nvPr/>
          </p:nvSpPr>
          <p:spPr>
            <a:xfrm>
              <a:off x="158736" y="83826"/>
              <a:ext cx="771009" cy="695836"/>
            </a:xfrm>
            <a:custGeom>
              <a:avLst/>
              <a:gdLst/>
              <a:ahLst/>
              <a:cxnLst/>
              <a:rect l="l" t="t" r="r" b="b"/>
              <a:pathLst>
                <a:path w="771009" h="695836">
                  <a:moveTo>
                    <a:pt x="0" y="0"/>
                  </a:moveTo>
                  <a:lnTo>
                    <a:pt x="771010" y="0"/>
                  </a:lnTo>
                  <a:lnTo>
                    <a:pt x="771010" y="695836"/>
                  </a:lnTo>
                  <a:lnTo>
                    <a:pt x="0" y="695836"/>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grpSp>
      <p:grpSp>
        <p:nvGrpSpPr>
          <p:cNvPr id="30" name="Group 30"/>
          <p:cNvGrpSpPr/>
          <p:nvPr/>
        </p:nvGrpSpPr>
        <p:grpSpPr>
          <a:xfrm>
            <a:off x="1092043" y="3377695"/>
            <a:ext cx="6217067" cy="754673"/>
            <a:chOff x="0" y="0"/>
            <a:chExt cx="8289423" cy="1006231"/>
          </a:xfrm>
        </p:grpSpPr>
        <p:sp>
          <p:nvSpPr>
            <p:cNvPr id="31" name="TextBox 31"/>
            <p:cNvSpPr txBox="1"/>
            <p:nvPr/>
          </p:nvSpPr>
          <p:spPr>
            <a:xfrm>
              <a:off x="1740516" y="-3668"/>
              <a:ext cx="6548907" cy="1009899"/>
            </a:xfrm>
            <a:prstGeom prst="rect">
              <a:avLst/>
            </a:prstGeom>
          </p:spPr>
          <p:txBody>
            <a:bodyPr lIns="0" tIns="0" rIns="0" bIns="0" rtlCol="0" anchor="t">
              <a:spAutoFit/>
            </a:bodyPr>
            <a:lstStyle/>
            <a:p>
              <a:pPr algn="l">
                <a:lnSpc>
                  <a:spcPts val="6061"/>
                </a:lnSpc>
              </a:pPr>
              <a:r>
                <a:rPr lang="en-US" sz="4849" b="1" spc="169">
                  <a:solidFill>
                    <a:srgbClr val="302E2C"/>
                  </a:solidFill>
                  <a:latin typeface="Inter Bold"/>
                  <a:ea typeface="Inter Bold"/>
                  <a:cs typeface="Inter Bold"/>
                  <a:sym typeface="Inter Bold"/>
                </a:rPr>
                <a:t>Inform beliefs</a:t>
              </a:r>
            </a:p>
          </p:txBody>
        </p:sp>
        <p:grpSp>
          <p:nvGrpSpPr>
            <p:cNvPr id="32" name="Group 32"/>
            <p:cNvGrpSpPr/>
            <p:nvPr/>
          </p:nvGrpSpPr>
          <p:grpSpPr>
            <a:xfrm>
              <a:off x="0" y="0"/>
              <a:ext cx="1012282" cy="863487"/>
              <a:chOff x="0" y="0"/>
              <a:chExt cx="206160" cy="175857"/>
            </a:xfrm>
          </p:grpSpPr>
          <p:sp>
            <p:nvSpPr>
              <p:cNvPr id="33" name="Freeform 33"/>
              <p:cNvSpPr/>
              <p:nvPr/>
            </p:nvSpPr>
            <p:spPr>
              <a:xfrm>
                <a:off x="0" y="0"/>
                <a:ext cx="206160" cy="175857"/>
              </a:xfrm>
              <a:custGeom>
                <a:avLst/>
                <a:gdLst/>
                <a:ahLst/>
                <a:cxnLst/>
                <a:rect l="l" t="t" r="r" b="b"/>
                <a:pathLst>
                  <a:path w="206160" h="175857">
                    <a:moveTo>
                      <a:pt x="0" y="0"/>
                    </a:moveTo>
                    <a:lnTo>
                      <a:pt x="206160" y="0"/>
                    </a:lnTo>
                    <a:lnTo>
                      <a:pt x="206160" y="175857"/>
                    </a:lnTo>
                    <a:lnTo>
                      <a:pt x="0" y="175857"/>
                    </a:lnTo>
                    <a:close/>
                  </a:path>
                </a:pathLst>
              </a:custGeom>
              <a:solidFill>
                <a:srgbClr val="CF9A40"/>
              </a:solidFill>
            </p:spPr>
            <p:txBody>
              <a:bodyPr/>
              <a:lstStyle/>
              <a:p>
                <a:endParaRPr lang="en-US"/>
              </a:p>
            </p:txBody>
          </p:sp>
          <p:sp>
            <p:nvSpPr>
              <p:cNvPr id="34" name="TextBox 34"/>
              <p:cNvSpPr txBox="1"/>
              <p:nvPr/>
            </p:nvSpPr>
            <p:spPr>
              <a:xfrm>
                <a:off x="0" y="-38100"/>
                <a:ext cx="206160" cy="213957"/>
              </a:xfrm>
              <a:prstGeom prst="rect">
                <a:avLst/>
              </a:prstGeom>
            </p:spPr>
            <p:txBody>
              <a:bodyPr lIns="49271" tIns="49271" rIns="49271" bIns="49271" rtlCol="0" anchor="ctr"/>
              <a:lstStyle/>
              <a:p>
                <a:pPr algn="ctr">
                  <a:lnSpc>
                    <a:spcPts val="2659"/>
                  </a:lnSpc>
                </a:pPr>
                <a:endParaRPr/>
              </a:p>
            </p:txBody>
          </p:sp>
        </p:grpSp>
        <p:sp>
          <p:nvSpPr>
            <p:cNvPr id="35" name="Freeform 35"/>
            <p:cNvSpPr/>
            <p:nvPr/>
          </p:nvSpPr>
          <p:spPr>
            <a:xfrm>
              <a:off x="158736" y="83826"/>
              <a:ext cx="771009" cy="695836"/>
            </a:xfrm>
            <a:custGeom>
              <a:avLst/>
              <a:gdLst/>
              <a:ahLst/>
              <a:cxnLst/>
              <a:rect l="l" t="t" r="r" b="b"/>
              <a:pathLst>
                <a:path w="771009" h="695836">
                  <a:moveTo>
                    <a:pt x="0" y="0"/>
                  </a:moveTo>
                  <a:lnTo>
                    <a:pt x="771010" y="0"/>
                  </a:lnTo>
                  <a:lnTo>
                    <a:pt x="771010" y="695836"/>
                  </a:lnTo>
                  <a:lnTo>
                    <a:pt x="0" y="695836"/>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grpSp>
      <p:sp>
        <p:nvSpPr>
          <p:cNvPr id="36" name="Freeform 36"/>
          <p:cNvSpPr/>
          <p:nvPr/>
        </p:nvSpPr>
        <p:spPr>
          <a:xfrm>
            <a:off x="7877578" y="2141795"/>
            <a:ext cx="578257" cy="521877"/>
          </a:xfrm>
          <a:custGeom>
            <a:avLst/>
            <a:gdLst/>
            <a:ahLst/>
            <a:cxnLst/>
            <a:rect l="l" t="t" r="r" b="b"/>
            <a:pathLst>
              <a:path w="578257" h="521877">
                <a:moveTo>
                  <a:pt x="0" y="0"/>
                </a:moveTo>
                <a:lnTo>
                  <a:pt x="578257" y="0"/>
                </a:lnTo>
                <a:lnTo>
                  <a:pt x="578257" y="521877"/>
                </a:lnTo>
                <a:lnTo>
                  <a:pt x="0" y="521877"/>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37" name="Freeform 37"/>
          <p:cNvSpPr/>
          <p:nvPr/>
        </p:nvSpPr>
        <p:spPr>
          <a:xfrm>
            <a:off x="7906950" y="3430931"/>
            <a:ext cx="578257" cy="521877"/>
          </a:xfrm>
          <a:custGeom>
            <a:avLst/>
            <a:gdLst/>
            <a:ahLst/>
            <a:cxnLst/>
            <a:rect l="l" t="t" r="r" b="b"/>
            <a:pathLst>
              <a:path w="578257" h="521877">
                <a:moveTo>
                  <a:pt x="0" y="0"/>
                </a:moveTo>
                <a:lnTo>
                  <a:pt x="578257" y="0"/>
                </a:lnTo>
                <a:lnTo>
                  <a:pt x="578257" y="521877"/>
                </a:lnTo>
                <a:lnTo>
                  <a:pt x="0" y="521877"/>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grpSp>
        <p:nvGrpSpPr>
          <p:cNvPr id="38" name="Group 38"/>
          <p:cNvGrpSpPr/>
          <p:nvPr/>
        </p:nvGrpSpPr>
        <p:grpSpPr>
          <a:xfrm>
            <a:off x="1092043" y="4600423"/>
            <a:ext cx="6217067" cy="754673"/>
            <a:chOff x="0" y="0"/>
            <a:chExt cx="8289423" cy="1006231"/>
          </a:xfrm>
        </p:grpSpPr>
        <p:sp>
          <p:nvSpPr>
            <p:cNvPr id="39" name="TextBox 39"/>
            <p:cNvSpPr txBox="1"/>
            <p:nvPr/>
          </p:nvSpPr>
          <p:spPr>
            <a:xfrm>
              <a:off x="1740516" y="-3668"/>
              <a:ext cx="6548907" cy="1009899"/>
            </a:xfrm>
            <a:prstGeom prst="rect">
              <a:avLst/>
            </a:prstGeom>
          </p:spPr>
          <p:txBody>
            <a:bodyPr lIns="0" tIns="0" rIns="0" bIns="0" rtlCol="0" anchor="t">
              <a:spAutoFit/>
            </a:bodyPr>
            <a:lstStyle/>
            <a:p>
              <a:pPr algn="l">
                <a:lnSpc>
                  <a:spcPts val="6061"/>
                </a:lnSpc>
              </a:pPr>
              <a:r>
                <a:rPr lang="en-US" sz="4849" b="1" spc="169">
                  <a:solidFill>
                    <a:srgbClr val="302E2C"/>
                  </a:solidFill>
                  <a:latin typeface="Inter Bold"/>
                  <a:ea typeface="Inter Bold"/>
                  <a:cs typeface="Inter Bold"/>
                  <a:sym typeface="Inter Bold"/>
                </a:rPr>
                <a:t>Guide actions</a:t>
              </a:r>
            </a:p>
          </p:txBody>
        </p:sp>
        <p:grpSp>
          <p:nvGrpSpPr>
            <p:cNvPr id="40" name="Group 40"/>
            <p:cNvGrpSpPr/>
            <p:nvPr/>
          </p:nvGrpSpPr>
          <p:grpSpPr>
            <a:xfrm>
              <a:off x="0" y="0"/>
              <a:ext cx="1012282" cy="863487"/>
              <a:chOff x="0" y="0"/>
              <a:chExt cx="206160" cy="175857"/>
            </a:xfrm>
          </p:grpSpPr>
          <p:sp>
            <p:nvSpPr>
              <p:cNvPr id="41" name="Freeform 41"/>
              <p:cNvSpPr/>
              <p:nvPr/>
            </p:nvSpPr>
            <p:spPr>
              <a:xfrm>
                <a:off x="0" y="0"/>
                <a:ext cx="206160" cy="175857"/>
              </a:xfrm>
              <a:custGeom>
                <a:avLst/>
                <a:gdLst/>
                <a:ahLst/>
                <a:cxnLst/>
                <a:rect l="l" t="t" r="r" b="b"/>
                <a:pathLst>
                  <a:path w="206160" h="175857">
                    <a:moveTo>
                      <a:pt x="0" y="0"/>
                    </a:moveTo>
                    <a:lnTo>
                      <a:pt x="206160" y="0"/>
                    </a:lnTo>
                    <a:lnTo>
                      <a:pt x="206160" y="175857"/>
                    </a:lnTo>
                    <a:lnTo>
                      <a:pt x="0" y="175857"/>
                    </a:lnTo>
                    <a:close/>
                  </a:path>
                </a:pathLst>
              </a:custGeom>
              <a:solidFill>
                <a:srgbClr val="CF9A40"/>
              </a:solidFill>
            </p:spPr>
            <p:txBody>
              <a:bodyPr/>
              <a:lstStyle/>
              <a:p>
                <a:endParaRPr lang="en-US"/>
              </a:p>
            </p:txBody>
          </p:sp>
          <p:sp>
            <p:nvSpPr>
              <p:cNvPr id="42" name="TextBox 42"/>
              <p:cNvSpPr txBox="1"/>
              <p:nvPr/>
            </p:nvSpPr>
            <p:spPr>
              <a:xfrm>
                <a:off x="0" y="-38100"/>
                <a:ext cx="206160" cy="213957"/>
              </a:xfrm>
              <a:prstGeom prst="rect">
                <a:avLst/>
              </a:prstGeom>
            </p:spPr>
            <p:txBody>
              <a:bodyPr lIns="49271" tIns="49271" rIns="49271" bIns="49271" rtlCol="0" anchor="ctr"/>
              <a:lstStyle/>
              <a:p>
                <a:pPr algn="ctr">
                  <a:lnSpc>
                    <a:spcPts val="2659"/>
                  </a:lnSpc>
                </a:pPr>
                <a:endParaRPr/>
              </a:p>
            </p:txBody>
          </p:sp>
        </p:grpSp>
        <p:sp>
          <p:nvSpPr>
            <p:cNvPr id="43" name="Freeform 43"/>
            <p:cNvSpPr/>
            <p:nvPr/>
          </p:nvSpPr>
          <p:spPr>
            <a:xfrm>
              <a:off x="158736" y="83826"/>
              <a:ext cx="771009" cy="695836"/>
            </a:xfrm>
            <a:custGeom>
              <a:avLst/>
              <a:gdLst/>
              <a:ahLst/>
              <a:cxnLst/>
              <a:rect l="l" t="t" r="r" b="b"/>
              <a:pathLst>
                <a:path w="771009" h="695836">
                  <a:moveTo>
                    <a:pt x="0" y="0"/>
                  </a:moveTo>
                  <a:lnTo>
                    <a:pt x="771010" y="0"/>
                  </a:lnTo>
                  <a:lnTo>
                    <a:pt x="771010" y="695836"/>
                  </a:lnTo>
                  <a:lnTo>
                    <a:pt x="0" y="695836"/>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917</Words>
  <Application>Microsoft Office PowerPoint</Application>
  <PresentationFormat>Custom</PresentationFormat>
  <Paragraphs>228</Paragraphs>
  <Slides>27</Slides>
  <Notes>26</Notes>
  <HiddenSlides>0</HiddenSlides>
  <MMClips>0</MMClips>
  <ScaleCrop>false</ScaleCrop>
  <HeadingPairs>
    <vt:vector size="6" baseType="variant">
      <vt:variant>
        <vt:lpstr>Fonts Used</vt:lpstr>
      </vt:variant>
      <vt:variant>
        <vt:i4>20</vt:i4>
      </vt:variant>
      <vt:variant>
        <vt:lpstr>Theme</vt:lpstr>
      </vt:variant>
      <vt:variant>
        <vt:i4>1</vt:i4>
      </vt:variant>
      <vt:variant>
        <vt:lpstr>Slide Titles</vt:lpstr>
      </vt:variant>
      <vt:variant>
        <vt:i4>27</vt:i4>
      </vt:variant>
    </vt:vector>
  </HeadingPairs>
  <TitlesOfParts>
    <vt:vector size="48" baseType="lpstr">
      <vt:lpstr>Cooper Hewitt Bold</vt:lpstr>
      <vt:lpstr>Cooper Hewitt</vt:lpstr>
      <vt:lpstr>Bai Jamjuree</vt:lpstr>
      <vt:lpstr>Kollektif</vt:lpstr>
      <vt:lpstr>Glacial Indifference</vt:lpstr>
      <vt:lpstr>Montserrat Classic Bold</vt:lpstr>
      <vt:lpstr>Glacial Indifference Bold</vt:lpstr>
      <vt:lpstr>Open Sans</vt:lpstr>
      <vt:lpstr>Bai Jamjuree Bold</vt:lpstr>
      <vt:lpstr>Calibri</vt:lpstr>
      <vt:lpstr>Inter Bold</vt:lpstr>
      <vt:lpstr>Canva Sans Bold</vt:lpstr>
      <vt:lpstr>Cooper Hewitt Heavy</vt:lpstr>
      <vt:lpstr>League Spartan</vt:lpstr>
      <vt:lpstr>Glacial Indifference Italics</vt:lpstr>
      <vt:lpstr>Cooper Hewitt Italics</vt:lpstr>
      <vt:lpstr>Antonio Bold</vt:lpstr>
      <vt:lpstr>Canva Sans</vt:lpstr>
      <vt:lpstr>Arial</vt:lpstr>
      <vt:lpstr>Inter</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10-30-2025 Setting the Tone - Positive Workplace Series</dc:title>
  <cp:lastModifiedBy>Hemphill, LaShondra</cp:lastModifiedBy>
  <cp:revision>2</cp:revision>
  <dcterms:created xsi:type="dcterms:W3CDTF">2006-08-16T00:00:00Z</dcterms:created>
  <dcterms:modified xsi:type="dcterms:W3CDTF">2025-10-30T12:12:58Z</dcterms:modified>
  <dc:identifier>DAGyH1t3Fi0</dc:identifier>
</cp:coreProperties>
</file>