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notesMasterIdLst>
    <p:notesMasterId r:id="rId11"/>
  </p:notesMasterIdLst>
  <p:sldIdLst>
    <p:sldId id="258" r:id="rId2"/>
    <p:sldId id="262" r:id="rId3"/>
    <p:sldId id="270" r:id="rId4"/>
    <p:sldId id="267" r:id="rId5"/>
    <p:sldId id="268" r:id="rId6"/>
    <p:sldId id="269" r:id="rId7"/>
    <p:sldId id="263" r:id="rId8"/>
    <p:sldId id="264" r:id="rId9"/>
    <p:sldId id="266" r:id="rId10"/>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C521"/>
    <a:srgbClr val="18453B"/>
    <a:srgbClr val="0C533A"/>
    <a:srgbClr val="064339"/>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0" autoAdjust="0"/>
    <p:restoredTop sz="86385" autoAdjust="0"/>
  </p:normalViewPr>
  <p:slideViewPr>
    <p:cSldViewPr snapToGrid="0" snapToObjects="1" showGuides="1">
      <p:cViewPr varScale="1">
        <p:scale>
          <a:sx n="98" d="100"/>
          <a:sy n="98" d="100"/>
        </p:scale>
        <p:origin x="102" y="720"/>
      </p:cViewPr>
      <p:guideLst>
        <p:guide orient="horz" pos="1620"/>
        <p:guide pos="2880"/>
      </p:guideLst>
    </p:cSldViewPr>
  </p:slideViewPr>
  <p:outlineViewPr>
    <p:cViewPr>
      <p:scale>
        <a:sx n="33" d="100"/>
        <a:sy n="33" d="100"/>
      </p:scale>
      <p:origin x="0" y="-373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leeteb\AppData\Local\Microsoft\Windows\INetCache\Content.Outlook\YPMGUH0J\Copy%20of%20Specialist%20Functions%20by%20College%20(HRP829)%20as%20of%201.12.2023-COPY.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Functional Area </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Functional Area by Appointment Type</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4660-427D-BF48-43319EA34E7A}"/>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4660-427D-BF48-43319EA34E7A}"/>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4660-427D-BF48-43319EA34E7A}"/>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4660-427D-BF48-43319EA34E7A}"/>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4660-427D-BF48-43319EA34E7A}"/>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0">
                  <c:v>Advising</c:v>
                </c:pt>
                <c:pt idx="1">
                  <c:v>Curriculum Development</c:v>
                </c:pt>
                <c:pt idx="2">
                  <c:v>Outreach</c:v>
                </c:pt>
                <c:pt idx="3">
                  <c:v>Research</c:v>
                </c:pt>
                <c:pt idx="4">
                  <c:v>Teaching</c:v>
                </c:pt>
              </c:strCache>
            </c:strRef>
          </c:cat>
          <c:val>
            <c:numRef>
              <c:f>Sheet1!$B$2:$B$6</c:f>
              <c:numCache>
                <c:formatCode>General</c:formatCode>
                <c:ptCount val="5"/>
                <c:pt idx="0">
                  <c:v>290</c:v>
                </c:pt>
                <c:pt idx="1">
                  <c:v>80</c:v>
                </c:pt>
                <c:pt idx="2">
                  <c:v>336</c:v>
                </c:pt>
                <c:pt idx="3">
                  <c:v>106</c:v>
                </c:pt>
                <c:pt idx="4">
                  <c:v>211</c:v>
                </c:pt>
              </c:numCache>
            </c:numRef>
          </c:val>
          <c:extLst>
            <c:ext xmlns:c16="http://schemas.microsoft.com/office/drawing/2014/chart" uri="{C3380CC4-5D6E-409C-BE32-E72D297353CC}">
              <c16:uniqueId val="{00000000-76D5-47CA-ADBA-21E1FE6DC0CE}"/>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r"/>
      <c:layout>
        <c:manualLayout>
          <c:xMode val="edge"/>
          <c:yMode val="edge"/>
          <c:x val="0.77391806563623622"/>
          <c:y val="0.29430545329943836"/>
          <c:w val="0.22608202099737532"/>
          <c:h val="0.64187515338417589"/>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Appointment Type</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92D-4273-9741-5BF91AB02229}"/>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92D-4273-9741-5BF91AB02229}"/>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Sheet1!$A$2:$A$3</c:f>
              <c:strCache>
                <c:ptCount val="2"/>
                <c:pt idx="0">
                  <c:v>Continuing</c:v>
                </c:pt>
                <c:pt idx="1">
                  <c:v>Fixed</c:v>
                </c:pt>
              </c:strCache>
            </c:strRef>
          </c:cat>
          <c:val>
            <c:numRef>
              <c:f>Sheet1!$B$2:$B$3</c:f>
              <c:numCache>
                <c:formatCode>General</c:formatCode>
                <c:ptCount val="2"/>
                <c:pt idx="0">
                  <c:v>403</c:v>
                </c:pt>
                <c:pt idx="1">
                  <c:v>620</c:v>
                </c:pt>
              </c:numCache>
            </c:numRef>
          </c:val>
          <c:extLst>
            <c:ext xmlns:c16="http://schemas.microsoft.com/office/drawing/2014/chart" uri="{C3380CC4-5D6E-409C-BE32-E72D297353CC}">
              <c16:uniqueId val="{00000000-DD67-426D-922B-B2B632862B0F}"/>
            </c:ext>
          </c:extLst>
        </c:ser>
        <c:dLbls>
          <c:showLegendKey val="0"/>
          <c:showVal val="0"/>
          <c:showCatName val="1"/>
          <c:showSerName val="0"/>
          <c:showPercent val="1"/>
          <c:showBubbleSize val="0"/>
          <c:showLeaderLines val="1"/>
        </c:dLbls>
        <c:firstSliceAng val="0"/>
        <c:holeSize val="50"/>
      </c:doughnut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Continuing System</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5FD3-42BE-ACEB-84C00852E2C1}"/>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5FD3-42BE-ACEB-84C00852E2C1}"/>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5FD3-42BE-ACEB-84C00852E2C1}"/>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5FD3-42BE-ACEB-84C00852E2C1}"/>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5FD3-42BE-ACEB-84C00852E2C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0">
                  <c:v>Advising</c:v>
                </c:pt>
                <c:pt idx="1">
                  <c:v>Curriculum Development</c:v>
                </c:pt>
                <c:pt idx="2">
                  <c:v>Outreach</c:v>
                </c:pt>
                <c:pt idx="3">
                  <c:v>Research</c:v>
                </c:pt>
                <c:pt idx="4">
                  <c:v>Teaching</c:v>
                </c:pt>
              </c:strCache>
            </c:strRef>
          </c:cat>
          <c:val>
            <c:numRef>
              <c:f>Sheet1!$B$2:$B$6</c:f>
              <c:numCache>
                <c:formatCode>General</c:formatCode>
                <c:ptCount val="5"/>
                <c:pt idx="0">
                  <c:v>177</c:v>
                </c:pt>
                <c:pt idx="1">
                  <c:v>39</c:v>
                </c:pt>
                <c:pt idx="2">
                  <c:v>65</c:v>
                </c:pt>
                <c:pt idx="3">
                  <c:v>18</c:v>
                </c:pt>
                <c:pt idx="4">
                  <c:v>104</c:v>
                </c:pt>
              </c:numCache>
            </c:numRef>
          </c:val>
          <c:extLst>
            <c:ext xmlns:c16="http://schemas.microsoft.com/office/drawing/2014/chart" uri="{C3380CC4-5D6E-409C-BE32-E72D297353CC}">
              <c16:uniqueId val="{00000000-DD26-4C07-9A71-C16A530F3396}"/>
            </c:ext>
          </c:extLst>
        </c:ser>
        <c:dLbls>
          <c:showLegendKey val="0"/>
          <c:showVal val="1"/>
          <c:showCatName val="1"/>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Fixed-Term</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9C3-4389-8308-73FB30573DD5}"/>
              </c:ext>
            </c:extLst>
          </c:dPt>
          <c:dPt>
            <c:idx val="1"/>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9C3-4389-8308-73FB30573DD5}"/>
              </c:ext>
            </c:extLst>
          </c:dPt>
          <c:dPt>
            <c:idx val="2"/>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9C3-4389-8308-73FB30573DD5}"/>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9C3-4389-8308-73FB30573DD5}"/>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F9C3-4389-8308-73FB30573DD5}"/>
              </c:ext>
            </c:extLst>
          </c:dPt>
          <c:dLbls>
            <c:dLbl>
              <c:idx val="0"/>
              <c:tx>
                <c:rich>
                  <a:bodyPr/>
                  <a:lstStyle/>
                  <a:p>
                    <a:fld id="{B000B173-85D3-47D7-A6FE-9BBD3EAD80A1}" type="CATEGORYNAME">
                      <a:rPr lang="en-US"/>
                      <a:pPr/>
                      <a:t>[CATEGORY NAME]</a:t>
                    </a:fld>
                    <a:r>
                      <a:rPr lang="en-US" baseline="0" dirty="0"/>
                      <a:t>, </a:t>
                    </a:r>
                    <a:fld id="{C06CAF9C-A556-4B85-8F7A-EDDDC7F22B9D}" type="VALUE">
                      <a:rPr lang="en-US" baseline="0"/>
                      <a:pPr/>
                      <a:t>[VALUE]</a:t>
                    </a:fld>
                    <a:r>
                      <a:rPr lang="en-US" baseline="0"/>
                      <a:t>, 18%</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9C3-4389-8308-73FB30573DD5}"/>
                </c:ext>
              </c:extLst>
            </c:dLbl>
            <c:dLbl>
              <c:idx val="2"/>
              <c:tx>
                <c:rich>
                  <a:bodyPr/>
                  <a:lstStyle/>
                  <a:p>
                    <a:fld id="{88E9DB0A-DD0E-439F-8F00-85BCFC00F28A}" type="CATEGORYNAME">
                      <a:rPr lang="en-US"/>
                      <a:pPr/>
                      <a:t>[CATEGORY NAME]</a:t>
                    </a:fld>
                    <a:r>
                      <a:rPr lang="en-US" baseline="0" dirty="0"/>
                      <a:t>, </a:t>
                    </a:r>
                    <a:fld id="{58CF8F32-5A8E-433E-8917-A363A15FBB96}" type="VALUE">
                      <a:rPr lang="en-US" baseline="0"/>
                      <a:pPr/>
                      <a:t>[VALUE]</a:t>
                    </a:fld>
                    <a:r>
                      <a:rPr lang="en-US" baseline="0"/>
                      <a:t>, 44%</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9C3-4389-8308-73FB30573DD5}"/>
                </c:ext>
              </c:extLst>
            </c:dLbl>
            <c:dLbl>
              <c:idx val="3"/>
              <c:tx>
                <c:rich>
                  <a:bodyPr/>
                  <a:lstStyle/>
                  <a:p>
                    <a:fld id="{55CB1ADF-7496-4620-927F-507A902381AF}" type="CATEGORYNAME">
                      <a:rPr lang="en-US"/>
                      <a:pPr/>
                      <a:t>[CATEGORY NAME]</a:t>
                    </a:fld>
                    <a:r>
                      <a:rPr lang="en-US" baseline="0" dirty="0"/>
                      <a:t>, 88, 14%</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9C3-4389-8308-73FB30573DD5}"/>
                </c:ext>
              </c:extLst>
            </c:dLbl>
            <c:dLbl>
              <c:idx val="4"/>
              <c:tx>
                <c:rich>
                  <a:bodyPr/>
                  <a:lstStyle/>
                  <a:p>
                    <a:fld id="{5DFF5667-7258-4F1F-A4AE-18F23041CC55}" type="CATEGORYNAME">
                      <a:rPr lang="en-US"/>
                      <a:pPr/>
                      <a:t>[CATEGORY NAME]</a:t>
                    </a:fld>
                    <a:r>
                      <a:rPr lang="en-US" baseline="0" dirty="0"/>
                      <a:t>, </a:t>
                    </a:r>
                    <a:fld id="{9D09530E-C84E-40D5-BB56-AD38D8EAAAFC}" type="VALUE">
                      <a:rPr lang="en-US" baseline="0"/>
                      <a:pPr/>
                      <a:t>[VALUE]</a:t>
                    </a:fld>
                    <a:r>
                      <a:rPr lang="en-US" baseline="0"/>
                      <a:t>, 17%</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9C3-4389-8308-73FB30573DD5}"/>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lt1"/>
                    </a:solidFill>
                    <a:latin typeface="+mn-lt"/>
                    <a:ea typeface="+mn-ea"/>
                    <a:cs typeface="+mn-cs"/>
                  </a:defRPr>
                </a:pPr>
                <a:endParaRPr lang="en-US"/>
              </a:p>
            </c:txP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0">
                  <c:v>Advising </c:v>
                </c:pt>
                <c:pt idx="1">
                  <c:v>Curriculum Development</c:v>
                </c:pt>
                <c:pt idx="2">
                  <c:v>Outreach</c:v>
                </c:pt>
                <c:pt idx="3">
                  <c:v>Research</c:v>
                </c:pt>
                <c:pt idx="4">
                  <c:v>Teaching</c:v>
                </c:pt>
              </c:strCache>
            </c:strRef>
          </c:cat>
          <c:val>
            <c:numRef>
              <c:f>Sheet1!$B$2:$B$6</c:f>
              <c:numCache>
                <c:formatCode>General</c:formatCode>
                <c:ptCount val="5"/>
                <c:pt idx="0">
                  <c:v>113</c:v>
                </c:pt>
                <c:pt idx="1">
                  <c:v>41</c:v>
                </c:pt>
                <c:pt idx="2">
                  <c:v>271</c:v>
                </c:pt>
                <c:pt idx="3">
                  <c:v>65</c:v>
                </c:pt>
                <c:pt idx="4">
                  <c:v>107</c:v>
                </c:pt>
              </c:numCache>
            </c:numRef>
          </c:val>
          <c:extLst>
            <c:ext xmlns:c16="http://schemas.microsoft.com/office/drawing/2014/chart" uri="{C3380CC4-5D6E-409C-BE32-E72D297353CC}">
              <c16:uniqueId val="{00000000-1AAA-46C9-85F4-6ED5FA5E6089}"/>
            </c:ext>
          </c:extLst>
        </c:ser>
        <c:dLbls>
          <c:showLegendKey val="0"/>
          <c:showVal val="1"/>
          <c:showCatName val="1"/>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'Specialist Distribution'!$B$2</c:f>
              <c:strCache>
                <c:ptCount val="1"/>
                <c:pt idx="0">
                  <c:v>Continuing System</c:v>
                </c:pt>
              </c:strCache>
            </c:strRef>
          </c:tx>
          <c:spPr>
            <a:solidFill>
              <a:schemeClr val="accent1"/>
            </a:solidFill>
            <a:ln>
              <a:noFill/>
            </a:ln>
            <a:effectLst/>
          </c:spPr>
          <c:invertIfNegative val="0"/>
          <c:cat>
            <c:strRef>
              <c:f>'Specialist Distribution'!$A$3:$A$36</c:f>
              <c:strCache>
                <c:ptCount val="34"/>
                <c:pt idx="0">
                  <c:v>CANR</c:v>
                </c:pt>
                <c:pt idx="1">
                  <c:v>ARTS &amp;  LETTERS</c:v>
                </c:pt>
                <c:pt idx="2">
                  <c:v>RCAH</c:v>
                </c:pt>
                <c:pt idx="3">
                  <c:v>BUSINESS</c:v>
                </c:pt>
                <c:pt idx="4">
                  <c:v>COMM. ARTS</c:v>
                </c:pt>
                <c:pt idx="5">
                  <c:v>EDUCATION</c:v>
                </c:pt>
                <c:pt idx="6">
                  <c:v>ENGINEERING</c:v>
                </c:pt>
                <c:pt idx="7">
                  <c:v>HUMAN MED.</c:v>
                </c:pt>
                <c:pt idx="8">
                  <c:v>JAMES MADISON</c:v>
                </c:pt>
                <c:pt idx="9">
                  <c:v>LYMAN BRIGGS</c:v>
                </c:pt>
                <c:pt idx="10">
                  <c:v>MUSIC</c:v>
                </c:pt>
                <c:pt idx="11">
                  <c:v>NAT. SCIENCE</c:v>
                </c:pt>
                <c:pt idx="12">
                  <c:v>NURSING</c:v>
                </c:pt>
                <c:pt idx="13">
                  <c:v>OSTEOPATHIC MED.</c:v>
                </c:pt>
                <c:pt idx="14">
                  <c:v>INST GLOBAL HEALTH</c:v>
                </c:pt>
                <c:pt idx="15">
                  <c:v>SOCIAL SCI.</c:v>
                </c:pt>
                <c:pt idx="16">
                  <c:v>HONORS COLLEGE</c:v>
                </c:pt>
                <c:pt idx="17">
                  <c:v>APUE</c:v>
                </c:pt>
                <c:pt idx="18">
                  <c:v>VET MED.</c:v>
                </c:pt>
                <c:pt idx="19">
                  <c:v>FASA</c:v>
                </c:pt>
                <c:pt idx="20">
                  <c:v>FRIB</c:v>
                </c:pt>
                <c:pt idx="21">
                  <c:v>PROVOST</c:v>
                </c:pt>
                <c:pt idx="22">
                  <c:v>ENROLL ACAD. STRAT PLAN.</c:v>
                </c:pt>
                <c:pt idx="23">
                  <c:v>UOE</c:v>
                </c:pt>
                <c:pt idx="24">
                  <c:v>ISP</c:v>
                </c:pt>
                <c:pt idx="25">
                  <c:v>LIBRARIES</c:v>
                </c:pt>
                <c:pt idx="26">
                  <c:v>MSU AGBIORES.</c:v>
                </c:pt>
                <c:pt idx="27">
                  <c:v>RESEARCH &amp; INNOVATION</c:v>
                </c:pt>
                <c:pt idx="28">
                  <c:v>GRADUATE SCHOOL</c:v>
                </c:pt>
                <c:pt idx="29">
                  <c:v>MSU COLLEGE OF LAW</c:v>
                </c:pt>
                <c:pt idx="30">
                  <c:v>IDI</c:v>
                </c:pt>
                <c:pt idx="31">
                  <c:v>STU DEV. &amp; EXT. RELATIONS</c:v>
                </c:pt>
                <c:pt idx="32">
                  <c:v>DIV. EQUITY INCL. &amp; BELONG.</c:v>
                </c:pt>
                <c:pt idx="33">
                  <c:v>UNIV. ARTS &amp; COLLECTIONS</c:v>
                </c:pt>
              </c:strCache>
            </c:strRef>
          </c:cat>
          <c:val>
            <c:numRef>
              <c:f>'Specialist Distribution'!$B$3:$B$36</c:f>
              <c:numCache>
                <c:formatCode>General</c:formatCode>
                <c:ptCount val="34"/>
                <c:pt idx="0">
                  <c:v>35</c:v>
                </c:pt>
                <c:pt idx="1">
                  <c:v>47</c:v>
                </c:pt>
                <c:pt idx="2">
                  <c:v>4</c:v>
                </c:pt>
                <c:pt idx="3">
                  <c:v>22</c:v>
                </c:pt>
                <c:pt idx="4">
                  <c:v>13</c:v>
                </c:pt>
                <c:pt idx="5">
                  <c:v>9</c:v>
                </c:pt>
                <c:pt idx="6">
                  <c:v>25</c:v>
                </c:pt>
                <c:pt idx="7">
                  <c:v>3</c:v>
                </c:pt>
                <c:pt idx="8">
                  <c:v>5</c:v>
                </c:pt>
                <c:pt idx="9">
                  <c:v>19</c:v>
                </c:pt>
                <c:pt idx="10">
                  <c:v>9</c:v>
                </c:pt>
                <c:pt idx="11">
                  <c:v>73</c:v>
                </c:pt>
                <c:pt idx="12">
                  <c:v>3</c:v>
                </c:pt>
                <c:pt idx="13">
                  <c:v>2</c:v>
                </c:pt>
                <c:pt idx="14">
                  <c:v>0</c:v>
                </c:pt>
                <c:pt idx="15">
                  <c:v>21</c:v>
                </c:pt>
                <c:pt idx="16">
                  <c:v>10</c:v>
                </c:pt>
                <c:pt idx="17">
                  <c:v>52</c:v>
                </c:pt>
                <c:pt idx="18">
                  <c:v>12</c:v>
                </c:pt>
                <c:pt idx="19">
                  <c:v>0</c:v>
                </c:pt>
                <c:pt idx="20">
                  <c:v>2</c:v>
                </c:pt>
                <c:pt idx="21">
                  <c:v>3</c:v>
                </c:pt>
                <c:pt idx="22">
                  <c:v>1</c:v>
                </c:pt>
                <c:pt idx="23">
                  <c:v>2</c:v>
                </c:pt>
                <c:pt idx="24">
                  <c:v>3</c:v>
                </c:pt>
                <c:pt idx="25">
                  <c:v>2</c:v>
                </c:pt>
                <c:pt idx="26">
                  <c:v>1</c:v>
                </c:pt>
                <c:pt idx="27">
                  <c:v>10</c:v>
                </c:pt>
                <c:pt idx="28">
                  <c:v>2</c:v>
                </c:pt>
                <c:pt idx="29">
                  <c:v>6</c:v>
                </c:pt>
                <c:pt idx="30">
                  <c:v>1</c:v>
                </c:pt>
                <c:pt idx="31">
                  <c:v>2</c:v>
                </c:pt>
                <c:pt idx="32">
                  <c:v>1</c:v>
                </c:pt>
                <c:pt idx="33">
                  <c:v>3</c:v>
                </c:pt>
              </c:numCache>
            </c:numRef>
          </c:val>
          <c:extLst>
            <c:ext xmlns:c16="http://schemas.microsoft.com/office/drawing/2014/chart" uri="{C3380CC4-5D6E-409C-BE32-E72D297353CC}">
              <c16:uniqueId val="{00000000-AD79-4BB2-9B99-C60FFAF49894}"/>
            </c:ext>
          </c:extLst>
        </c:ser>
        <c:ser>
          <c:idx val="1"/>
          <c:order val="1"/>
          <c:tx>
            <c:strRef>
              <c:f>'Specialist Distribution'!$C$2</c:f>
              <c:strCache>
                <c:ptCount val="1"/>
                <c:pt idx="0">
                  <c:v>Fixed-Term System</c:v>
                </c:pt>
              </c:strCache>
            </c:strRef>
          </c:tx>
          <c:spPr>
            <a:solidFill>
              <a:schemeClr val="accent3"/>
            </a:solidFill>
            <a:ln>
              <a:noFill/>
            </a:ln>
            <a:effectLst/>
          </c:spPr>
          <c:invertIfNegative val="0"/>
          <c:cat>
            <c:strRef>
              <c:f>'Specialist Distribution'!$A$3:$A$36</c:f>
              <c:strCache>
                <c:ptCount val="34"/>
                <c:pt idx="0">
                  <c:v>CANR</c:v>
                </c:pt>
                <c:pt idx="1">
                  <c:v>ARTS &amp;  LETTERS</c:v>
                </c:pt>
                <c:pt idx="2">
                  <c:v>RCAH</c:v>
                </c:pt>
                <c:pt idx="3">
                  <c:v>BUSINESS</c:v>
                </c:pt>
                <c:pt idx="4">
                  <c:v>COMM. ARTS</c:v>
                </c:pt>
                <c:pt idx="5">
                  <c:v>EDUCATION</c:v>
                </c:pt>
                <c:pt idx="6">
                  <c:v>ENGINEERING</c:v>
                </c:pt>
                <c:pt idx="7">
                  <c:v>HUMAN MED.</c:v>
                </c:pt>
                <c:pt idx="8">
                  <c:v>JAMES MADISON</c:v>
                </c:pt>
                <c:pt idx="9">
                  <c:v>LYMAN BRIGGS</c:v>
                </c:pt>
                <c:pt idx="10">
                  <c:v>MUSIC</c:v>
                </c:pt>
                <c:pt idx="11">
                  <c:v>NAT. SCIENCE</c:v>
                </c:pt>
                <c:pt idx="12">
                  <c:v>NURSING</c:v>
                </c:pt>
                <c:pt idx="13">
                  <c:v>OSTEOPATHIC MED.</c:v>
                </c:pt>
                <c:pt idx="14">
                  <c:v>INST GLOBAL HEALTH</c:v>
                </c:pt>
                <c:pt idx="15">
                  <c:v>SOCIAL SCI.</c:v>
                </c:pt>
                <c:pt idx="16">
                  <c:v>HONORS COLLEGE</c:v>
                </c:pt>
                <c:pt idx="17">
                  <c:v>APUE</c:v>
                </c:pt>
                <c:pt idx="18">
                  <c:v>VET MED.</c:v>
                </c:pt>
                <c:pt idx="19">
                  <c:v>FASA</c:v>
                </c:pt>
                <c:pt idx="20">
                  <c:v>FRIB</c:v>
                </c:pt>
                <c:pt idx="21">
                  <c:v>PROVOST</c:v>
                </c:pt>
                <c:pt idx="22">
                  <c:v>ENROLL ACAD. STRAT PLAN.</c:v>
                </c:pt>
                <c:pt idx="23">
                  <c:v>UOE</c:v>
                </c:pt>
                <c:pt idx="24">
                  <c:v>ISP</c:v>
                </c:pt>
                <c:pt idx="25">
                  <c:v>LIBRARIES</c:v>
                </c:pt>
                <c:pt idx="26">
                  <c:v>MSU AGBIORES.</c:v>
                </c:pt>
                <c:pt idx="27">
                  <c:v>RESEARCH &amp; INNOVATION</c:v>
                </c:pt>
                <c:pt idx="28">
                  <c:v>GRADUATE SCHOOL</c:v>
                </c:pt>
                <c:pt idx="29">
                  <c:v>MSU COLLEGE OF LAW</c:v>
                </c:pt>
                <c:pt idx="30">
                  <c:v>IDI</c:v>
                </c:pt>
                <c:pt idx="31">
                  <c:v>STU DEV. &amp; EXT. RELATIONS</c:v>
                </c:pt>
                <c:pt idx="32">
                  <c:v>DIV. EQUITY INCL. &amp; BELONG.</c:v>
                </c:pt>
                <c:pt idx="33">
                  <c:v>UNIV. ARTS &amp; COLLECTIONS</c:v>
                </c:pt>
              </c:strCache>
            </c:strRef>
          </c:cat>
          <c:val>
            <c:numRef>
              <c:f>'Specialist Distribution'!$C$3:$C$36</c:f>
              <c:numCache>
                <c:formatCode>General</c:formatCode>
                <c:ptCount val="34"/>
                <c:pt idx="0">
                  <c:v>97</c:v>
                </c:pt>
                <c:pt idx="1">
                  <c:v>31</c:v>
                </c:pt>
                <c:pt idx="2">
                  <c:v>0</c:v>
                </c:pt>
                <c:pt idx="3">
                  <c:v>38</c:v>
                </c:pt>
                <c:pt idx="4">
                  <c:v>27</c:v>
                </c:pt>
                <c:pt idx="5">
                  <c:v>44</c:v>
                </c:pt>
                <c:pt idx="6">
                  <c:v>31</c:v>
                </c:pt>
                <c:pt idx="7">
                  <c:v>33</c:v>
                </c:pt>
                <c:pt idx="8">
                  <c:v>1</c:v>
                </c:pt>
                <c:pt idx="9">
                  <c:v>1</c:v>
                </c:pt>
                <c:pt idx="10">
                  <c:v>5</c:v>
                </c:pt>
                <c:pt idx="11">
                  <c:v>41</c:v>
                </c:pt>
                <c:pt idx="12">
                  <c:v>2</c:v>
                </c:pt>
                <c:pt idx="13">
                  <c:v>28</c:v>
                </c:pt>
                <c:pt idx="14">
                  <c:v>5</c:v>
                </c:pt>
                <c:pt idx="15">
                  <c:v>71</c:v>
                </c:pt>
                <c:pt idx="16">
                  <c:v>0</c:v>
                </c:pt>
                <c:pt idx="17">
                  <c:v>15</c:v>
                </c:pt>
                <c:pt idx="18">
                  <c:v>18</c:v>
                </c:pt>
                <c:pt idx="19">
                  <c:v>1</c:v>
                </c:pt>
                <c:pt idx="20">
                  <c:v>1</c:v>
                </c:pt>
                <c:pt idx="21">
                  <c:v>24</c:v>
                </c:pt>
                <c:pt idx="22">
                  <c:v>0</c:v>
                </c:pt>
                <c:pt idx="23">
                  <c:v>36</c:v>
                </c:pt>
                <c:pt idx="24">
                  <c:v>29</c:v>
                </c:pt>
                <c:pt idx="25">
                  <c:v>2</c:v>
                </c:pt>
                <c:pt idx="26">
                  <c:v>5</c:v>
                </c:pt>
                <c:pt idx="27">
                  <c:v>20</c:v>
                </c:pt>
                <c:pt idx="28">
                  <c:v>5</c:v>
                </c:pt>
                <c:pt idx="29">
                  <c:v>4</c:v>
                </c:pt>
                <c:pt idx="30">
                  <c:v>0</c:v>
                </c:pt>
                <c:pt idx="31">
                  <c:v>0</c:v>
                </c:pt>
                <c:pt idx="32">
                  <c:v>0</c:v>
                </c:pt>
                <c:pt idx="33">
                  <c:v>5</c:v>
                </c:pt>
              </c:numCache>
            </c:numRef>
          </c:val>
          <c:extLst>
            <c:ext xmlns:c16="http://schemas.microsoft.com/office/drawing/2014/chart" uri="{C3380CC4-5D6E-409C-BE32-E72D297353CC}">
              <c16:uniqueId val="{00000001-AD79-4BB2-9B99-C60FFAF49894}"/>
            </c:ext>
          </c:extLst>
        </c:ser>
        <c:dLbls>
          <c:showLegendKey val="0"/>
          <c:showVal val="0"/>
          <c:showCatName val="0"/>
          <c:showSerName val="0"/>
          <c:showPercent val="0"/>
          <c:showBubbleSize val="0"/>
        </c:dLbls>
        <c:gapWidth val="150"/>
        <c:overlap val="100"/>
        <c:axId val="752940808"/>
        <c:axId val="752941792"/>
      </c:barChart>
      <c:catAx>
        <c:axId val="752940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2941792"/>
        <c:crosses val="autoZero"/>
        <c:auto val="1"/>
        <c:lblAlgn val="ctr"/>
        <c:lblOffset val="100"/>
        <c:noMultiLvlLbl val="0"/>
      </c:catAx>
      <c:valAx>
        <c:axId val="752941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294080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0.07446</cdr:x>
      <cdr:y>0.06728</cdr:y>
    </cdr:from>
    <cdr:to>
      <cdr:x>0.88463</cdr:x>
      <cdr:y>0.13612</cdr:y>
    </cdr:to>
    <cdr:sp macro="" textlink="">
      <cdr:nvSpPr>
        <cdr:cNvPr id="2" name="TextBox 1">
          <a:extLst xmlns:a="http://schemas.openxmlformats.org/drawingml/2006/main">
            <a:ext uri="{FF2B5EF4-FFF2-40B4-BE49-F238E27FC236}">
              <a16:creationId xmlns:a16="http://schemas.microsoft.com/office/drawing/2014/main" id="{E06F1E2C-DFD8-4E9C-BFE4-23A1032154C6}"/>
            </a:ext>
          </a:extLst>
        </cdr:cNvPr>
        <cdr:cNvSpPr txBox="1"/>
      </cdr:nvSpPr>
      <cdr:spPr>
        <a:xfrm xmlns:a="http://schemas.openxmlformats.org/drawingml/2006/main">
          <a:off x="328246" y="336061"/>
          <a:ext cx="3571631" cy="3438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0.03382</cdr:x>
      <cdr:y>0.05789</cdr:y>
    </cdr:from>
    <cdr:to>
      <cdr:x>0.98758</cdr:x>
      <cdr:y>0.16116</cdr:y>
    </cdr:to>
    <cdr:sp macro="" textlink="">
      <cdr:nvSpPr>
        <cdr:cNvPr id="3" name="TextBox 2">
          <a:extLst xmlns:a="http://schemas.openxmlformats.org/drawingml/2006/main">
            <a:ext uri="{FF2B5EF4-FFF2-40B4-BE49-F238E27FC236}">
              <a16:creationId xmlns:a16="http://schemas.microsoft.com/office/drawing/2014/main" id="{2C1DD9BB-B445-4E71-B2FA-CAF5F6C33E8D}"/>
            </a:ext>
          </a:extLst>
        </cdr:cNvPr>
        <cdr:cNvSpPr txBox="1"/>
      </cdr:nvSpPr>
      <cdr:spPr>
        <a:xfrm xmlns:a="http://schemas.openxmlformats.org/drawingml/2006/main">
          <a:off x="149075" y="289170"/>
          <a:ext cx="4204677" cy="5158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0.18273</cdr:x>
      <cdr:y>0</cdr:y>
    </cdr:from>
    <cdr:to>
      <cdr:x>0.81727</cdr:x>
      <cdr:y>0.09231</cdr:y>
    </cdr:to>
    <cdr:sp macro="" textlink="">
      <cdr:nvSpPr>
        <cdr:cNvPr id="4" name="TextBox 3">
          <a:extLst xmlns:a="http://schemas.openxmlformats.org/drawingml/2006/main">
            <a:ext uri="{FF2B5EF4-FFF2-40B4-BE49-F238E27FC236}">
              <a16:creationId xmlns:a16="http://schemas.microsoft.com/office/drawing/2014/main" id="{D2097FDC-A678-41A1-8EB1-42849B057A73}"/>
            </a:ext>
          </a:extLst>
        </cdr:cNvPr>
        <cdr:cNvSpPr txBox="1"/>
      </cdr:nvSpPr>
      <cdr:spPr>
        <a:xfrm xmlns:a="http://schemas.openxmlformats.org/drawingml/2006/main">
          <a:off x="835461" y="-1243623"/>
          <a:ext cx="2901079" cy="36001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000" b="1" dirty="0"/>
            <a:t>Continuing (n=403)</a:t>
          </a:r>
        </a:p>
      </cdr:txBody>
    </cdr:sp>
  </cdr:relSizeAnchor>
</c:userShapes>
</file>

<file path=ppt/drawings/drawing2.xml><?xml version="1.0" encoding="utf-8"?>
<c:userShapes xmlns:c="http://schemas.openxmlformats.org/drawingml/2006/chart">
  <cdr:relSizeAnchor xmlns:cdr="http://schemas.openxmlformats.org/drawingml/2006/chartDrawing">
    <cdr:from>
      <cdr:x>0.17171</cdr:x>
      <cdr:y>0</cdr:y>
    </cdr:from>
    <cdr:to>
      <cdr:x>0.75827</cdr:x>
      <cdr:y>0.20366</cdr:y>
    </cdr:to>
    <cdr:sp macro="" textlink="">
      <cdr:nvSpPr>
        <cdr:cNvPr id="2" name="TextBox 1">
          <a:extLst xmlns:a="http://schemas.openxmlformats.org/drawingml/2006/main">
            <a:ext uri="{FF2B5EF4-FFF2-40B4-BE49-F238E27FC236}">
              <a16:creationId xmlns:a16="http://schemas.microsoft.com/office/drawing/2014/main" id="{83E3B6C7-5FBD-4D09-9C5C-DB9E506BFD86}"/>
            </a:ext>
          </a:extLst>
        </cdr:cNvPr>
        <cdr:cNvSpPr txBox="1"/>
      </cdr:nvSpPr>
      <cdr:spPr>
        <a:xfrm xmlns:a="http://schemas.openxmlformats.org/drawingml/2006/main">
          <a:off x="678459" y="0"/>
          <a:ext cx="2317687" cy="6563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2000" b="1" dirty="0"/>
            <a:t>Fixed-Term (n=620)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590F92-39CF-4280-8289-3FBD2822536B}" type="datetimeFigureOut">
              <a:rPr lang="en-US" smtClean="0"/>
              <a:t>2/17/2023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5B23E-03F7-449C-B346-74B87709A96B}" type="slidenum">
              <a:rPr lang="en-US" smtClean="0"/>
              <a:t>‹#›</a:t>
            </a:fld>
            <a:endParaRPr lang="en-US"/>
          </a:p>
        </p:txBody>
      </p:sp>
    </p:spTree>
    <p:extLst>
      <p:ext uri="{BB962C8B-B14F-4D97-AF65-F5344CB8AC3E}">
        <p14:creationId xmlns:p14="http://schemas.microsoft.com/office/powerpoint/2010/main" val="2142228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000000"/>
                </a:solidFill>
                <a:effectLst/>
                <a:latin typeface="Segoe UI" panose="020B0502040204020203" pitchFamily="34" charset="0"/>
              </a:rPr>
              <a:t>The deadline for nominations for both elected and appointed positions is Friday, March 3, 2023 by 5:00 p.m. </a:t>
            </a:r>
            <a:r>
              <a:rPr lang="en-US" b="0" i="0" dirty="0">
                <a:solidFill>
                  <a:srgbClr val="000000"/>
                </a:solidFill>
                <a:effectLst/>
                <a:latin typeface="Segoe UI" panose="020B0502040204020203" pitchFamily="34" charset="0"/>
              </a:rPr>
              <a:t>The following positions are up for election and appointment this upcoming 2021-2022 Academic Year:</a:t>
            </a:r>
            <a:br>
              <a:rPr lang="en-US" dirty="0"/>
            </a:br>
            <a:endParaRPr lang="en-US" b="0" i="0" dirty="0">
              <a:solidFill>
                <a:srgbClr val="000000"/>
              </a:solidFill>
              <a:effectLst/>
              <a:latin typeface="Segoe UI" panose="020B0502040204020203" pitchFamily="34" charset="0"/>
            </a:endParaRPr>
          </a:p>
          <a:p>
            <a:pPr marL="742950" lvl="1" indent="-285750" algn="l">
              <a:buFont typeface="Arial" panose="020B0604020202020204" pitchFamily="34" charset="0"/>
              <a:buChar char="•"/>
            </a:pPr>
            <a:r>
              <a:rPr lang="en-US" b="0" i="0" dirty="0">
                <a:solidFill>
                  <a:srgbClr val="000000"/>
                </a:solidFill>
                <a:effectLst/>
                <a:latin typeface="Segoe UI" panose="020B0502040204020203" pitchFamily="34" charset="0"/>
              </a:rPr>
              <a:t>Curriculum Development - </a:t>
            </a:r>
            <a:r>
              <a:rPr lang="en-US" b="0" i="0" u="sng" dirty="0">
                <a:solidFill>
                  <a:srgbClr val="000000"/>
                </a:solidFill>
                <a:effectLst/>
                <a:latin typeface="Segoe UI" panose="020B0502040204020203" pitchFamily="34" charset="0"/>
              </a:rPr>
              <a:t>1 open position</a:t>
            </a:r>
            <a:r>
              <a:rPr lang="en-US" b="0" i="0" dirty="0">
                <a:solidFill>
                  <a:srgbClr val="000000"/>
                </a:solidFill>
                <a:effectLst/>
                <a:latin typeface="Segoe UI" panose="020B0502040204020203" pitchFamily="34" charset="0"/>
              </a:rPr>
              <a:t> (elected)</a:t>
            </a:r>
          </a:p>
          <a:p>
            <a:pPr marL="742950" lvl="1" indent="-285750" algn="l">
              <a:buFont typeface="Arial" panose="020B0604020202020204" pitchFamily="34" charset="0"/>
              <a:buChar char="•"/>
            </a:pPr>
            <a:r>
              <a:rPr lang="en-US" b="0" i="0" dirty="0">
                <a:solidFill>
                  <a:srgbClr val="000000"/>
                </a:solidFill>
                <a:effectLst/>
                <a:latin typeface="Segoe UI" panose="020B0502040204020203" pitchFamily="34" charset="0"/>
              </a:rPr>
              <a:t>Advising - </a:t>
            </a:r>
            <a:r>
              <a:rPr lang="en-US" b="0" i="0" u="sng" dirty="0">
                <a:solidFill>
                  <a:srgbClr val="000000"/>
                </a:solidFill>
                <a:effectLst/>
                <a:latin typeface="Segoe UI" panose="020B0502040204020203" pitchFamily="34" charset="0"/>
              </a:rPr>
              <a:t>2 open positions</a:t>
            </a:r>
            <a:r>
              <a:rPr lang="en-US" b="0" i="0" dirty="0">
                <a:solidFill>
                  <a:srgbClr val="000000"/>
                </a:solidFill>
                <a:effectLst/>
                <a:latin typeface="Segoe UI" panose="020B0502040204020203" pitchFamily="34" charset="0"/>
              </a:rPr>
              <a:t> (elected)</a:t>
            </a:r>
          </a:p>
          <a:p>
            <a:pPr marL="742950" lvl="1" indent="-285750" algn="l">
              <a:buFont typeface="Arial" panose="020B0604020202020204" pitchFamily="34" charset="0"/>
              <a:buChar char="•"/>
            </a:pPr>
            <a:br>
              <a:rPr lang="en-US" b="0" i="0" dirty="0">
                <a:solidFill>
                  <a:srgbClr val="000000"/>
                </a:solidFill>
                <a:effectLst/>
                <a:latin typeface="Segoe UI" panose="020B0502040204020203" pitchFamily="34" charset="0"/>
              </a:rPr>
            </a:br>
            <a:endParaRPr lang="en-US" b="0" i="0" dirty="0">
              <a:solidFill>
                <a:srgbClr val="000000"/>
              </a:solidFill>
              <a:effectLst/>
              <a:latin typeface="Segoe UI" panose="020B0502040204020203" pitchFamily="34" charset="0"/>
            </a:endParaRPr>
          </a:p>
          <a:p>
            <a:pPr algn="l">
              <a:buFont typeface="Arial" panose="020B0604020202020204" pitchFamily="34" charset="0"/>
              <a:buChar char="•"/>
            </a:pPr>
            <a:r>
              <a:rPr lang="en-US" b="0" i="0" dirty="0">
                <a:solidFill>
                  <a:srgbClr val="000000"/>
                </a:solidFill>
                <a:effectLst/>
                <a:latin typeface="Segoe UI" panose="020B0502040204020203" pitchFamily="34" charset="0"/>
              </a:rPr>
              <a:t>Each year, Faculty and Academic Staff Affairs (FASA) selects </a:t>
            </a:r>
            <a:r>
              <a:rPr lang="en-US" b="0" i="0" u="sng" dirty="0">
                <a:solidFill>
                  <a:srgbClr val="000000"/>
                </a:solidFill>
                <a:effectLst/>
                <a:latin typeface="Segoe UI" panose="020B0502040204020203" pitchFamily="34" charset="0"/>
              </a:rPr>
              <a:t>3 specialists</a:t>
            </a:r>
            <a:r>
              <a:rPr lang="en-US" b="0" i="0" dirty="0">
                <a:solidFill>
                  <a:srgbClr val="000000"/>
                </a:solidFill>
                <a:effectLst/>
                <a:latin typeface="Segoe UI" panose="020B0502040204020203" pitchFamily="34" charset="0"/>
              </a:rPr>
              <a:t> to serve one-year terms as appointed representatives on ASAC </a:t>
            </a:r>
          </a:p>
          <a:p>
            <a:pPr marL="742950" lvl="1" indent="-285750" algn="l">
              <a:buFont typeface="Arial" panose="020B0604020202020204" pitchFamily="34" charset="0"/>
              <a:buChar char="•"/>
            </a:pPr>
            <a:r>
              <a:rPr lang="en-US" b="0" i="0" u="sng" dirty="0">
                <a:solidFill>
                  <a:srgbClr val="000000"/>
                </a:solidFill>
                <a:effectLst/>
                <a:latin typeface="Segoe UI" panose="020B0502040204020203" pitchFamily="34" charset="0"/>
              </a:rPr>
              <a:t>All functional areas</a:t>
            </a:r>
            <a:r>
              <a:rPr lang="en-US" b="0" i="0" dirty="0">
                <a:solidFill>
                  <a:srgbClr val="000000"/>
                </a:solidFill>
                <a:effectLst/>
                <a:latin typeface="Segoe UI" panose="020B0502040204020203" pitchFamily="34" charset="0"/>
              </a:rPr>
              <a:t> are eligible for the one-year appointment positions</a:t>
            </a:r>
          </a:p>
          <a:p>
            <a:pPr algn="l">
              <a:buFont typeface="Arial" panose="020B0604020202020204" pitchFamily="34" charset="0"/>
              <a:buChar char="•"/>
            </a:pPr>
            <a:br>
              <a:rPr lang="en-US" b="1" i="0" dirty="0">
                <a:solidFill>
                  <a:srgbClr val="000000"/>
                </a:solidFill>
                <a:effectLst/>
                <a:latin typeface="Segoe UI" panose="020B0502040204020203" pitchFamily="34" charset="0"/>
              </a:rPr>
            </a:br>
            <a:r>
              <a:rPr lang="en-US" b="0" i="0" dirty="0">
                <a:solidFill>
                  <a:srgbClr val="000000"/>
                </a:solidFill>
                <a:effectLst/>
                <a:latin typeface="Segoe UI" panose="020B0502040204020203" pitchFamily="34" charset="0"/>
              </a:rPr>
              <a:t>The term of office for elected members, unless otherwise noted, will be August 15, 2023 - August 14, 2026 (the committee only meets during the academic year). It is understood that those with fixed-term appointments may not be able to complete a full-term, but that's okay.</a:t>
            </a:r>
          </a:p>
          <a:p>
            <a:pPr algn="l">
              <a:buFont typeface="Arial" panose="020B0604020202020204" pitchFamily="34" charset="0"/>
              <a:buChar char="•"/>
            </a:pPr>
            <a:r>
              <a:rPr lang="en-US" b="0" i="0" dirty="0">
                <a:solidFill>
                  <a:srgbClr val="000000"/>
                </a:solidFill>
                <a:effectLst/>
                <a:latin typeface="Segoe UI" panose="020B0502040204020203" pitchFamily="34" charset="0"/>
              </a:rPr>
              <a:t>To be eligible for nomination, the nominated Specialist must have been in their role and functional area prior to January 1, 2023.</a:t>
            </a:r>
          </a:p>
          <a:p>
            <a:pPr algn="l">
              <a:buFont typeface="Arial" panose="020B0604020202020204" pitchFamily="34" charset="0"/>
              <a:buChar char="•"/>
            </a:pPr>
            <a:r>
              <a:rPr lang="en-US" b="0" i="0" dirty="0">
                <a:solidFill>
                  <a:srgbClr val="000000"/>
                </a:solidFill>
                <a:effectLst/>
                <a:latin typeface="Segoe UI" panose="020B0502040204020203" pitchFamily="34" charset="0"/>
              </a:rPr>
              <a:t>All nominees (both elected and appointed) will be required to attach a short statement to this nomination form which will be attached to their name on the ballot that is sent through the Academic Specialist Advisory Committee. This statement may include a description of the nominee's goals for serving on ASAC and a biographical sketch including relevant educational background, work experience, and history at MSU. We are asking that these statements be limited to 200 words.</a:t>
            </a:r>
            <a:br>
              <a:rPr lang="en-US" b="0" i="0" dirty="0">
                <a:solidFill>
                  <a:srgbClr val="000000"/>
                </a:solidFill>
                <a:effectLst/>
                <a:latin typeface="Segoe UI" panose="020B0502040204020203" pitchFamily="34" charset="0"/>
              </a:rPr>
            </a:br>
            <a:r>
              <a:rPr lang="en-US" b="0" i="0" dirty="0">
                <a:solidFill>
                  <a:srgbClr val="000000"/>
                </a:solidFill>
                <a:effectLst/>
                <a:latin typeface="Segoe UI" panose="020B0502040204020203" pitchFamily="34" charset="0"/>
              </a:rPr>
              <a:t> </a:t>
            </a:r>
          </a:p>
          <a:p>
            <a:pPr algn="l">
              <a:buFont typeface="Arial" panose="020B0604020202020204" pitchFamily="34" charset="0"/>
              <a:buChar char="•"/>
            </a:pPr>
            <a:r>
              <a:rPr lang="en-US" b="0" i="0" dirty="0">
                <a:solidFill>
                  <a:srgbClr val="000000"/>
                </a:solidFill>
                <a:effectLst/>
                <a:latin typeface="Segoe UI" panose="020B0502040204020203" pitchFamily="34" charset="0"/>
              </a:rPr>
              <a:t>Elections will take place between </a:t>
            </a:r>
            <a:r>
              <a:rPr lang="en-US" b="1" i="0" dirty="0">
                <a:solidFill>
                  <a:srgbClr val="000000"/>
                </a:solidFill>
                <a:effectLst/>
                <a:latin typeface="Segoe UI" panose="020B0502040204020203" pitchFamily="34" charset="0"/>
              </a:rPr>
              <a:t>Monday, March 13, 2023 through Monday, March 27, 2023</a:t>
            </a:r>
            <a:r>
              <a:rPr lang="en-US" b="0" i="0" dirty="0">
                <a:solidFill>
                  <a:srgbClr val="000000"/>
                </a:solidFill>
                <a:effectLst/>
                <a:latin typeface="Segoe UI" panose="020B0502040204020203" pitchFamily="34" charset="0"/>
              </a:rPr>
              <a:t> - during this time, ballots will be sent out and </a:t>
            </a:r>
            <a:r>
              <a:rPr lang="en-US" b="1" i="0" dirty="0">
                <a:solidFill>
                  <a:srgbClr val="000000"/>
                </a:solidFill>
                <a:effectLst/>
                <a:latin typeface="Segoe UI" panose="020B0502040204020203" pitchFamily="34" charset="0"/>
              </a:rPr>
              <a:t>all Specialists</a:t>
            </a:r>
            <a:r>
              <a:rPr lang="en-US" b="0" i="0" dirty="0">
                <a:solidFill>
                  <a:srgbClr val="000000"/>
                </a:solidFill>
                <a:effectLst/>
                <a:latin typeface="Segoe UI" panose="020B0502040204020203" pitchFamily="34" charset="0"/>
              </a:rPr>
              <a:t> are eligible to vote.</a:t>
            </a:r>
            <a:br>
              <a:rPr lang="en-US" b="0" i="0" dirty="0">
                <a:solidFill>
                  <a:srgbClr val="000000"/>
                </a:solidFill>
                <a:effectLst/>
                <a:latin typeface="Segoe UI" panose="020B0502040204020203" pitchFamily="34" charset="0"/>
              </a:rPr>
            </a:br>
            <a:r>
              <a:rPr lang="en-US" b="0" i="0" dirty="0">
                <a:solidFill>
                  <a:srgbClr val="000000"/>
                </a:solidFill>
                <a:effectLst/>
                <a:latin typeface="Segoe UI" panose="020B0502040204020203" pitchFamily="34" charset="0"/>
              </a:rPr>
              <a:t> </a:t>
            </a:r>
          </a:p>
          <a:p>
            <a:pPr algn="l">
              <a:buFont typeface="Arial" panose="020B0604020202020204" pitchFamily="34" charset="0"/>
              <a:buChar char="•"/>
            </a:pPr>
            <a:r>
              <a:rPr lang="en-US" b="0" i="0" dirty="0">
                <a:solidFill>
                  <a:srgbClr val="000000"/>
                </a:solidFill>
                <a:effectLst/>
                <a:latin typeface="Segoe UI" panose="020B0502040204020203" pitchFamily="34" charset="0"/>
              </a:rPr>
              <a:t>Newly elected and appointed members will be expected to attend the last ASAC meeting for the 2022-2023 academic year which is in May 4, 2023 11:30a-12:30p.</a:t>
            </a:r>
          </a:p>
          <a:p>
            <a:endParaRPr lang="en-US" dirty="0"/>
          </a:p>
        </p:txBody>
      </p:sp>
      <p:sp>
        <p:nvSpPr>
          <p:cNvPr id="4" name="Slide Number Placeholder 3"/>
          <p:cNvSpPr>
            <a:spLocks noGrp="1"/>
          </p:cNvSpPr>
          <p:nvPr>
            <p:ph type="sldNum" sz="quarter" idx="5"/>
          </p:nvPr>
        </p:nvSpPr>
        <p:spPr/>
        <p:txBody>
          <a:bodyPr/>
          <a:lstStyle/>
          <a:p>
            <a:fld id="{7965B23E-03F7-449C-B346-74B87709A96B}" type="slidenum">
              <a:rPr lang="en-US" smtClean="0"/>
              <a:t>3</a:t>
            </a:fld>
            <a:endParaRPr lang="en-US"/>
          </a:p>
        </p:txBody>
      </p:sp>
    </p:spTree>
    <p:extLst>
      <p:ext uri="{BB962C8B-B14F-4D97-AF65-F5344CB8AC3E}">
        <p14:creationId xmlns:p14="http://schemas.microsoft.com/office/powerpoint/2010/main" val="43941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5B23E-03F7-449C-B346-74B87709A96B}" type="slidenum">
              <a:rPr lang="en-US" smtClean="0"/>
              <a:t>5</a:t>
            </a:fld>
            <a:endParaRPr lang="en-US"/>
          </a:p>
        </p:txBody>
      </p:sp>
    </p:spTree>
    <p:extLst>
      <p:ext uri="{BB962C8B-B14F-4D97-AF65-F5344CB8AC3E}">
        <p14:creationId xmlns:p14="http://schemas.microsoft.com/office/powerpoint/2010/main" val="542097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965B23E-03F7-449C-B346-74B87709A96B}" type="slidenum">
              <a:rPr lang="en-US" smtClean="0"/>
              <a:t>8</a:t>
            </a:fld>
            <a:endParaRPr lang="en-US"/>
          </a:p>
        </p:txBody>
      </p:sp>
    </p:spTree>
    <p:extLst>
      <p:ext uri="{BB962C8B-B14F-4D97-AF65-F5344CB8AC3E}">
        <p14:creationId xmlns:p14="http://schemas.microsoft.com/office/powerpoint/2010/main" val="2494056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296631"/>
            <a:ext cx="7772400" cy="976474"/>
          </a:xfrm>
          <a:prstGeom prst="rect">
            <a:avLst/>
          </a:prstGeom>
        </p:spPr>
        <p:txBody>
          <a:bodyPr>
            <a:normAutofit/>
          </a:bodyPr>
          <a:lstStyle>
            <a:lvl1pPr algn="l">
              <a:defRPr sz="2700" b="0" i="0" baseline="0">
                <a:ln>
                  <a:noFill/>
                </a:ln>
                <a:solidFill>
                  <a:srgbClr val="18453B"/>
                </a:solidFill>
                <a:latin typeface="Gotham-Bold"/>
                <a:cs typeface="Gotham-Bold"/>
              </a:defRPr>
            </a:lvl1pPr>
          </a:lstStyle>
          <a:p>
            <a:r>
              <a:rPr lang="en-US" dirty="0"/>
              <a:t>Presentation Title</a:t>
            </a:r>
          </a:p>
        </p:txBody>
      </p:sp>
      <p:sp>
        <p:nvSpPr>
          <p:cNvPr id="3" name="Subtitle 2"/>
          <p:cNvSpPr>
            <a:spLocks noGrp="1"/>
          </p:cNvSpPr>
          <p:nvPr>
            <p:ph type="subTitle" idx="1"/>
          </p:nvPr>
        </p:nvSpPr>
        <p:spPr>
          <a:xfrm>
            <a:off x="685800" y="2273105"/>
            <a:ext cx="7772400" cy="1576767"/>
          </a:xfrm>
          <a:prstGeom prst="rect">
            <a:avLst/>
          </a:prstGeom>
        </p:spPr>
        <p:txBody>
          <a:bodyPr anchor="t">
            <a:normAutofit/>
          </a:bodyPr>
          <a:lstStyle>
            <a:lvl1pPr marL="0" indent="0" algn="l">
              <a:buNone/>
              <a:defRPr sz="1800" b="0" i="0">
                <a:solidFill>
                  <a:schemeClr val="tx1">
                    <a:lumMod val="65000"/>
                    <a:lumOff val="35000"/>
                  </a:schemeClr>
                </a:solidFill>
                <a:latin typeface="Gotham Book"/>
                <a:cs typeface="Gotham Book"/>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D803B8FA-BCB0-5D4D-9E0C-8594CF5A2264}" type="datetime1">
              <a:rPr lang="en-US"/>
              <a:pPr>
                <a:defRPr/>
              </a:pPr>
              <a:t>2/17/2023</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205D934E-3E61-264D-8682-F58928E18B84}" type="slidenum">
              <a:rPr lang="en-US"/>
              <a:pPr>
                <a:defRPr/>
              </a:pPr>
              <a:t>‹#›</a:t>
            </a:fld>
            <a:endParaRPr lang="en-US"/>
          </a:p>
        </p:txBody>
      </p:sp>
    </p:spTree>
    <p:extLst>
      <p:ext uri="{BB962C8B-B14F-4D97-AF65-F5344CB8AC3E}">
        <p14:creationId xmlns:p14="http://schemas.microsoft.com/office/powerpoint/2010/main" val="2665573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36455"/>
            <a:ext cx="8229600" cy="360175"/>
          </a:xfrm>
          <a:prstGeom prst="rect">
            <a:avLst/>
          </a:prstGeom>
        </p:spPr>
        <p:txBody>
          <a:bodyPr>
            <a:normAutofit/>
          </a:bodyPr>
          <a:lstStyle>
            <a:lvl1pPr algn="l">
              <a:defRPr sz="2700" b="0" i="0" baseline="0">
                <a:solidFill>
                  <a:srgbClr val="18453B"/>
                </a:solidFill>
                <a:latin typeface="Gotham-Bold"/>
                <a:cs typeface="Gotham-Bold"/>
              </a:defRPr>
            </a:lvl1pPr>
          </a:lstStyle>
          <a:p>
            <a:r>
              <a:rPr lang="en-US" dirty="0"/>
              <a:t>1 column</a:t>
            </a:r>
          </a:p>
        </p:txBody>
      </p:sp>
      <p:sp>
        <p:nvSpPr>
          <p:cNvPr id="3" name="Content Placeholder 2"/>
          <p:cNvSpPr>
            <a:spLocks noGrp="1"/>
          </p:cNvSpPr>
          <p:nvPr>
            <p:ph idx="1"/>
          </p:nvPr>
        </p:nvSpPr>
        <p:spPr>
          <a:xfrm>
            <a:off x="457200" y="1544752"/>
            <a:ext cx="8229600" cy="3049871"/>
          </a:xfrm>
          <a:prstGeom prst="rect">
            <a:avLst/>
          </a:prstGeom>
        </p:spPr>
        <p:txBody>
          <a:bodyPr/>
          <a:lstStyle>
            <a:lvl1pPr>
              <a:buClr>
                <a:srgbClr val="18453B"/>
              </a:buClr>
              <a:buFont typeface="Arial"/>
              <a:buChar char="•"/>
              <a:defRPr sz="2100" b="0" i="0">
                <a:solidFill>
                  <a:srgbClr val="595959"/>
                </a:solidFill>
                <a:latin typeface="Gotham Book"/>
                <a:cs typeface="Gotham Book"/>
              </a:defRPr>
            </a:lvl1pPr>
            <a:lvl2pPr>
              <a:buClr>
                <a:schemeClr val="tx1">
                  <a:lumMod val="75000"/>
                  <a:lumOff val="25000"/>
                </a:schemeClr>
              </a:buClr>
              <a:buSzPct val="85000"/>
              <a:buFont typeface="Arial"/>
              <a:buChar char="•"/>
              <a:defRPr sz="1800" b="0" i="0">
                <a:solidFill>
                  <a:srgbClr val="595959"/>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C93AF409-9F3D-4144-905F-D667DBFB2192}" type="datetime1">
              <a:rPr lang="en-US"/>
              <a:pPr>
                <a:defRPr/>
              </a:pPr>
              <a:t>2/17/2023</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0B4461CB-4CA9-2A43-A3FA-624E1DA485A6}" type="slidenum">
              <a:rPr lang="en-US"/>
              <a:pPr>
                <a:defRPr/>
              </a:pPr>
              <a:t>‹#›</a:t>
            </a:fld>
            <a:endParaRPr lang="en-US"/>
          </a:p>
        </p:txBody>
      </p:sp>
    </p:spTree>
    <p:extLst>
      <p:ext uri="{BB962C8B-B14F-4D97-AF65-F5344CB8AC3E}">
        <p14:creationId xmlns:p14="http://schemas.microsoft.com/office/powerpoint/2010/main" val="576621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52366"/>
            <a:ext cx="8229600" cy="656319"/>
          </a:xfrm>
          <a:prstGeom prst="rect">
            <a:avLst/>
          </a:prstGeom>
        </p:spPr>
        <p:txBody>
          <a:bodyPr>
            <a:normAutofit/>
          </a:bodyPr>
          <a:lstStyle>
            <a:lvl1pPr algn="l">
              <a:defRPr sz="2700" b="0" i="0" baseline="0">
                <a:solidFill>
                  <a:srgbClr val="18453B"/>
                </a:solidFill>
                <a:latin typeface="Gotham-Bold"/>
                <a:cs typeface="Gotham-Bold"/>
              </a:defRPr>
            </a:lvl1pPr>
          </a:lstStyle>
          <a:p>
            <a:r>
              <a:rPr lang="en-US" dirty="0"/>
              <a:t>2 columns</a:t>
            </a:r>
          </a:p>
        </p:txBody>
      </p:sp>
      <p:sp>
        <p:nvSpPr>
          <p:cNvPr id="3" name="Content Placeholder 2"/>
          <p:cNvSpPr>
            <a:spLocks noGrp="1"/>
          </p:cNvSpPr>
          <p:nvPr>
            <p:ph idx="1"/>
          </p:nvPr>
        </p:nvSpPr>
        <p:spPr>
          <a:xfrm>
            <a:off x="457200" y="1544751"/>
            <a:ext cx="3950704" cy="3222512"/>
          </a:xfrm>
          <a:prstGeom prst="rect">
            <a:avLst/>
          </a:prstGeom>
        </p:spPr>
        <p:txBody>
          <a:bodyPr/>
          <a:lstStyle>
            <a:lvl1pPr>
              <a:buClr>
                <a:schemeClr val="tx1">
                  <a:lumMod val="75000"/>
                  <a:lumOff val="25000"/>
                </a:schemeClr>
              </a:buClr>
              <a:buFont typeface="Arial"/>
              <a:buChar char="•"/>
              <a:defRPr sz="2100" b="0" i="0">
                <a:solidFill>
                  <a:schemeClr val="tx1">
                    <a:lumMod val="65000"/>
                    <a:lumOff val="35000"/>
                  </a:schemeClr>
                </a:solidFill>
                <a:latin typeface="Gotham Book"/>
                <a:cs typeface="Gotham Book"/>
              </a:defRPr>
            </a:lvl1pPr>
            <a:lvl2pPr>
              <a:buClr>
                <a:schemeClr val="tx1">
                  <a:lumMod val="75000"/>
                  <a:lumOff val="25000"/>
                </a:schemeClr>
              </a:buClr>
              <a:buSzPct val="85000"/>
              <a:buFont typeface="Arial"/>
              <a:buChar char="•"/>
              <a:defRPr sz="1800" b="0" i="0">
                <a:solidFill>
                  <a:schemeClr val="tx1">
                    <a:lumMod val="65000"/>
                    <a:lumOff val="3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3849B177-5D8B-7A43-B9D4-2D03D1F64BD4}" type="datetime1">
              <a:rPr lang="en-US"/>
              <a:pPr>
                <a:defRPr/>
              </a:pPr>
              <a:t>2/17/2023</a:t>
            </a:fld>
            <a:endParaRPr lang="en-US"/>
          </a:p>
        </p:txBody>
      </p:sp>
      <p:sp>
        <p:nvSpPr>
          <p:cNvPr id="6"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7"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4599938D-0427-3542-974E-F7CD887B3868}" type="slidenum">
              <a:rPr lang="en-US"/>
              <a:pPr>
                <a:defRPr/>
              </a:pPr>
              <a:t>‹#›</a:t>
            </a:fld>
            <a:endParaRPr lang="en-US"/>
          </a:p>
        </p:txBody>
      </p:sp>
      <p:sp>
        <p:nvSpPr>
          <p:cNvPr id="8" name="Content Placeholder 2"/>
          <p:cNvSpPr>
            <a:spLocks noGrp="1"/>
          </p:cNvSpPr>
          <p:nvPr>
            <p:ph idx="13"/>
          </p:nvPr>
        </p:nvSpPr>
        <p:spPr>
          <a:xfrm>
            <a:off x="4736096" y="1544751"/>
            <a:ext cx="3950704" cy="3222512"/>
          </a:xfrm>
          <a:prstGeom prst="rect">
            <a:avLst/>
          </a:prstGeom>
        </p:spPr>
        <p:txBody>
          <a:bodyPr/>
          <a:lstStyle>
            <a:lvl1pPr>
              <a:buClr>
                <a:schemeClr val="tx1">
                  <a:lumMod val="75000"/>
                  <a:lumOff val="25000"/>
                </a:schemeClr>
              </a:buClr>
              <a:buFont typeface="Wingdings" charset="2"/>
              <a:buChar char="§"/>
              <a:defRPr sz="2100" b="0" i="0">
                <a:solidFill>
                  <a:schemeClr val="tx1">
                    <a:lumMod val="65000"/>
                    <a:lumOff val="35000"/>
                  </a:schemeClr>
                </a:solidFill>
                <a:latin typeface="Gotham Book"/>
                <a:cs typeface="Gotham Book"/>
              </a:defRPr>
            </a:lvl1pPr>
            <a:lvl2pPr>
              <a:buClr>
                <a:schemeClr val="tx1">
                  <a:lumMod val="75000"/>
                  <a:lumOff val="25000"/>
                </a:schemeClr>
              </a:buClr>
              <a:buFont typeface="Wingdings" charset="2"/>
              <a:buChar char="§"/>
              <a:defRPr sz="1800" b="0" i="0">
                <a:solidFill>
                  <a:schemeClr val="tx1">
                    <a:lumMod val="65000"/>
                    <a:lumOff val="3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999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832405"/>
            <a:ext cx="8229600" cy="616299"/>
          </a:xfrm>
          <a:prstGeom prst="rect">
            <a:avLst/>
          </a:prstGeom>
        </p:spPr>
        <p:txBody>
          <a:bodyPr>
            <a:normAutofit/>
          </a:bodyPr>
          <a:lstStyle>
            <a:lvl1pPr algn="l">
              <a:defRPr sz="2700" b="0" i="0">
                <a:solidFill>
                  <a:srgbClr val="18453B"/>
                </a:solidFill>
                <a:latin typeface="Gotham-Bold"/>
                <a:cs typeface="Gotham-Bold"/>
              </a:defRPr>
            </a:lvl1pPr>
          </a:lstStyle>
          <a:p>
            <a:r>
              <a:rPr lang="en-US" dirty="0"/>
              <a:t>1 column, no bullets</a:t>
            </a:r>
          </a:p>
        </p:txBody>
      </p:sp>
      <p:sp>
        <p:nvSpPr>
          <p:cNvPr id="3" name="Content Placeholder 2"/>
          <p:cNvSpPr>
            <a:spLocks noGrp="1"/>
          </p:cNvSpPr>
          <p:nvPr>
            <p:ph idx="1"/>
          </p:nvPr>
        </p:nvSpPr>
        <p:spPr>
          <a:xfrm>
            <a:off x="457200" y="1560759"/>
            <a:ext cx="8229600" cy="3018124"/>
          </a:xfrm>
          <a:prstGeom prst="rect">
            <a:avLst/>
          </a:prstGeom>
        </p:spPr>
        <p:txBody>
          <a:bodyPr wrap="square" numCol="1" anchor="t"/>
          <a:lstStyle>
            <a:lvl1pPr marL="0" indent="0" algn="l">
              <a:buClr>
                <a:schemeClr val="tx1">
                  <a:lumMod val="75000"/>
                  <a:lumOff val="25000"/>
                </a:schemeClr>
              </a:buClr>
              <a:buFontTx/>
              <a:buNone/>
              <a:defRPr sz="1800" b="0" i="0" baseline="0">
                <a:solidFill>
                  <a:schemeClr val="tx1">
                    <a:lumMod val="75000"/>
                    <a:lumOff val="25000"/>
                  </a:schemeClr>
                </a:solidFill>
                <a:latin typeface="Gotham Book"/>
                <a:cs typeface="Gotham Book"/>
              </a:defRPr>
            </a:lvl1pPr>
            <a:lvl2pPr marL="0" indent="0" algn="l">
              <a:buClr>
                <a:schemeClr val="tx1">
                  <a:lumMod val="75000"/>
                  <a:lumOff val="25000"/>
                </a:schemeClr>
              </a:buClr>
              <a:buFontTx/>
              <a:buNone/>
              <a:defRPr sz="1500" b="0" i="0">
                <a:solidFill>
                  <a:schemeClr val="tx1">
                    <a:lumMod val="75000"/>
                    <a:lumOff val="2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9F847968-A88B-B947-87AA-BB83F906ED2F}" type="datetime1">
              <a:rPr lang="en-US"/>
              <a:pPr>
                <a:defRPr/>
              </a:pPr>
              <a:t>2/17/2023</a:t>
            </a:fld>
            <a:endParaRPr lang="en-US"/>
          </a:p>
        </p:txBody>
      </p:sp>
      <p:sp>
        <p:nvSpPr>
          <p:cNvPr id="6"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7"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4DCE0E26-47BB-FF4B-814B-E43C1B98F5D1}" type="slidenum">
              <a:rPr lang="en-US"/>
              <a:pPr>
                <a:defRPr/>
              </a:pPr>
              <a:t>‹#›</a:t>
            </a:fld>
            <a:endParaRPr lang="en-US"/>
          </a:p>
        </p:txBody>
      </p:sp>
    </p:spTree>
    <p:extLst>
      <p:ext uri="{BB962C8B-B14F-4D97-AF65-F5344CB8AC3E}">
        <p14:creationId xmlns:p14="http://schemas.microsoft.com/office/powerpoint/2010/main" val="704882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56319"/>
            <a:ext cx="8229600" cy="543832"/>
          </a:xfrm>
          <a:prstGeom prst="rect">
            <a:avLst/>
          </a:prstGeom>
        </p:spPr>
        <p:txBody>
          <a:bodyPr>
            <a:normAutofit/>
          </a:bodyPr>
          <a:lstStyle>
            <a:lvl1pPr algn="l">
              <a:defRPr sz="2700" b="0" i="0">
                <a:solidFill>
                  <a:srgbClr val="18453B"/>
                </a:solidFill>
                <a:latin typeface="Gotham-Bold"/>
                <a:cs typeface="Gotham-Bold"/>
              </a:defRPr>
            </a:lvl1pPr>
          </a:lstStyle>
          <a:p>
            <a:r>
              <a:rPr lang="en-US" dirty="0"/>
              <a:t>1 column with numbers</a:t>
            </a:r>
          </a:p>
        </p:txBody>
      </p:sp>
      <p:sp>
        <p:nvSpPr>
          <p:cNvPr id="3" name="Content Placeholder 2"/>
          <p:cNvSpPr>
            <a:spLocks noGrp="1"/>
          </p:cNvSpPr>
          <p:nvPr>
            <p:ph idx="1"/>
          </p:nvPr>
        </p:nvSpPr>
        <p:spPr>
          <a:xfrm>
            <a:off x="457200" y="1256179"/>
            <a:ext cx="8229600" cy="3314700"/>
          </a:xfrm>
          <a:prstGeom prst="rect">
            <a:avLst/>
          </a:prstGeom>
        </p:spPr>
        <p:txBody>
          <a:bodyPr wrap="square" numCol="1" anchor="t"/>
          <a:lstStyle>
            <a:lvl1pPr marL="342900" indent="-342900" algn="l">
              <a:buClr>
                <a:schemeClr val="tx1">
                  <a:lumMod val="75000"/>
                  <a:lumOff val="25000"/>
                </a:schemeClr>
              </a:buClr>
              <a:buFont typeface="+mj-lt"/>
              <a:buAutoNum type="arabicPeriod"/>
              <a:defRPr sz="1800" b="0" i="0" baseline="0">
                <a:solidFill>
                  <a:schemeClr val="tx1">
                    <a:lumMod val="75000"/>
                    <a:lumOff val="25000"/>
                  </a:schemeClr>
                </a:solidFill>
                <a:latin typeface="Gotham Book"/>
                <a:cs typeface="Gotham Book"/>
              </a:defRPr>
            </a:lvl1pPr>
            <a:lvl2pPr marL="342900" indent="137160" algn="l">
              <a:buClr>
                <a:schemeClr val="tx1">
                  <a:lumMod val="75000"/>
                  <a:lumOff val="25000"/>
                </a:schemeClr>
              </a:buClr>
              <a:buSzPct val="85000"/>
              <a:buFont typeface="Arial"/>
              <a:buChar char="•"/>
              <a:defRPr sz="1500" b="0" i="0">
                <a:solidFill>
                  <a:schemeClr val="tx1">
                    <a:lumMod val="75000"/>
                    <a:lumOff val="2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04B2702C-F183-E649-BBAD-4C35648D6001}" type="datetime1">
              <a:rPr lang="en-US"/>
              <a:pPr>
                <a:defRPr/>
              </a:pPr>
              <a:t>2/17/2023</a:t>
            </a:fld>
            <a:endParaRPr lang="en-US"/>
          </a:p>
        </p:txBody>
      </p:sp>
      <p:sp>
        <p:nvSpPr>
          <p:cNvPr id="7"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8"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14362E17-3E5F-5C4D-AFD9-BBBB918BE234}" type="slidenum">
              <a:rPr lang="en-US"/>
              <a:pPr>
                <a:defRPr/>
              </a:pPr>
              <a:t>‹#›</a:t>
            </a:fld>
            <a:endParaRPr lang="en-US"/>
          </a:p>
        </p:txBody>
      </p:sp>
    </p:spTree>
    <p:extLst>
      <p:ext uri="{BB962C8B-B14F-4D97-AF65-F5344CB8AC3E}">
        <p14:creationId xmlns:p14="http://schemas.microsoft.com/office/powerpoint/2010/main" val="289967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alphaModFix amt="14000"/>
            <a:lum/>
          </a:blip>
          <a:srcRect/>
          <a:stretch>
            <a:fillRect t="-17000" b="-17000"/>
          </a:stretch>
        </a:blipFill>
        <a:effectLst/>
      </p:bgPr>
    </p:bg>
    <p:spTree>
      <p:nvGrpSpPr>
        <p:cNvPr id="1" name=""/>
        <p:cNvGrpSpPr/>
        <p:nvPr/>
      </p:nvGrpSpPr>
      <p:grpSpPr>
        <a:xfrm>
          <a:off x="0" y="0"/>
          <a:ext cx="0" cy="0"/>
          <a:chOff x="0" y="0"/>
          <a:chExt cx="0" cy="0"/>
        </a:xfrm>
      </p:grpSpPr>
      <p:grpSp>
        <p:nvGrpSpPr>
          <p:cNvPr id="11" name="Masthead" descr="Bright green bar with dark green Michigan State University logo">
            <a:extLst>
              <a:ext uri="{FF2B5EF4-FFF2-40B4-BE49-F238E27FC236}">
                <a16:creationId xmlns:a16="http://schemas.microsoft.com/office/drawing/2014/main" id="{8986502F-0ACD-604D-B6AF-8A0067EBF2A0}"/>
              </a:ext>
            </a:extLst>
          </p:cNvPr>
          <p:cNvGrpSpPr/>
          <p:nvPr userDrawn="1"/>
        </p:nvGrpSpPr>
        <p:grpSpPr>
          <a:xfrm>
            <a:off x="0" y="-1"/>
            <a:ext cx="9144000" cy="572589"/>
            <a:chOff x="0" y="-1"/>
            <a:chExt cx="9144000" cy="572589"/>
          </a:xfrm>
        </p:grpSpPr>
        <p:sp>
          <p:nvSpPr>
            <p:cNvPr id="12" name="Rectangle 11">
              <a:extLst>
                <a:ext uri="{FF2B5EF4-FFF2-40B4-BE49-F238E27FC236}">
                  <a16:creationId xmlns:a16="http://schemas.microsoft.com/office/drawing/2014/main" id="{D6FB6781-57FA-6A4E-BFBA-2DA2E94307CC}"/>
                </a:ext>
                <a:ext uri="{C183D7F6-B498-43B3-948B-1728B52AA6E4}">
                  <adec:decorative xmlns:adec="http://schemas.microsoft.com/office/drawing/2017/decorative" val="1"/>
                </a:ext>
              </a:extLst>
            </p:cNvPr>
            <p:cNvSpPr/>
            <p:nvPr userDrawn="1"/>
          </p:nvSpPr>
          <p:spPr>
            <a:xfrm>
              <a:off x="0" y="-1"/>
              <a:ext cx="9144000" cy="136525"/>
            </a:xfrm>
            <a:prstGeom prst="rect">
              <a:avLst/>
            </a:prstGeom>
            <a:solidFill>
              <a:srgbClr val="67C52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Michigan State University logo">
              <a:extLst>
                <a:ext uri="{FF2B5EF4-FFF2-40B4-BE49-F238E27FC236}">
                  <a16:creationId xmlns:a16="http://schemas.microsoft.com/office/drawing/2014/main" id="{48600C1D-8557-9544-8137-B802197EB8B1}"/>
                </a:ext>
              </a:extLst>
            </p:cNvPr>
            <p:cNvPicPr>
              <a:picLocks noChangeAspect="1"/>
            </p:cNvPicPr>
            <p:nvPr userDrawn="1"/>
          </p:nvPicPr>
          <p:blipFill>
            <a:blip r:embed="rId8"/>
            <a:stretch>
              <a:fillRect/>
            </a:stretch>
          </p:blipFill>
          <p:spPr>
            <a:xfrm>
              <a:off x="5640038" y="289664"/>
              <a:ext cx="3351561" cy="282924"/>
            </a:xfrm>
            <a:prstGeom prst="rect">
              <a:avLst/>
            </a:prstGeom>
          </p:spPr>
        </p:pic>
      </p:gr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900">
                <a:solidFill>
                  <a:schemeClr val="tx1">
                    <a:lumMod val="65000"/>
                    <a:lumOff val="35000"/>
                  </a:schemeClr>
                </a:solidFill>
                <a:latin typeface="Gotham Book"/>
                <a:ea typeface="+mn-ea"/>
                <a:cs typeface="+mn-cs"/>
              </a:defRPr>
            </a:lvl1pPr>
          </a:lstStyle>
          <a:p>
            <a:pPr>
              <a:defRPr/>
            </a:pPr>
            <a:fld id="{FB44CCF9-D185-2447-94DE-2F097F7C2422}" type="datetime1">
              <a:rPr lang="en-US"/>
              <a:pPr>
                <a:defRPr/>
              </a:pPr>
              <a:t>2/17/2023</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900">
                <a:solidFill>
                  <a:schemeClr val="tx1">
                    <a:lumMod val="65000"/>
                    <a:lumOff val="35000"/>
                  </a:schemeClr>
                </a:solidFill>
                <a:latin typeface="Gotham Book"/>
                <a:ea typeface="+mn-ea"/>
                <a:cs typeface="+mn-cs"/>
              </a:defRPr>
            </a:lvl1pPr>
          </a:lstStyle>
          <a:p>
            <a:pPr>
              <a:defRPr/>
            </a:pPr>
            <a:r>
              <a:rPr lang="en-US"/>
              <a:t>Footer</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900">
                <a:ln>
                  <a:noFill/>
                </a:ln>
                <a:solidFill>
                  <a:schemeClr val="tx1">
                    <a:lumMod val="65000"/>
                    <a:lumOff val="35000"/>
                  </a:schemeClr>
                </a:solidFill>
                <a:latin typeface="Gotham Book"/>
                <a:ea typeface="+mn-ea"/>
                <a:cs typeface="+mn-cs"/>
              </a:defRPr>
            </a:lvl1pPr>
          </a:lstStyle>
          <a:p>
            <a:pPr>
              <a:defRPr/>
            </a:pPr>
            <a:fld id="{E1544D71-77D6-5B4F-A1FC-5CA064DBD196}" type="slidenum">
              <a:rPr lang="en-US"/>
              <a:pPr>
                <a:defRPr/>
              </a:pPr>
              <a:t>‹#›</a:t>
            </a:fld>
            <a:endParaRPr lang="en-US" dirty="0"/>
          </a:p>
        </p:txBody>
      </p:sp>
    </p:spTree>
    <p:extLst>
      <p:ext uri="{BB962C8B-B14F-4D97-AF65-F5344CB8AC3E}">
        <p14:creationId xmlns:p14="http://schemas.microsoft.com/office/powerpoint/2010/main" val="35900035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Lst>
  <p:txStyles>
    <p:titleStyle>
      <a:lvl1pPr algn="ctr" defTabSz="342900" rtl="0" eaLnBrk="1" fontAlgn="base" hangingPunct="1">
        <a:spcBef>
          <a:spcPct val="0"/>
        </a:spcBef>
        <a:spcAft>
          <a:spcPct val="0"/>
        </a:spcAft>
        <a:defRPr sz="3300" kern="1200">
          <a:solidFill>
            <a:schemeClr val="tx1"/>
          </a:solidFill>
          <a:latin typeface="Gotham Book"/>
          <a:ea typeface="ＭＳ Ｐゴシック" charset="-128"/>
          <a:cs typeface="ＭＳ Ｐゴシック" charset="-128"/>
        </a:defRPr>
      </a:lvl1pPr>
      <a:lvl2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2pPr>
      <a:lvl3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3pPr>
      <a:lvl4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4pPr>
      <a:lvl5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5pPr>
      <a:lvl6pPr marL="3429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6pPr>
      <a:lvl7pPr marL="6858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7pPr>
      <a:lvl8pPr marL="10287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8pPr>
      <a:lvl9pPr marL="13716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9pPr>
    </p:titleStyle>
    <p:bodyStyle>
      <a:lvl1pPr marL="257175" indent="-257175" algn="l" defTabSz="342900" rtl="0" eaLnBrk="1" fontAlgn="base" hangingPunct="1">
        <a:spcBef>
          <a:spcPct val="20000"/>
        </a:spcBef>
        <a:spcAft>
          <a:spcPct val="0"/>
        </a:spcAft>
        <a:buFont typeface="Arial" charset="0"/>
        <a:buChar char="•"/>
        <a:defRPr sz="2400" kern="1200">
          <a:solidFill>
            <a:schemeClr val="tx1"/>
          </a:solidFill>
          <a:latin typeface="Gotham Book"/>
          <a:ea typeface="ＭＳ Ｐゴシック" charset="-128"/>
          <a:cs typeface="ＭＳ Ｐゴシック" charset="-128"/>
        </a:defRPr>
      </a:lvl1pPr>
      <a:lvl2pPr marL="557213" indent="-214313" algn="l" defTabSz="342900" rtl="0" eaLnBrk="1" fontAlgn="base" hangingPunct="1">
        <a:spcBef>
          <a:spcPct val="20000"/>
        </a:spcBef>
        <a:spcAft>
          <a:spcPct val="0"/>
        </a:spcAft>
        <a:buFont typeface="Arial" charset="0"/>
        <a:buChar char="–"/>
        <a:defRPr sz="2100" kern="1200">
          <a:solidFill>
            <a:schemeClr val="tx1"/>
          </a:solidFill>
          <a:latin typeface="Gotham Book"/>
          <a:ea typeface="ＭＳ Ｐゴシック" charset="-128"/>
          <a:cs typeface="+mn-cs"/>
        </a:defRPr>
      </a:lvl2pPr>
      <a:lvl3pPr marL="857250" indent="-171450" algn="l" defTabSz="342900" rtl="0" eaLnBrk="1" fontAlgn="base" hangingPunct="1">
        <a:spcBef>
          <a:spcPct val="20000"/>
        </a:spcBef>
        <a:spcAft>
          <a:spcPct val="0"/>
        </a:spcAft>
        <a:buFont typeface="Arial" charset="0"/>
        <a:buChar char="•"/>
        <a:defRPr sz="1800" kern="1200">
          <a:solidFill>
            <a:schemeClr val="tx1"/>
          </a:solidFill>
          <a:latin typeface="Gotham Book"/>
          <a:ea typeface="ＭＳ Ｐゴシック" charset="-128"/>
          <a:cs typeface="+mn-cs"/>
        </a:defRPr>
      </a:lvl3pPr>
      <a:lvl4pPr marL="1200150" indent="-171450" algn="l" defTabSz="342900" rtl="0" eaLnBrk="1" fontAlgn="base" hangingPunct="1">
        <a:spcBef>
          <a:spcPct val="20000"/>
        </a:spcBef>
        <a:spcAft>
          <a:spcPct val="0"/>
        </a:spcAft>
        <a:buFont typeface="Arial" charset="0"/>
        <a:buChar char="–"/>
        <a:defRPr sz="1500" kern="1200">
          <a:solidFill>
            <a:schemeClr val="tx1"/>
          </a:solidFill>
          <a:latin typeface="Gotham Book"/>
          <a:ea typeface="ＭＳ Ｐゴシック" charset="-128"/>
          <a:cs typeface="+mn-cs"/>
        </a:defRPr>
      </a:lvl4pPr>
      <a:lvl5pPr marL="1543050" indent="-171450" algn="l" defTabSz="342900" rtl="0" eaLnBrk="1" fontAlgn="base" hangingPunct="1">
        <a:spcBef>
          <a:spcPct val="20000"/>
        </a:spcBef>
        <a:spcAft>
          <a:spcPct val="0"/>
        </a:spcAft>
        <a:buFont typeface="Arial" charset="0"/>
        <a:buChar char="»"/>
        <a:defRPr sz="1500" kern="1200">
          <a:solidFill>
            <a:schemeClr val="tx1"/>
          </a:solidFill>
          <a:latin typeface="Gotham Book"/>
          <a:ea typeface="ＭＳ Ｐゴシック" charset="-128"/>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academicspecialists.msu.edu/committee?field_member_year_target_id=30" TargetMode="External"/><Relationship Id="rId2" Type="http://schemas.openxmlformats.org/officeDocument/2006/relationships/hyperlink" Target="https://academicspecialists.msu.edu/" TargetMode="External"/><Relationship Id="rId1" Type="http://schemas.openxmlformats.org/officeDocument/2006/relationships/slideLayout" Target="../slideLayouts/slideLayout2.xml"/><Relationship Id="rId6" Type="http://schemas.openxmlformats.org/officeDocument/2006/relationships/hyperlink" Target="mailto:maloffas@msu.edu" TargetMode="External"/><Relationship Id="rId5" Type="http://schemas.openxmlformats.org/officeDocument/2006/relationships/hyperlink" Target="mailto:thornt28@msu.edu" TargetMode="External"/><Relationship Id="rId4" Type="http://schemas.openxmlformats.org/officeDocument/2006/relationships/hyperlink" Target="mailto:reiflera@ms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9D5B2-A872-6B28-9E0E-EC63744617CC}"/>
              </a:ext>
            </a:extLst>
          </p:cNvPr>
          <p:cNvSpPr>
            <a:spLocks noGrp="1"/>
          </p:cNvSpPr>
          <p:nvPr>
            <p:ph type="ctrTitle"/>
          </p:nvPr>
        </p:nvSpPr>
        <p:spPr/>
        <p:txBody>
          <a:bodyPr>
            <a:normAutofit fontScale="90000"/>
          </a:bodyPr>
          <a:lstStyle/>
          <a:p>
            <a:pPr algn="ctr"/>
            <a:r>
              <a:rPr lang="en-US" sz="2800" b="1" dirty="0"/>
              <a:t>Academic Specialist Advisory Committee </a:t>
            </a:r>
            <a:br>
              <a:rPr lang="en-US" sz="2800" b="1" dirty="0"/>
            </a:br>
            <a:r>
              <a:rPr lang="en-US" sz="2800" b="1" dirty="0"/>
              <a:t>ASAC</a:t>
            </a:r>
            <a:br>
              <a:rPr lang="en-US" sz="2800" b="1" dirty="0"/>
            </a:br>
            <a:endParaRPr lang="en-US" dirty="0"/>
          </a:p>
        </p:txBody>
      </p:sp>
      <p:sp>
        <p:nvSpPr>
          <p:cNvPr id="3" name="Subtitle 2">
            <a:extLst>
              <a:ext uri="{FF2B5EF4-FFF2-40B4-BE49-F238E27FC236}">
                <a16:creationId xmlns:a16="http://schemas.microsoft.com/office/drawing/2014/main" id="{1CA76271-14D8-D348-ADF0-E934324DF6EB}"/>
              </a:ext>
            </a:extLst>
          </p:cNvPr>
          <p:cNvSpPr>
            <a:spLocks noGrp="1"/>
          </p:cNvSpPr>
          <p:nvPr>
            <p:ph type="subTitle" idx="1"/>
          </p:nvPr>
        </p:nvSpPr>
        <p:spPr/>
        <p:txBody>
          <a:bodyPr>
            <a:normAutofit/>
          </a:bodyPr>
          <a:lstStyle/>
          <a:p>
            <a:pPr algn="ctr"/>
            <a:endParaRPr lang="en-US" sz="2400" b="1" dirty="0">
              <a:latin typeface="+mn-lt"/>
            </a:endParaRPr>
          </a:p>
          <a:p>
            <a:pPr algn="ctr"/>
            <a:r>
              <a:rPr lang="en-US" sz="2400" b="1" dirty="0">
                <a:latin typeface="+mn-lt"/>
              </a:rPr>
              <a:t>February 8</a:t>
            </a:r>
            <a:r>
              <a:rPr lang="en-US" sz="2400" b="1" baseline="30000" dirty="0">
                <a:latin typeface="+mn-lt"/>
              </a:rPr>
              <a:t>th</a:t>
            </a:r>
            <a:r>
              <a:rPr lang="en-US" sz="2400" b="1" dirty="0">
                <a:latin typeface="+mn-lt"/>
              </a:rPr>
              <a:t>, 2023</a:t>
            </a:r>
          </a:p>
          <a:p>
            <a:pPr algn="ctr"/>
            <a:r>
              <a:rPr lang="en-US" sz="2400" b="1" dirty="0">
                <a:latin typeface="+mn-lt"/>
              </a:rPr>
              <a:t>Thriving As An Academic Specialist</a:t>
            </a:r>
          </a:p>
        </p:txBody>
      </p:sp>
    </p:spTree>
    <p:extLst>
      <p:ext uri="{BB962C8B-B14F-4D97-AF65-F5344CB8AC3E}">
        <p14:creationId xmlns:p14="http://schemas.microsoft.com/office/powerpoint/2010/main" val="3041760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0E289-CC64-8F44-9258-E4EE215FB23F}"/>
              </a:ext>
            </a:extLst>
          </p:cNvPr>
          <p:cNvSpPr>
            <a:spLocks noGrp="1"/>
          </p:cNvSpPr>
          <p:nvPr>
            <p:ph type="title"/>
          </p:nvPr>
        </p:nvSpPr>
        <p:spPr/>
        <p:txBody>
          <a:bodyPr>
            <a:noAutofit/>
          </a:bodyPr>
          <a:lstStyle/>
          <a:p>
            <a:pPr algn="ctr"/>
            <a:r>
              <a:rPr lang="en-US" sz="2800" dirty="0">
                <a:latin typeface="+mn-lt"/>
              </a:rPr>
              <a:t>What is ASAC?</a:t>
            </a:r>
          </a:p>
        </p:txBody>
      </p:sp>
      <p:sp>
        <p:nvSpPr>
          <p:cNvPr id="3" name="Content Placeholder 2">
            <a:extLst>
              <a:ext uri="{FF2B5EF4-FFF2-40B4-BE49-F238E27FC236}">
                <a16:creationId xmlns:a16="http://schemas.microsoft.com/office/drawing/2014/main" id="{AA00B64C-E5F5-4741-AB5B-8BD505F9E07F}"/>
              </a:ext>
            </a:extLst>
          </p:cNvPr>
          <p:cNvSpPr>
            <a:spLocks noGrp="1"/>
          </p:cNvSpPr>
          <p:nvPr>
            <p:ph idx="1"/>
          </p:nvPr>
        </p:nvSpPr>
        <p:spPr/>
        <p:txBody>
          <a:bodyPr/>
          <a:lstStyle/>
          <a:p>
            <a:pPr marL="0" indent="0">
              <a:buNone/>
            </a:pPr>
            <a:r>
              <a:rPr lang="en-US" sz="1600" b="0" i="0" u="none" strike="noStrike" baseline="0" dirty="0">
                <a:solidFill>
                  <a:srgbClr val="3D3D3D"/>
                </a:solidFill>
                <a:latin typeface="+mn-lt"/>
              </a:rPr>
              <a:t>The Academic Specialist Advisory Committee (ASAC) provides the governance structure for the academic specialist community. ASAC consists of elected and appointed individuals from the Academic Specialist community. ASAC provides advice to the Associate Provost/Associate Vice President for Academic Human Resources on matters of common interest. The operating principles and election procedures for ASAC are defined in the ASAC bylaws.</a:t>
            </a:r>
          </a:p>
          <a:p>
            <a:pPr marL="0" indent="0" algn="l">
              <a:buNone/>
            </a:pPr>
            <a:endParaRPr lang="en-US" sz="1600" b="0" i="0" u="none" strike="noStrike" baseline="0" dirty="0">
              <a:solidFill>
                <a:srgbClr val="3D3D3D"/>
              </a:solidFill>
              <a:latin typeface="+mn-lt"/>
            </a:endParaRPr>
          </a:p>
          <a:p>
            <a:pPr marL="0" indent="0" algn="l">
              <a:buNone/>
            </a:pPr>
            <a:r>
              <a:rPr lang="en-US" sz="1600" b="0" i="0" u="none" strike="noStrike" baseline="0" dirty="0">
                <a:solidFill>
                  <a:srgbClr val="3D3D3D"/>
                </a:solidFill>
                <a:latin typeface="+mn-lt"/>
              </a:rPr>
              <a:t>We serve as your representative to Academic Governance with voting rights on Faculty Senate and Universit</a:t>
            </a:r>
            <a:r>
              <a:rPr lang="en-US" sz="1600" dirty="0">
                <a:solidFill>
                  <a:srgbClr val="3D3D3D"/>
                </a:solidFill>
                <a:latin typeface="+mn-lt"/>
              </a:rPr>
              <a:t>y Council.</a:t>
            </a:r>
            <a:endParaRPr lang="en-US" sz="1600" b="0" i="0" u="none" strike="noStrike" baseline="0" dirty="0">
              <a:solidFill>
                <a:srgbClr val="3D3D3D"/>
              </a:solidFill>
              <a:latin typeface="+mn-lt"/>
            </a:endParaRPr>
          </a:p>
          <a:p>
            <a:pPr marL="0" indent="0" algn="l">
              <a:buNone/>
            </a:pPr>
            <a:endParaRPr lang="en-US" sz="1600" dirty="0">
              <a:solidFill>
                <a:srgbClr val="8DB74A"/>
              </a:solidFill>
              <a:latin typeface="+mn-lt"/>
            </a:endParaRPr>
          </a:p>
          <a:p>
            <a:pPr marL="0" indent="0" algn="l">
              <a:buNone/>
            </a:pPr>
            <a:r>
              <a:rPr lang="en-US" sz="1600" b="0" i="0" u="none" strike="noStrike" baseline="0" dirty="0">
                <a:solidFill>
                  <a:srgbClr val="3D3D3D"/>
                </a:solidFill>
                <a:latin typeface="+mn-lt"/>
              </a:rPr>
              <a:t>There are 5 subcommittees: Elections, Outreach, Promotion and Compensation, Bylaws, an</a:t>
            </a:r>
            <a:r>
              <a:rPr lang="en-US" sz="1600" dirty="0">
                <a:solidFill>
                  <a:srgbClr val="3D3D3D"/>
                </a:solidFill>
                <a:latin typeface="+mn-lt"/>
              </a:rPr>
              <a:t>d DEI</a:t>
            </a:r>
            <a:endParaRPr lang="en-US" sz="1600" b="0" i="0" u="none" strike="noStrike" baseline="0" dirty="0">
              <a:solidFill>
                <a:srgbClr val="3D3D3D"/>
              </a:solidFill>
              <a:latin typeface="+mn-lt"/>
            </a:endParaRPr>
          </a:p>
        </p:txBody>
      </p:sp>
    </p:spTree>
    <p:extLst>
      <p:ext uri="{BB962C8B-B14F-4D97-AF65-F5344CB8AC3E}">
        <p14:creationId xmlns:p14="http://schemas.microsoft.com/office/powerpoint/2010/main" val="1552393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66B2A-56DE-0B34-1CAC-BA69CE4CC175}"/>
              </a:ext>
            </a:extLst>
          </p:cNvPr>
          <p:cNvSpPr>
            <a:spLocks noGrp="1"/>
          </p:cNvSpPr>
          <p:nvPr>
            <p:ph type="title"/>
          </p:nvPr>
        </p:nvSpPr>
        <p:spPr/>
        <p:txBody>
          <a:bodyPr>
            <a:normAutofit fontScale="90000"/>
          </a:bodyPr>
          <a:lstStyle/>
          <a:p>
            <a:pPr algn="ctr"/>
            <a:r>
              <a:rPr lang="en-US" dirty="0"/>
              <a:t>ASAC Elections</a:t>
            </a:r>
            <a:br>
              <a:rPr lang="en-US" dirty="0"/>
            </a:br>
            <a:r>
              <a:rPr lang="en-US" sz="2000" b="1" i="0" dirty="0">
                <a:solidFill>
                  <a:srgbClr val="000000"/>
                </a:solidFill>
                <a:effectLst/>
                <a:latin typeface="Segoe UI" panose="020B0502040204020203" pitchFamily="34" charset="0"/>
              </a:rPr>
              <a:t>Monday, March 13, 2023 through Monday, March 27, 2023</a:t>
            </a:r>
            <a:endParaRPr lang="en-US" dirty="0"/>
          </a:p>
        </p:txBody>
      </p:sp>
      <p:sp>
        <p:nvSpPr>
          <p:cNvPr id="3" name="Content Placeholder 2">
            <a:extLst>
              <a:ext uri="{FF2B5EF4-FFF2-40B4-BE49-F238E27FC236}">
                <a16:creationId xmlns:a16="http://schemas.microsoft.com/office/drawing/2014/main" id="{734F0F98-7013-5DCC-4C99-B0B735E53C95}"/>
              </a:ext>
            </a:extLst>
          </p:cNvPr>
          <p:cNvSpPr>
            <a:spLocks noGrp="1"/>
          </p:cNvSpPr>
          <p:nvPr>
            <p:ph idx="1"/>
          </p:nvPr>
        </p:nvSpPr>
        <p:spPr>
          <a:xfrm>
            <a:off x="457200" y="1843134"/>
            <a:ext cx="8229600" cy="3049871"/>
          </a:xfrm>
        </p:spPr>
        <p:txBody>
          <a:bodyPr/>
          <a:lstStyle/>
          <a:p>
            <a:r>
              <a:rPr lang="en-US" sz="1800" dirty="0"/>
              <a:t>For 2023-2024, there are 3 elected positions and 3 appointed positions to be filled:</a:t>
            </a:r>
          </a:p>
          <a:p>
            <a:pPr algn="l"/>
            <a:r>
              <a:rPr lang="en-US" sz="1800" b="1" i="0" dirty="0">
                <a:solidFill>
                  <a:srgbClr val="000000"/>
                </a:solidFill>
                <a:effectLst/>
                <a:latin typeface="Segoe UI" panose="020B0502040204020203" pitchFamily="34" charset="0"/>
              </a:rPr>
              <a:t>The deadline for nominations for both elected and appointed positions is Friday, March 3, 2023 by 5:00 p.m. </a:t>
            </a:r>
            <a:br>
              <a:rPr lang="en-US" sz="1800" dirty="0"/>
            </a:br>
            <a:endParaRPr lang="en-US" sz="1800" b="0" i="0" dirty="0">
              <a:solidFill>
                <a:srgbClr val="000000"/>
              </a:solidFill>
              <a:effectLst/>
              <a:latin typeface="Segoe UI" panose="020B0502040204020203" pitchFamily="34" charset="0"/>
            </a:endParaRPr>
          </a:p>
          <a:p>
            <a:pPr marL="742950" lvl="1" indent="-285750" algn="l">
              <a:buFont typeface="Arial" panose="020B0604020202020204" pitchFamily="34" charset="0"/>
              <a:buChar char="•"/>
            </a:pPr>
            <a:r>
              <a:rPr lang="en-US" sz="1400" b="0" i="0" dirty="0">
                <a:solidFill>
                  <a:srgbClr val="000000"/>
                </a:solidFill>
                <a:effectLst/>
                <a:latin typeface="Segoe UI" panose="020B0502040204020203" pitchFamily="34" charset="0"/>
              </a:rPr>
              <a:t>Curriculum Development - </a:t>
            </a:r>
            <a:r>
              <a:rPr lang="en-US" sz="1400" b="0" i="0" u="sng" dirty="0">
                <a:solidFill>
                  <a:srgbClr val="000000"/>
                </a:solidFill>
                <a:effectLst/>
                <a:latin typeface="Segoe UI" panose="020B0502040204020203" pitchFamily="34" charset="0"/>
              </a:rPr>
              <a:t>1 open position</a:t>
            </a:r>
            <a:r>
              <a:rPr lang="en-US" sz="1400" b="0" i="0" dirty="0">
                <a:solidFill>
                  <a:srgbClr val="000000"/>
                </a:solidFill>
                <a:effectLst/>
                <a:latin typeface="Segoe UI" panose="020B0502040204020203" pitchFamily="34" charset="0"/>
              </a:rPr>
              <a:t> (elected)</a:t>
            </a:r>
          </a:p>
          <a:p>
            <a:pPr marL="742950" lvl="1" indent="-285750" algn="l">
              <a:buFont typeface="Arial" panose="020B0604020202020204" pitchFamily="34" charset="0"/>
              <a:buChar char="•"/>
            </a:pPr>
            <a:r>
              <a:rPr lang="en-US" sz="1400" b="0" i="0" dirty="0">
                <a:solidFill>
                  <a:srgbClr val="000000"/>
                </a:solidFill>
                <a:effectLst/>
                <a:latin typeface="Segoe UI" panose="020B0502040204020203" pitchFamily="34" charset="0"/>
              </a:rPr>
              <a:t>Advising - </a:t>
            </a:r>
            <a:r>
              <a:rPr lang="en-US" sz="1400" b="0" i="0" u="sng" dirty="0">
                <a:solidFill>
                  <a:srgbClr val="000000"/>
                </a:solidFill>
                <a:effectLst/>
                <a:latin typeface="Segoe UI" panose="020B0502040204020203" pitchFamily="34" charset="0"/>
              </a:rPr>
              <a:t>2 open positions</a:t>
            </a:r>
            <a:r>
              <a:rPr lang="en-US" sz="1400" b="0" i="0" dirty="0">
                <a:solidFill>
                  <a:srgbClr val="000000"/>
                </a:solidFill>
                <a:effectLst/>
                <a:latin typeface="Segoe UI" panose="020B0502040204020203" pitchFamily="34" charset="0"/>
              </a:rPr>
              <a:t> (elected)</a:t>
            </a:r>
            <a:br>
              <a:rPr lang="en-US" sz="1400" b="0" i="0" dirty="0">
                <a:solidFill>
                  <a:srgbClr val="000000"/>
                </a:solidFill>
                <a:effectLst/>
                <a:latin typeface="Segoe UI" panose="020B0502040204020203" pitchFamily="34" charset="0"/>
              </a:rPr>
            </a:br>
            <a:endParaRPr lang="en-US" sz="1400" b="0" i="0" dirty="0">
              <a:solidFill>
                <a:srgbClr val="000000"/>
              </a:solidFill>
              <a:effectLst/>
              <a:latin typeface="Segoe UI" panose="020B0502040204020203" pitchFamily="34" charset="0"/>
            </a:endParaRPr>
          </a:p>
          <a:p>
            <a:pPr algn="l">
              <a:buFont typeface="Arial" panose="020B0604020202020204" pitchFamily="34" charset="0"/>
              <a:buChar char="•"/>
            </a:pPr>
            <a:r>
              <a:rPr lang="en-US" sz="1800" b="0" i="0" dirty="0">
                <a:solidFill>
                  <a:srgbClr val="000000"/>
                </a:solidFill>
                <a:effectLst/>
                <a:latin typeface="Segoe UI" panose="020B0502040204020203" pitchFamily="34" charset="0"/>
              </a:rPr>
              <a:t>FASA selects </a:t>
            </a:r>
            <a:r>
              <a:rPr lang="en-US" sz="1800" b="0" i="0" u="sng" dirty="0">
                <a:solidFill>
                  <a:srgbClr val="000000"/>
                </a:solidFill>
                <a:effectLst/>
                <a:latin typeface="Segoe UI" panose="020B0502040204020203" pitchFamily="34" charset="0"/>
              </a:rPr>
              <a:t>3 specialists</a:t>
            </a:r>
            <a:r>
              <a:rPr lang="en-US" sz="1800" b="0" i="0" dirty="0">
                <a:solidFill>
                  <a:srgbClr val="000000"/>
                </a:solidFill>
                <a:effectLst/>
                <a:latin typeface="Segoe UI" panose="020B0502040204020203" pitchFamily="34" charset="0"/>
              </a:rPr>
              <a:t> to serve one-year terms as appointed representatives on ASAC </a:t>
            </a:r>
          </a:p>
          <a:p>
            <a:pPr marL="742950" lvl="1" indent="-285750" algn="l">
              <a:buFont typeface="Arial" panose="020B0604020202020204" pitchFamily="34" charset="0"/>
              <a:buChar char="•"/>
            </a:pPr>
            <a:r>
              <a:rPr lang="en-US" sz="1400" b="0" i="0" u="sng" dirty="0">
                <a:solidFill>
                  <a:srgbClr val="000000"/>
                </a:solidFill>
                <a:effectLst/>
                <a:latin typeface="Segoe UI" panose="020B0502040204020203" pitchFamily="34" charset="0"/>
              </a:rPr>
              <a:t>All functional areas</a:t>
            </a:r>
            <a:r>
              <a:rPr lang="en-US" sz="1400" b="0" i="0" dirty="0">
                <a:solidFill>
                  <a:srgbClr val="000000"/>
                </a:solidFill>
                <a:effectLst/>
                <a:latin typeface="Segoe UI" panose="020B0502040204020203" pitchFamily="34" charset="0"/>
              </a:rPr>
              <a:t> are eligible for the one-year appointment positions</a:t>
            </a:r>
          </a:p>
        </p:txBody>
      </p:sp>
    </p:spTree>
    <p:extLst>
      <p:ext uri="{BB962C8B-B14F-4D97-AF65-F5344CB8AC3E}">
        <p14:creationId xmlns:p14="http://schemas.microsoft.com/office/powerpoint/2010/main" val="2691678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BF7B1-82B5-401A-86E2-C51B700C8AE3}"/>
              </a:ext>
            </a:extLst>
          </p:cNvPr>
          <p:cNvSpPr>
            <a:spLocks noGrp="1"/>
          </p:cNvSpPr>
          <p:nvPr>
            <p:ph type="title"/>
          </p:nvPr>
        </p:nvSpPr>
        <p:spPr>
          <a:xfrm>
            <a:off x="457200" y="752366"/>
            <a:ext cx="8229600" cy="787265"/>
          </a:xfrm>
        </p:spPr>
        <p:txBody>
          <a:bodyPr>
            <a:normAutofit fontScale="90000"/>
          </a:bodyPr>
          <a:lstStyle/>
          <a:p>
            <a:pPr algn="ctr"/>
            <a:r>
              <a:rPr lang="en-US" dirty="0">
                <a:latin typeface="+mn-lt"/>
              </a:rPr>
              <a:t>Introduction to the Specialist Community</a:t>
            </a:r>
            <a:br>
              <a:rPr lang="en-US" dirty="0">
                <a:latin typeface="+mn-lt"/>
              </a:rPr>
            </a:br>
            <a:r>
              <a:rPr lang="en-US" dirty="0">
                <a:latin typeface="+mn-lt"/>
              </a:rPr>
              <a:t>As of January 2023, there were 1023 Specialists.</a:t>
            </a:r>
            <a:br>
              <a:rPr lang="en-US" dirty="0">
                <a:latin typeface="+mn-lt"/>
              </a:rPr>
            </a:br>
            <a:endParaRPr lang="en-US" dirty="0">
              <a:latin typeface="+mn-lt"/>
            </a:endParaRPr>
          </a:p>
        </p:txBody>
      </p:sp>
      <p:graphicFrame>
        <p:nvGraphicFramePr>
          <p:cNvPr id="27" name="Chart 26" descr="Pie Chart depicting breakdown by functional area.&#10;Advising 28%&#10;Curriculum Development 8%&#10;Outreach 33%&#10;Research 10%&#10;Teaching 21%">
            <a:extLst>
              <a:ext uri="{FF2B5EF4-FFF2-40B4-BE49-F238E27FC236}">
                <a16:creationId xmlns:a16="http://schemas.microsoft.com/office/drawing/2014/main" id="{B50AA166-8230-4CA0-8DCF-382670303AF2}"/>
              </a:ext>
            </a:extLst>
          </p:cNvPr>
          <p:cNvGraphicFramePr/>
          <p:nvPr>
            <p:extLst>
              <p:ext uri="{D42A27DB-BD31-4B8C-83A1-F6EECF244321}">
                <p14:modId xmlns:p14="http://schemas.microsoft.com/office/powerpoint/2010/main" val="2063531815"/>
              </p:ext>
            </p:extLst>
          </p:nvPr>
        </p:nvGraphicFramePr>
        <p:xfrm>
          <a:off x="0" y="1688123"/>
          <a:ext cx="4572000" cy="345537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ontent Placeholder 6" descr="Pie Chart depicting breakdown by appointment type.&#10;Continuing 39%&#10;Fixed 61%">
            <a:extLst>
              <a:ext uri="{FF2B5EF4-FFF2-40B4-BE49-F238E27FC236}">
                <a16:creationId xmlns:a16="http://schemas.microsoft.com/office/drawing/2014/main" id="{3418175D-11D4-4C9C-8059-D94373EAB970}"/>
              </a:ext>
            </a:extLst>
          </p:cNvPr>
          <p:cNvGraphicFramePr>
            <a:graphicFrameLocks noGrp="1"/>
          </p:cNvGraphicFramePr>
          <p:nvPr>
            <p:ph idx="13"/>
            <p:extLst>
              <p:ext uri="{D42A27DB-BD31-4B8C-83A1-F6EECF244321}">
                <p14:modId xmlns:p14="http://schemas.microsoft.com/office/powerpoint/2010/main" val="723389510"/>
              </p:ext>
            </p:extLst>
          </p:nvPr>
        </p:nvGraphicFramePr>
        <p:xfrm>
          <a:off x="4572000" y="1688124"/>
          <a:ext cx="4572000" cy="3455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3412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ABA0464-E1EA-BB88-596C-90E6BEB8239E}"/>
              </a:ext>
            </a:extLst>
          </p:cNvPr>
          <p:cNvSpPr>
            <a:spLocks noGrp="1"/>
          </p:cNvSpPr>
          <p:nvPr>
            <p:ph type="title"/>
          </p:nvPr>
        </p:nvSpPr>
        <p:spPr/>
        <p:txBody>
          <a:bodyPr/>
          <a:lstStyle/>
          <a:p>
            <a:r>
              <a:rPr lang="en-US" dirty="0"/>
              <a:t>Breakdown of Appointment Types</a:t>
            </a:r>
          </a:p>
        </p:txBody>
      </p:sp>
      <p:graphicFrame>
        <p:nvGraphicFramePr>
          <p:cNvPr id="7" name="Content Placeholder 6" descr="Pie Chart (n=403) depicting the breakdown of Continuing.&#10;Advising 177, 44%&#10;Curriculum Development 39, 10%&#10;Outreach 65, 16%&#10;Research 18, 4%&#10;Teaching 104, 26%">
            <a:extLst>
              <a:ext uri="{FF2B5EF4-FFF2-40B4-BE49-F238E27FC236}">
                <a16:creationId xmlns:a16="http://schemas.microsoft.com/office/drawing/2014/main" id="{AC52EE3D-276F-4407-BCEB-BF136434B473}"/>
              </a:ext>
            </a:extLst>
          </p:cNvPr>
          <p:cNvGraphicFramePr>
            <a:graphicFrameLocks noGrp="1"/>
          </p:cNvGraphicFramePr>
          <p:nvPr>
            <p:ph idx="1"/>
            <p:extLst>
              <p:ext uri="{D42A27DB-BD31-4B8C-83A1-F6EECF244321}">
                <p14:modId xmlns:p14="http://schemas.microsoft.com/office/powerpoint/2010/main" val="1056611674"/>
              </p:ext>
            </p:extLst>
          </p:nvPr>
        </p:nvGraphicFramePr>
        <p:xfrm>
          <a:off x="457200" y="1544638"/>
          <a:ext cx="3951288" cy="32226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ontent Placeholder 11" descr="Pie Chart (n=620) depicting the breakdown of Fixed-Term.&#10;Advising 113, 18%&#10;Curriculum Development 41, 7%&#10;Outreach 271, 44%&#10;Research 88, 14%&#10;Teaching 107, 17%">
            <a:extLst>
              <a:ext uri="{FF2B5EF4-FFF2-40B4-BE49-F238E27FC236}">
                <a16:creationId xmlns:a16="http://schemas.microsoft.com/office/drawing/2014/main" id="{627DAC71-5F56-4BE8-B6B8-1725B0ADC4F3}"/>
              </a:ext>
            </a:extLst>
          </p:cNvPr>
          <p:cNvGraphicFramePr>
            <a:graphicFrameLocks noGrp="1"/>
          </p:cNvGraphicFramePr>
          <p:nvPr>
            <p:ph idx="13"/>
            <p:extLst>
              <p:ext uri="{D42A27DB-BD31-4B8C-83A1-F6EECF244321}">
                <p14:modId xmlns:p14="http://schemas.microsoft.com/office/powerpoint/2010/main" val="2987224690"/>
              </p:ext>
            </p:extLst>
          </p:nvPr>
        </p:nvGraphicFramePr>
        <p:xfrm>
          <a:off x="4735513" y="1544638"/>
          <a:ext cx="3951287" cy="32226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31717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BF7B1-82B5-401A-86E2-C51B700C8AE3}"/>
              </a:ext>
            </a:extLst>
          </p:cNvPr>
          <p:cNvSpPr>
            <a:spLocks noGrp="1"/>
          </p:cNvSpPr>
          <p:nvPr>
            <p:ph type="title"/>
          </p:nvPr>
        </p:nvSpPr>
        <p:spPr>
          <a:xfrm>
            <a:off x="457200" y="651048"/>
            <a:ext cx="8229600" cy="396062"/>
          </a:xfrm>
        </p:spPr>
        <p:txBody>
          <a:bodyPr>
            <a:normAutofit fontScale="90000"/>
          </a:bodyPr>
          <a:lstStyle/>
          <a:p>
            <a:pPr algn="ctr"/>
            <a:r>
              <a:rPr lang="en-US" dirty="0">
                <a:latin typeface="+mn-lt"/>
              </a:rPr>
              <a:t>Specialists are Distributed Throughout MSU</a:t>
            </a:r>
            <a:br>
              <a:rPr lang="en-US" dirty="0">
                <a:latin typeface="+mn-lt"/>
              </a:rPr>
            </a:br>
            <a:endParaRPr lang="en-US" dirty="0">
              <a:latin typeface="+mn-lt"/>
            </a:endParaRPr>
          </a:p>
        </p:txBody>
      </p:sp>
      <p:graphicFrame>
        <p:nvGraphicFramePr>
          <p:cNvPr id="5" name="Chart 4" descr="Chart Depicting Number of Specialists Distributed Throughout MSU by Unit and Type::&#10;&#10;CANR, Continuing System 35, Fixed-Term System 97.&#10;&#10;ARTS &amp; LETTERS, Continuing System 47, Fixed-Term System 31.&#10;&#10;RCAH, Continuing System 4, Fixed-Term System 0.&#10;&#10;BUSINESS, Continuing System 22, Fixed-Term System 38.&#10;&#10;COMM. ARTS, Continuing System 13, Fixed-Term System 27.&#10;&#10;EDUCATION, Continuing System 9, Fixed-Term System 44.&#10;&#10;ENGINEERING, Continuing System 25, Fixed-Term System 31.&#10;&#10;HUMAN MED, Continuing System 3, Fixed-Term System 33.&#10;&#10;JAMES MADISON, Continuing System 5, Fixed-Term System 1.&#10;&#10;LYMAN BRIGGS, Continuing System 19, Fixed-Term System 1.&#10;&#10;MUSIC, Continuing System 9, Fixed-Term System 5.&#10;&#10;NAT. SCIENCE, Continuing System 73, Fixed-Term System 41.&#10;&#10;NURSING, Continuing System 3, Fixed-Term System 2.&#10;&#10;OSTEOPATHIC MED, Continuing System 2, Fixed-Term System 28.&#10;&#10;INST GLOBAL HEALTH, Continuing System 0, Fixed-Term System 5.&#10;&#10;SOCIAL SCI, Continuing System 21, Fixed-Term System 71.&#10;&#10;HONORS COLLEGE, Continuing System 10, Fixed-Term System 0.&#10;&#10;APUE, Continuing System 52, Fixed-Term System 15.&#10;&#10;VET MED, Continuing System 12, Fixed-Term System 18.&#10;&#10;FASA, Continuing System 0, Fixed-Term System 1.&#10;&#10;FRIB, Continuing System 2, Fixed-Term System 1.&#10;&#10;PROVOST, Continuing System 3, Fixed-Term System 24.&#10;&#10;ENROLL ACAD STRAT PLAN, Continuing System 1, Fixed-Term System 0.&#10;&#10;UOE, Continuing System 2, Fixed-Term System 36.&#10;&#10;ISP, Continuing System 3, Fixed-Term System 29.&#10;&#10;LIBRARIES, Continuing System 2, Fixed-Term System 2.&#10;&#10;MSU AGBIORES, Continuing System 1, Fixed-Term System 5.&#10;&#10;RESEARCH &amp; INNOVATION, Continuing System 10, Fixed-Term System 20.&#10;&#10;GRADUATE SCHOOL. Continuing System 2, Fixed-Term System 5.&#10;&#10;MSU COLLEGE OF LAW, Continuing System 6, Fixed-Term System 4.&#10;&#10;IDI, Continuing System 1, Fixed-Term System 0.&#10;&#10;STU DEV &amp; EXT RELATIONS, Continuing System 2, Fixed-Term System 0.&#10;&#10;DIV EQUITY INCL &amp; BELONG, Continuing System 1, Fixed-Term System 0.&#10;&#10;UNIV ARTS &amp; COLLECTIONS, Continuing System 3, Fixed-Term System 5.">
            <a:extLst>
              <a:ext uri="{FF2B5EF4-FFF2-40B4-BE49-F238E27FC236}">
                <a16:creationId xmlns:a16="http://schemas.microsoft.com/office/drawing/2014/main" id="{D0E9C682-73DE-0887-CFC9-D309DC34639C}"/>
              </a:ext>
            </a:extLst>
          </p:cNvPr>
          <p:cNvGraphicFramePr>
            <a:graphicFrameLocks/>
          </p:cNvGraphicFramePr>
          <p:nvPr>
            <p:extLst>
              <p:ext uri="{D42A27DB-BD31-4B8C-83A1-F6EECF244321}">
                <p14:modId xmlns:p14="http://schemas.microsoft.com/office/powerpoint/2010/main" val="353715315"/>
              </p:ext>
            </p:extLst>
          </p:nvPr>
        </p:nvGraphicFramePr>
        <p:xfrm>
          <a:off x="971550" y="1128410"/>
          <a:ext cx="7200900" cy="39545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44208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E0CF9-5A24-954D-8477-6D7A51C9BF8D}"/>
              </a:ext>
            </a:extLst>
          </p:cNvPr>
          <p:cNvSpPr>
            <a:spLocks noGrp="1"/>
          </p:cNvSpPr>
          <p:nvPr>
            <p:ph type="title"/>
          </p:nvPr>
        </p:nvSpPr>
        <p:spPr/>
        <p:txBody>
          <a:bodyPr>
            <a:normAutofit/>
          </a:bodyPr>
          <a:lstStyle/>
          <a:p>
            <a:pPr algn="ctr"/>
            <a:r>
              <a:rPr lang="en-US" sz="2800" dirty="0">
                <a:latin typeface="+mn-lt"/>
              </a:rPr>
              <a:t>Specialist Information</a:t>
            </a:r>
          </a:p>
        </p:txBody>
      </p:sp>
      <p:sp>
        <p:nvSpPr>
          <p:cNvPr id="3" name="Content Placeholder 2">
            <a:extLst>
              <a:ext uri="{FF2B5EF4-FFF2-40B4-BE49-F238E27FC236}">
                <a16:creationId xmlns:a16="http://schemas.microsoft.com/office/drawing/2014/main" id="{798706E4-373C-D44B-9B6B-E6F01759439F}"/>
              </a:ext>
            </a:extLst>
          </p:cNvPr>
          <p:cNvSpPr>
            <a:spLocks noGrp="1"/>
          </p:cNvSpPr>
          <p:nvPr>
            <p:ph idx="1"/>
          </p:nvPr>
        </p:nvSpPr>
        <p:spPr>
          <a:xfrm>
            <a:off x="457201" y="1408685"/>
            <a:ext cx="3950704" cy="3222512"/>
          </a:xfrm>
        </p:spPr>
        <p:txBody>
          <a:bodyPr/>
          <a:lstStyle/>
          <a:p>
            <a:pPr marL="0" indent="0" algn="ctr">
              <a:buNone/>
            </a:pPr>
            <a:r>
              <a:rPr lang="en-US" sz="1400" b="1" dirty="0">
                <a:latin typeface="+mn-lt"/>
              </a:rPr>
              <a:t>Functional Areas</a:t>
            </a:r>
          </a:p>
          <a:p>
            <a:pPr marL="0" indent="0" algn="ctr">
              <a:buNone/>
            </a:pPr>
            <a:r>
              <a:rPr lang="en-US" sz="1400" dirty="0">
                <a:latin typeface="+mn-lt"/>
              </a:rPr>
              <a:t>Advising, Curriculum Development, Outreach, Research, Teaching</a:t>
            </a:r>
          </a:p>
          <a:p>
            <a:pPr marL="0" indent="0">
              <a:buNone/>
            </a:pPr>
            <a:endParaRPr lang="en-US" sz="1400" b="1" dirty="0">
              <a:latin typeface="+mn-lt"/>
            </a:endParaRPr>
          </a:p>
          <a:p>
            <a:pPr marL="0" indent="0" algn="ctr">
              <a:buNone/>
            </a:pPr>
            <a:r>
              <a:rPr lang="en-US" sz="1400" b="1" dirty="0">
                <a:latin typeface="+mn-lt"/>
              </a:rPr>
              <a:t>Appointment Term</a:t>
            </a:r>
          </a:p>
          <a:p>
            <a:pPr algn="l">
              <a:buFont typeface="Arial" panose="020B0604020202020204" pitchFamily="34" charset="0"/>
              <a:buChar char="•"/>
            </a:pPr>
            <a:r>
              <a:rPr lang="en-US" sz="1400" b="0" i="0" u="none" strike="noStrike" baseline="0" dirty="0">
                <a:latin typeface="+mn-lt"/>
              </a:rPr>
              <a:t>Annual (AN)</a:t>
            </a:r>
          </a:p>
          <a:p>
            <a:pPr lvl="1">
              <a:buFont typeface="Arial" panose="020B0604020202020204" pitchFamily="34" charset="0"/>
              <a:buChar char="•"/>
            </a:pPr>
            <a:r>
              <a:rPr lang="en-US" sz="1400" dirty="0">
                <a:latin typeface="+mn-lt"/>
              </a:rPr>
              <a:t>Full year appointment</a:t>
            </a:r>
          </a:p>
          <a:p>
            <a:pPr lvl="1">
              <a:buFont typeface="Arial" panose="020B0604020202020204" pitchFamily="34" charset="0"/>
              <a:buChar char="•"/>
            </a:pPr>
            <a:r>
              <a:rPr lang="en-US" sz="1400" b="0" i="0" u="none" strike="noStrike" baseline="0" dirty="0">
                <a:latin typeface="+mn-lt"/>
              </a:rPr>
              <a:t>Salary paid in 12 installments</a:t>
            </a:r>
          </a:p>
          <a:p>
            <a:pPr lvl="1">
              <a:buFont typeface="Arial" panose="020B0604020202020204" pitchFamily="34" charset="0"/>
              <a:buChar char="•"/>
            </a:pPr>
            <a:r>
              <a:rPr lang="en-US" sz="1400" dirty="0">
                <a:latin typeface="+mn-lt"/>
              </a:rPr>
              <a:t>22 vacation days</a:t>
            </a:r>
            <a:endParaRPr lang="en-US" sz="1400" b="0" i="0" u="none" strike="noStrike" baseline="0" dirty="0">
              <a:latin typeface="+mn-lt"/>
            </a:endParaRPr>
          </a:p>
          <a:p>
            <a:pPr marL="0" indent="0" algn="l">
              <a:buNone/>
            </a:pPr>
            <a:endParaRPr lang="en-US" sz="1400" b="0" i="0" u="none" strike="noStrike" baseline="0" dirty="0">
              <a:latin typeface="+mn-lt"/>
            </a:endParaRPr>
          </a:p>
          <a:p>
            <a:pPr algn="l">
              <a:buFont typeface="Arial" panose="020B0604020202020204" pitchFamily="34" charset="0"/>
              <a:buChar char="•"/>
            </a:pPr>
            <a:r>
              <a:rPr lang="en-US" sz="1400" b="0" i="0" u="none" strike="noStrike" baseline="0" dirty="0">
                <a:latin typeface="+mn-lt"/>
              </a:rPr>
              <a:t>Academic (AY)</a:t>
            </a:r>
          </a:p>
          <a:p>
            <a:pPr lvl="1">
              <a:buFont typeface="Arial" panose="020B0604020202020204" pitchFamily="34" charset="0"/>
              <a:buChar char="•"/>
            </a:pPr>
            <a:r>
              <a:rPr lang="en-US" sz="1400" dirty="0">
                <a:latin typeface="+mn-lt"/>
              </a:rPr>
              <a:t>Nine-month appointment</a:t>
            </a:r>
          </a:p>
          <a:p>
            <a:pPr lvl="1">
              <a:buFont typeface="Arial" panose="020B0604020202020204" pitchFamily="34" charset="0"/>
              <a:buChar char="•"/>
            </a:pPr>
            <a:r>
              <a:rPr lang="en-US" sz="1400" dirty="0">
                <a:latin typeface="+mn-lt"/>
              </a:rPr>
              <a:t>Salary paid in 10 installments</a:t>
            </a:r>
          </a:p>
          <a:p>
            <a:pPr lvl="1">
              <a:buFont typeface="Arial" panose="020B0604020202020204" pitchFamily="34" charset="0"/>
              <a:buChar char="•"/>
            </a:pPr>
            <a:r>
              <a:rPr lang="en-US" sz="1400" b="0" i="0" u="none" strike="noStrike" baseline="0" dirty="0">
                <a:latin typeface="+mn-lt"/>
              </a:rPr>
              <a:t>No vacation days</a:t>
            </a:r>
          </a:p>
          <a:p>
            <a:pPr marL="0" indent="0" algn="l">
              <a:buNone/>
            </a:pPr>
            <a:endParaRPr lang="en-US" sz="1400" dirty="0">
              <a:latin typeface="+mn-lt"/>
            </a:endParaRPr>
          </a:p>
        </p:txBody>
      </p:sp>
      <p:sp>
        <p:nvSpPr>
          <p:cNvPr id="4" name="Content Placeholder 3">
            <a:extLst>
              <a:ext uri="{FF2B5EF4-FFF2-40B4-BE49-F238E27FC236}">
                <a16:creationId xmlns:a16="http://schemas.microsoft.com/office/drawing/2014/main" id="{6F48AF09-61D5-524A-9440-17BF0CC80B0C}"/>
              </a:ext>
            </a:extLst>
          </p:cNvPr>
          <p:cNvSpPr>
            <a:spLocks noGrp="1"/>
          </p:cNvSpPr>
          <p:nvPr>
            <p:ph idx="13"/>
          </p:nvPr>
        </p:nvSpPr>
        <p:spPr>
          <a:xfrm>
            <a:off x="4736096" y="1408685"/>
            <a:ext cx="3950704" cy="3222512"/>
          </a:xfrm>
        </p:spPr>
        <p:txBody>
          <a:bodyPr/>
          <a:lstStyle/>
          <a:p>
            <a:pPr marL="0" indent="0" algn="ctr">
              <a:buNone/>
            </a:pPr>
            <a:r>
              <a:rPr lang="en-US" sz="1400" b="1" dirty="0">
                <a:latin typeface="+mn-lt"/>
              </a:rPr>
              <a:t>Appointment Type</a:t>
            </a:r>
          </a:p>
          <a:p>
            <a:pPr marL="0" indent="0" algn="l">
              <a:buNone/>
            </a:pPr>
            <a:r>
              <a:rPr lang="en-US" sz="1400" b="0" i="0" u="none" strike="noStrike" baseline="0" dirty="0">
                <a:latin typeface="+mn-lt"/>
              </a:rPr>
              <a:t>Continuing: Two 3-year probationary periods that lead to full continuing status</a:t>
            </a:r>
          </a:p>
          <a:p>
            <a:pPr marL="0" indent="0" algn="l">
              <a:buNone/>
            </a:pPr>
            <a:endParaRPr lang="en-US" sz="1400" b="0" i="0" u="none" strike="noStrike" baseline="0" dirty="0">
              <a:latin typeface="+mn-lt"/>
            </a:endParaRPr>
          </a:p>
          <a:p>
            <a:pPr marL="0" indent="0" algn="l">
              <a:buNone/>
            </a:pPr>
            <a:r>
              <a:rPr lang="en-US" sz="1400" b="0" i="0" u="none" strike="noStrike" baseline="0" dirty="0">
                <a:latin typeface="+mn-lt"/>
              </a:rPr>
              <a:t>Fixed Term: Appointed with an end date on an academic year or annual basis for shorter periods</a:t>
            </a:r>
          </a:p>
          <a:p>
            <a:pPr marL="0" indent="0" algn="l">
              <a:buNone/>
            </a:pPr>
            <a:endParaRPr lang="en-US" sz="1400" b="1" dirty="0">
              <a:latin typeface="+mn-lt"/>
            </a:endParaRPr>
          </a:p>
          <a:p>
            <a:pPr marL="0" indent="0" algn="l">
              <a:buNone/>
            </a:pPr>
            <a:endParaRPr lang="en-US" sz="1400" b="1" dirty="0">
              <a:latin typeface="+mn-lt"/>
            </a:endParaRPr>
          </a:p>
          <a:p>
            <a:pPr marL="0" indent="0" algn="ctr">
              <a:buNone/>
            </a:pPr>
            <a:r>
              <a:rPr lang="en-US" sz="1400" b="1" dirty="0">
                <a:latin typeface="+mn-lt"/>
              </a:rPr>
              <a:t>Senior Specialist Rank</a:t>
            </a:r>
          </a:p>
          <a:p>
            <a:pPr marL="0" indent="0" algn="l">
              <a:buNone/>
            </a:pPr>
            <a:r>
              <a:rPr lang="en-US" sz="1400" b="0" i="0" u="none" strike="noStrike" baseline="0" dirty="0">
                <a:latin typeface="+mn-lt"/>
              </a:rPr>
              <a:t>Sustained period of excellence in the performance of assigned duties together with the recognition by peers and colleagues both within the University and regionally, nationally, and internationally.</a:t>
            </a:r>
            <a:endParaRPr lang="en-US" sz="1400" dirty="0">
              <a:latin typeface="+mn-lt"/>
            </a:endParaRPr>
          </a:p>
        </p:txBody>
      </p:sp>
    </p:spTree>
    <p:extLst>
      <p:ext uri="{BB962C8B-B14F-4D97-AF65-F5344CB8AC3E}">
        <p14:creationId xmlns:p14="http://schemas.microsoft.com/office/powerpoint/2010/main" val="1020904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09AF2-5E34-F447-85F4-271D7D0B3C90}"/>
              </a:ext>
            </a:extLst>
          </p:cNvPr>
          <p:cNvSpPr>
            <a:spLocks noGrp="1"/>
          </p:cNvSpPr>
          <p:nvPr>
            <p:ph type="title"/>
          </p:nvPr>
        </p:nvSpPr>
        <p:spPr/>
        <p:txBody>
          <a:bodyPr>
            <a:normAutofit/>
          </a:bodyPr>
          <a:lstStyle/>
          <a:p>
            <a:pPr algn="ctr"/>
            <a:r>
              <a:rPr lang="en-US" sz="2800" dirty="0">
                <a:latin typeface="+mn-lt"/>
              </a:rPr>
              <a:t>ASAC Meetings and Table Talks</a:t>
            </a:r>
          </a:p>
        </p:txBody>
      </p:sp>
      <p:sp>
        <p:nvSpPr>
          <p:cNvPr id="4" name="Content Placeholder 3">
            <a:extLst>
              <a:ext uri="{FF2B5EF4-FFF2-40B4-BE49-F238E27FC236}">
                <a16:creationId xmlns:a16="http://schemas.microsoft.com/office/drawing/2014/main" id="{BBB2B8F8-7BEA-455E-99BC-1152F2023781}"/>
              </a:ext>
            </a:extLst>
          </p:cNvPr>
          <p:cNvSpPr>
            <a:spLocks noGrp="1"/>
          </p:cNvSpPr>
          <p:nvPr>
            <p:ph idx="1"/>
          </p:nvPr>
        </p:nvSpPr>
        <p:spPr/>
        <p:txBody>
          <a:bodyPr/>
          <a:lstStyle/>
          <a:p>
            <a:r>
              <a:rPr lang="en-US" dirty="0">
                <a:latin typeface="+mn-lt"/>
              </a:rPr>
              <a:t>Meetings</a:t>
            </a:r>
          </a:p>
          <a:p>
            <a:pPr lvl="1"/>
            <a:r>
              <a:rPr lang="en-US" dirty="0">
                <a:latin typeface="+mn-lt"/>
              </a:rPr>
              <a:t>March 2nd, April 6th, May 4th</a:t>
            </a:r>
          </a:p>
          <a:p>
            <a:pPr lvl="1"/>
            <a:r>
              <a:rPr lang="en-US" dirty="0">
                <a:latin typeface="+mn-lt"/>
              </a:rPr>
              <a:t>11-11:30am subcommittees</a:t>
            </a:r>
          </a:p>
          <a:p>
            <a:pPr lvl="1"/>
            <a:r>
              <a:rPr lang="en-US" dirty="0">
                <a:latin typeface="+mn-lt"/>
              </a:rPr>
              <a:t>11:30am-12:30pm committee meeting</a:t>
            </a:r>
          </a:p>
          <a:p>
            <a:pPr lvl="1"/>
            <a:r>
              <a:rPr lang="en-US" dirty="0">
                <a:latin typeface="+mn-lt"/>
              </a:rPr>
              <a:t>Zoom</a:t>
            </a:r>
          </a:p>
          <a:p>
            <a:pPr lvl="1"/>
            <a:r>
              <a:rPr lang="en-US" dirty="0">
                <a:latin typeface="+mn-lt"/>
              </a:rPr>
              <a:t>All Specialists are invited to attend and participate</a:t>
            </a:r>
          </a:p>
          <a:p>
            <a:pPr lvl="1"/>
            <a:r>
              <a:rPr lang="en-US" dirty="0">
                <a:latin typeface="+mn-lt"/>
              </a:rPr>
              <a:t>Specialists are welcome to help with subcommittees</a:t>
            </a:r>
          </a:p>
        </p:txBody>
      </p:sp>
      <p:sp>
        <p:nvSpPr>
          <p:cNvPr id="5" name="Content Placeholder 4">
            <a:extLst>
              <a:ext uri="{FF2B5EF4-FFF2-40B4-BE49-F238E27FC236}">
                <a16:creationId xmlns:a16="http://schemas.microsoft.com/office/drawing/2014/main" id="{4B5A4B16-7C35-4FA0-8A49-BE8D98230092}"/>
              </a:ext>
            </a:extLst>
          </p:cNvPr>
          <p:cNvSpPr>
            <a:spLocks noGrp="1"/>
          </p:cNvSpPr>
          <p:nvPr>
            <p:ph idx="13"/>
          </p:nvPr>
        </p:nvSpPr>
        <p:spPr/>
        <p:txBody>
          <a:bodyPr/>
          <a:lstStyle/>
          <a:p>
            <a:pPr>
              <a:buFont typeface="Arial" panose="020B0604020202020204" pitchFamily="34" charset="0"/>
              <a:buChar char="•"/>
            </a:pPr>
            <a:r>
              <a:rPr lang="en-US" dirty="0">
                <a:latin typeface="+mn-lt"/>
              </a:rPr>
              <a:t>Table Talks</a:t>
            </a:r>
          </a:p>
          <a:p>
            <a:pPr lvl="1">
              <a:buFont typeface="Arial" panose="020B0604020202020204" pitchFamily="34" charset="0"/>
              <a:buChar char="•"/>
            </a:pPr>
            <a:r>
              <a:rPr lang="en-US" dirty="0">
                <a:latin typeface="+mn-lt"/>
              </a:rPr>
              <a:t>Two each semester </a:t>
            </a:r>
          </a:p>
          <a:p>
            <a:pPr lvl="1">
              <a:buFont typeface="Arial" panose="020B0604020202020204" pitchFamily="34" charset="0"/>
              <a:buChar char="•"/>
            </a:pPr>
            <a:r>
              <a:rPr lang="en-US" dirty="0">
                <a:latin typeface="+mn-lt"/>
              </a:rPr>
              <a:t>Focus on health and well-being</a:t>
            </a:r>
          </a:p>
          <a:p>
            <a:pPr lvl="1">
              <a:buFont typeface="Arial" panose="020B0604020202020204" pitchFamily="34" charset="0"/>
              <a:buChar char="•"/>
            </a:pPr>
            <a:r>
              <a:rPr lang="en-US" dirty="0">
                <a:latin typeface="+mn-lt"/>
              </a:rPr>
              <a:t>Zoom</a:t>
            </a:r>
          </a:p>
        </p:txBody>
      </p:sp>
    </p:spTree>
    <p:extLst>
      <p:ext uri="{BB962C8B-B14F-4D97-AF65-F5344CB8AC3E}">
        <p14:creationId xmlns:p14="http://schemas.microsoft.com/office/powerpoint/2010/main" val="727843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79361-2794-4018-B50E-34093B04951B}"/>
              </a:ext>
            </a:extLst>
          </p:cNvPr>
          <p:cNvSpPr>
            <a:spLocks noGrp="1"/>
          </p:cNvSpPr>
          <p:nvPr>
            <p:ph type="title"/>
          </p:nvPr>
        </p:nvSpPr>
        <p:spPr/>
        <p:txBody>
          <a:bodyPr>
            <a:noAutofit/>
          </a:bodyPr>
          <a:lstStyle/>
          <a:p>
            <a:pPr algn="ctr"/>
            <a:r>
              <a:rPr lang="en-US" sz="2800" dirty="0">
                <a:latin typeface="+mn-lt"/>
              </a:rPr>
              <a:t>Contact Information </a:t>
            </a:r>
          </a:p>
        </p:txBody>
      </p:sp>
      <p:sp>
        <p:nvSpPr>
          <p:cNvPr id="3" name="Content Placeholder 2">
            <a:extLst>
              <a:ext uri="{FF2B5EF4-FFF2-40B4-BE49-F238E27FC236}">
                <a16:creationId xmlns:a16="http://schemas.microsoft.com/office/drawing/2014/main" id="{FF488C27-B140-4976-ACE7-596CE920235D}"/>
              </a:ext>
            </a:extLst>
          </p:cNvPr>
          <p:cNvSpPr>
            <a:spLocks noGrp="1"/>
          </p:cNvSpPr>
          <p:nvPr>
            <p:ph idx="1"/>
          </p:nvPr>
        </p:nvSpPr>
        <p:spPr>
          <a:xfrm>
            <a:off x="457200" y="1544752"/>
            <a:ext cx="8229600" cy="3264315"/>
          </a:xfrm>
        </p:spPr>
        <p:txBody>
          <a:bodyPr/>
          <a:lstStyle/>
          <a:p>
            <a:pPr algn="l"/>
            <a:r>
              <a:rPr lang="en-US" sz="1800" b="0" i="0" u="none" strike="noStrike" baseline="0" dirty="0">
                <a:solidFill>
                  <a:srgbClr val="3D3D3D"/>
                </a:solidFill>
                <a:latin typeface="+mn-lt"/>
              </a:rPr>
              <a:t>Website: </a:t>
            </a:r>
            <a:r>
              <a:rPr lang="en-US" sz="1800" b="0" i="0" u="none" strike="noStrike" baseline="0" dirty="0">
                <a:solidFill>
                  <a:srgbClr val="3D3D3D"/>
                </a:solidFill>
                <a:latin typeface="+mn-lt"/>
                <a:hlinkClick r:id="rId2"/>
              </a:rPr>
              <a:t>https://academicspecialists.msu.edu/</a:t>
            </a:r>
            <a:r>
              <a:rPr lang="en-US" sz="1800" b="0" i="0" u="none" strike="noStrike" baseline="0" dirty="0">
                <a:solidFill>
                  <a:srgbClr val="3D3D3D"/>
                </a:solidFill>
                <a:latin typeface="+mn-lt"/>
              </a:rPr>
              <a:t> </a:t>
            </a:r>
          </a:p>
          <a:p>
            <a:pPr marL="0" indent="0" algn="l">
              <a:buNone/>
            </a:pPr>
            <a:endParaRPr lang="en-US" sz="1800" dirty="0">
              <a:solidFill>
                <a:srgbClr val="3D3D3D"/>
              </a:solidFill>
              <a:latin typeface="+mn-lt"/>
            </a:endParaRPr>
          </a:p>
          <a:p>
            <a:pPr algn="l"/>
            <a:r>
              <a:rPr lang="en-US" sz="1800" dirty="0">
                <a:solidFill>
                  <a:srgbClr val="3D3D3D"/>
                </a:solidFill>
                <a:latin typeface="+mn-lt"/>
              </a:rPr>
              <a:t>See our </a:t>
            </a:r>
            <a:r>
              <a:rPr lang="en-US" sz="1800" dirty="0">
                <a:solidFill>
                  <a:srgbClr val="3D3D3D"/>
                </a:solidFill>
                <a:latin typeface="+mn-lt"/>
                <a:hlinkClick r:id="rId3"/>
              </a:rPr>
              <a:t>current members on our website</a:t>
            </a:r>
            <a:r>
              <a:rPr lang="en-US" sz="1800" dirty="0">
                <a:solidFill>
                  <a:srgbClr val="3D3D3D"/>
                </a:solidFill>
                <a:latin typeface="+mn-lt"/>
              </a:rPr>
              <a:t>.</a:t>
            </a:r>
          </a:p>
          <a:p>
            <a:pPr marL="0" indent="0" algn="l">
              <a:buNone/>
            </a:pPr>
            <a:endParaRPr lang="en-US" sz="1800" b="0" i="0" u="none" strike="noStrike" baseline="0" dirty="0">
              <a:solidFill>
                <a:srgbClr val="3D3D3D"/>
              </a:solidFill>
              <a:latin typeface="+mn-lt"/>
            </a:endParaRPr>
          </a:p>
          <a:p>
            <a:pPr algn="l"/>
            <a:r>
              <a:rPr lang="en-US" sz="1800" dirty="0">
                <a:solidFill>
                  <a:srgbClr val="3D3D3D"/>
                </a:solidFill>
                <a:latin typeface="+mn-lt"/>
              </a:rPr>
              <a:t>Specialist Listserv questions: email Aaron Reifler (</a:t>
            </a:r>
            <a:r>
              <a:rPr lang="en-US" sz="1800" dirty="0">
                <a:solidFill>
                  <a:srgbClr val="3D3D3D"/>
                </a:solidFill>
                <a:latin typeface="+mn-lt"/>
                <a:hlinkClick r:id="rId4"/>
              </a:rPr>
              <a:t>reiflera@msu.edu</a:t>
            </a:r>
            <a:r>
              <a:rPr lang="en-US" sz="1800" dirty="0">
                <a:solidFill>
                  <a:srgbClr val="3D3D3D"/>
                </a:solidFill>
                <a:latin typeface="+mn-lt"/>
              </a:rPr>
              <a:t>) or Debra Thornton-Fitzpatrick (</a:t>
            </a:r>
            <a:r>
              <a:rPr lang="en-US" sz="1800" dirty="0">
                <a:solidFill>
                  <a:srgbClr val="3D3D3D"/>
                </a:solidFill>
                <a:latin typeface="+mn-lt"/>
                <a:hlinkClick r:id="rId5"/>
              </a:rPr>
              <a:t>thornt28@msu.edu</a:t>
            </a:r>
            <a:r>
              <a:rPr lang="en-US" sz="1800" dirty="0">
                <a:solidFill>
                  <a:srgbClr val="3D3D3D"/>
                </a:solidFill>
                <a:latin typeface="+mn-lt"/>
              </a:rPr>
              <a:t>) </a:t>
            </a:r>
          </a:p>
          <a:p>
            <a:pPr marL="0" indent="0" algn="l">
              <a:buNone/>
            </a:pPr>
            <a:endParaRPr lang="en-US" sz="1800" dirty="0">
              <a:solidFill>
                <a:srgbClr val="3D3D3D"/>
              </a:solidFill>
              <a:latin typeface="+mn-lt"/>
            </a:endParaRPr>
          </a:p>
          <a:p>
            <a:pPr algn="l"/>
            <a:r>
              <a:rPr lang="en-US" sz="1800" dirty="0">
                <a:solidFill>
                  <a:srgbClr val="3D3D3D"/>
                </a:solidFill>
                <a:latin typeface="+mn-lt"/>
              </a:rPr>
              <a:t>General questions: email Aaron Reifler (chair) or Ashley Maloff (vice chair) at </a:t>
            </a:r>
            <a:r>
              <a:rPr lang="en-US" sz="1800" b="0" i="0" dirty="0">
                <a:solidFill>
                  <a:srgbClr val="5B5FC7"/>
                </a:solidFill>
                <a:effectLst/>
                <a:latin typeface="+mn-lt"/>
                <a:hlinkClick r:id="rId6"/>
              </a:rPr>
              <a:t>maloffas@msu.edu</a:t>
            </a:r>
            <a:r>
              <a:rPr lang="en-US" sz="1800" b="0" i="0" dirty="0">
                <a:solidFill>
                  <a:srgbClr val="5B5FC7"/>
                </a:solidFill>
                <a:effectLst/>
                <a:latin typeface="+mn-lt"/>
              </a:rPr>
              <a:t> </a:t>
            </a:r>
            <a:endParaRPr lang="en-US" sz="1800" dirty="0">
              <a:solidFill>
                <a:srgbClr val="3D3D3D"/>
              </a:solidFill>
              <a:latin typeface="+mn-lt"/>
            </a:endParaRPr>
          </a:p>
          <a:p>
            <a:pPr marL="0" indent="0" algn="l">
              <a:buNone/>
            </a:pPr>
            <a:endParaRPr lang="en-US" sz="1800" dirty="0">
              <a:solidFill>
                <a:srgbClr val="3D3D3D"/>
              </a:solidFill>
              <a:latin typeface="+mn-lt"/>
            </a:endParaRPr>
          </a:p>
          <a:p>
            <a:pPr marL="0" indent="0" algn="l">
              <a:buNone/>
            </a:pPr>
            <a:endParaRPr lang="en-US" sz="1800" dirty="0">
              <a:solidFill>
                <a:srgbClr val="3D3D3D"/>
              </a:solidFill>
              <a:latin typeface="GillSansMT"/>
            </a:endParaRPr>
          </a:p>
          <a:p>
            <a:pPr algn="l"/>
            <a:endParaRPr lang="en-US" dirty="0"/>
          </a:p>
        </p:txBody>
      </p:sp>
    </p:spTree>
    <p:extLst>
      <p:ext uri="{BB962C8B-B14F-4D97-AF65-F5344CB8AC3E}">
        <p14:creationId xmlns:p14="http://schemas.microsoft.com/office/powerpoint/2010/main" val="142951021"/>
      </p:ext>
    </p:extLst>
  </p:cSld>
  <p:clrMapOvr>
    <a:masterClrMapping/>
  </p:clrMapOvr>
</p:sld>
</file>

<file path=ppt/theme/theme1.xml><?xml version="1.0" encoding="utf-8"?>
<a:theme xmlns:a="http://schemas.openxmlformats.org/drawingml/2006/main" name="1_MSU Template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Wordmark" id="{B922F58C-BBA5-F347-BA1F-BCD32A6C98C3}" vid="{F2D4553F-1312-E44A-AB7C-D98185B3D3A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532</TotalTime>
  <Words>832</Words>
  <Application>Microsoft Office PowerPoint</Application>
  <PresentationFormat>On-screen Show (16:9)</PresentationFormat>
  <Paragraphs>85</Paragraphs>
  <Slides>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GillSansMT</vt:lpstr>
      <vt:lpstr>Gotham Book</vt:lpstr>
      <vt:lpstr>Gotham-Bold</vt:lpstr>
      <vt:lpstr>Segoe UI</vt:lpstr>
      <vt:lpstr>Wingdings</vt:lpstr>
      <vt:lpstr>1_MSU Template 1</vt:lpstr>
      <vt:lpstr>Academic Specialist Advisory Committee  ASAC </vt:lpstr>
      <vt:lpstr>What is ASAC?</vt:lpstr>
      <vt:lpstr>ASAC Elections Monday, March 13, 2023 through Monday, March 27, 2023</vt:lpstr>
      <vt:lpstr>Introduction to the Specialist Community As of January 2023, there were 1023 Specialists. </vt:lpstr>
      <vt:lpstr>Breakdown of Appointment Types</vt:lpstr>
      <vt:lpstr>Specialists are Distributed Throughout MSU </vt:lpstr>
      <vt:lpstr>Specialist Information</vt:lpstr>
      <vt:lpstr>ASAC Meetings and Table Talks</vt:lpstr>
      <vt:lpstr>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Davies</dc:creator>
  <cp:lastModifiedBy>Leete, Beth</cp:lastModifiedBy>
  <cp:revision>32</cp:revision>
  <cp:lastPrinted>2010-09-08T13:46:11Z</cp:lastPrinted>
  <dcterms:created xsi:type="dcterms:W3CDTF">2019-05-04T17:37:47Z</dcterms:created>
  <dcterms:modified xsi:type="dcterms:W3CDTF">2023-02-17T16:57:11Z</dcterms:modified>
</cp:coreProperties>
</file>