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5" r:id="rId2"/>
    <p:sldId id="288" r:id="rId3"/>
    <p:sldId id="290" r:id="rId4"/>
    <p:sldId id="970" r:id="rId5"/>
    <p:sldId id="978" r:id="rId6"/>
    <p:sldId id="979" r:id="rId7"/>
    <p:sldId id="980" r:id="rId8"/>
    <p:sldId id="977" r:id="rId9"/>
  </p:sldIdLst>
  <p:sldSz cx="12192000" cy="6858000"/>
  <p:notesSz cx="9296400" cy="701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well, Bethan" initials="CB" lastIdx="2" clrIdx="0">
    <p:extLst>
      <p:ext uri="{19B8F6BF-5375-455C-9EA6-DF929625EA0E}">
        <p15:presenceInfo xmlns:p15="http://schemas.microsoft.com/office/powerpoint/2012/main" userId="S::cantwelb@msu.edu::57832f5d-b3f0-4fa9-bb75-99e26112d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18453B"/>
    <a:srgbClr val="838BA0"/>
    <a:srgbClr val="54138F"/>
    <a:srgbClr val="008183"/>
    <a:srgbClr val="CB5A28"/>
    <a:srgbClr val="F2F2F2"/>
    <a:srgbClr val="0DB14B"/>
    <a:srgbClr val="5CA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3" autoAdjust="0"/>
    <p:restoredTop sz="82676" autoAdjust="0"/>
  </p:normalViewPr>
  <p:slideViewPr>
    <p:cSldViewPr snapToGrid="0">
      <p:cViewPr varScale="1">
        <p:scale>
          <a:sx n="90" d="100"/>
          <a:sy n="90" d="100"/>
        </p:scale>
        <p:origin x="15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8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127750" y="0"/>
            <a:ext cx="3175000" cy="1785938"/>
          </a:xfrm>
          <a:prstGeom prst="rect">
            <a:avLst/>
          </a:prstGeom>
          <a:noFill/>
          <a:ln w="12700">
            <a:noFill/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7726" y="1978799"/>
            <a:ext cx="8940949" cy="43479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245"/>
            <a:ext cx="6136207" cy="547479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77" tIns="46589" rIns="93177" bIns="46589" rtlCol="0" anchor="ctr"/>
          <a:lstStyle/>
          <a:p>
            <a:pPr algn="ctr"/>
            <a:endParaRPr lang="en-US"/>
          </a:p>
        </p:txBody>
      </p:sp>
      <p:pic>
        <p:nvPicPr>
          <p:cNvPr id="10" nam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6" y="6468190"/>
            <a:ext cx="2448845" cy="4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7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5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05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4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1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import </a:t>
            </a:r>
            <a:r>
              <a:rPr lang="en-US" dirty="0" err="1"/>
              <a:t>BibTex</a:t>
            </a:r>
            <a:r>
              <a:rPr lang="en-US" dirty="0"/>
              <a:t> File or pull from WOS, Pub Med, and </a:t>
            </a:r>
            <a:r>
              <a:rPr lang="en-US" dirty="0" err="1"/>
              <a:t>ORCiD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3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4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7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9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1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227" y="6208092"/>
            <a:ext cx="1693803" cy="399926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753853" y="0"/>
            <a:ext cx="8439875" cy="6857999"/>
          </a:xfrm>
          <a:effectLst>
            <a:innerShdw blurRad="1270000" dist="2540000" dir="10800000">
              <a:schemeClr val="bg1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227" y="1122363"/>
            <a:ext cx="539637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227" y="3602038"/>
            <a:ext cx="539637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4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fld id="{6DD0F1C7-B124-46BA-88D6-E399914EE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EDDAFB-D78D-ED46-8AB9-0AC450589225}"/>
              </a:ext>
            </a:extLst>
          </p:cNvPr>
          <p:cNvSpPr/>
          <p:nvPr userDrawn="1"/>
        </p:nvSpPr>
        <p:spPr>
          <a:xfrm>
            <a:off x="0" y="0"/>
            <a:ext cx="3305331" cy="6858000"/>
          </a:xfrm>
          <a:prstGeom prst="rect">
            <a:avLst/>
          </a:prstGeom>
          <a:solidFill>
            <a:srgbClr val="18453B"/>
          </a:solidFill>
          <a:ln>
            <a:solidFill>
              <a:srgbClr val="184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82" y="456068"/>
            <a:ext cx="3004637" cy="189738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82" y="2713430"/>
            <a:ext cx="3004637" cy="16786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82" y="6300876"/>
            <a:ext cx="1588067" cy="3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d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5" y="314036"/>
            <a:ext cx="11075893" cy="508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66" y="1311564"/>
            <a:ext cx="11075892" cy="4865399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7658" cy="365125"/>
          </a:xfrm>
        </p:spPr>
        <p:txBody>
          <a:bodyPr/>
          <a:lstStyle>
            <a:lvl1pPr>
              <a:defRPr sz="11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fld id="{6DD0F1C7-B124-46BA-88D6-E399914EE7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42365" y="826654"/>
            <a:ext cx="11075893" cy="392546"/>
          </a:xfrm>
        </p:spPr>
        <p:txBody>
          <a:bodyPr/>
          <a:lstStyle>
            <a:lvl1pPr marL="0" indent="0">
              <a:buNone/>
              <a:defRPr sz="2400">
                <a:solidFill>
                  <a:srgbClr val="18453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42" y="6285113"/>
            <a:ext cx="1825958" cy="4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and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EB1E6E-69E1-D34F-9CC6-90C31EC243DB}"/>
              </a:ext>
            </a:extLst>
          </p:cNvPr>
          <p:cNvSpPr/>
          <p:nvPr userDrawn="1"/>
        </p:nvSpPr>
        <p:spPr>
          <a:xfrm>
            <a:off x="6363325" y="0"/>
            <a:ext cx="5828676" cy="6858000"/>
          </a:xfrm>
          <a:prstGeom prst="rect">
            <a:avLst/>
          </a:prstGeom>
          <a:solidFill>
            <a:srgbClr val="18453B"/>
          </a:solidFill>
          <a:ln>
            <a:solidFill>
              <a:srgbClr val="184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151070"/>
            <a:ext cx="3882879" cy="196221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47" y="1071721"/>
            <a:ext cx="6820480" cy="4865399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7658" cy="365125"/>
          </a:xfrm>
        </p:spPr>
        <p:txBody>
          <a:bodyPr/>
          <a:lstStyle>
            <a:lvl1pPr>
              <a:defRPr sz="11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fld id="{6DD0F1C7-B124-46BA-88D6-E399914EE7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16587" y="2384521"/>
            <a:ext cx="3882879" cy="39254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71" y="6356349"/>
            <a:ext cx="15398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5" y="314036"/>
            <a:ext cx="11075893" cy="508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66" y="1311564"/>
            <a:ext cx="11075892" cy="4865399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42365" y="826654"/>
            <a:ext cx="11075893" cy="392546"/>
          </a:xfrm>
        </p:spPr>
        <p:txBody>
          <a:bodyPr/>
          <a:lstStyle>
            <a:lvl1pPr marL="0" indent="0">
              <a:buNone/>
              <a:defRPr sz="2400">
                <a:solidFill>
                  <a:srgbClr val="18453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65" y="6285113"/>
            <a:ext cx="1825958" cy="4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5" y="314036"/>
            <a:ext cx="11075893" cy="508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66" y="1311564"/>
            <a:ext cx="11075892" cy="4865399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7658" cy="365125"/>
          </a:xfrm>
        </p:spPr>
        <p:txBody>
          <a:bodyPr/>
          <a:lstStyle>
            <a:lvl1pPr>
              <a:defRPr sz="11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fld id="{6DD0F1C7-B124-46BA-88D6-E399914EE7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42365" y="826654"/>
            <a:ext cx="11075893" cy="392546"/>
          </a:xfrm>
        </p:spPr>
        <p:txBody>
          <a:bodyPr/>
          <a:lstStyle>
            <a:lvl1pPr marL="0" indent="0">
              <a:buNone/>
              <a:defRPr sz="2400">
                <a:solidFill>
                  <a:srgbClr val="18453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65" y="6285113"/>
            <a:ext cx="1825958" cy="4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5" y="314036"/>
            <a:ext cx="11075893" cy="508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7658" cy="365125"/>
          </a:xfrm>
        </p:spPr>
        <p:txBody>
          <a:bodyPr/>
          <a:lstStyle>
            <a:lvl1pPr>
              <a:defRPr sz="11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fld id="{6DD0F1C7-B124-46BA-88D6-E399914EE7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42365" y="826654"/>
            <a:ext cx="11075893" cy="392546"/>
          </a:xfrm>
        </p:spPr>
        <p:txBody>
          <a:bodyPr/>
          <a:lstStyle>
            <a:lvl1pPr marL="0" indent="0">
              <a:buNone/>
              <a:defRPr sz="2400">
                <a:solidFill>
                  <a:srgbClr val="18453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65" y="6285113"/>
            <a:ext cx="1825958" cy="431129"/>
          </a:xfrm>
          <a:prstGeom prst="rect">
            <a:avLst/>
          </a:prstGeom>
        </p:spPr>
      </p:pic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542925" y="1219200"/>
            <a:ext cx="11075988" cy="48339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5" y="314036"/>
            <a:ext cx="11075893" cy="508000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66" y="1311564"/>
            <a:ext cx="11075892" cy="4865399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32323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42365" y="826654"/>
            <a:ext cx="11075893" cy="392546"/>
          </a:xfrm>
        </p:spPr>
        <p:txBody>
          <a:bodyPr/>
          <a:lstStyle>
            <a:lvl1pPr marL="0" indent="0">
              <a:buNone/>
              <a:defRPr sz="2400">
                <a:solidFill>
                  <a:srgbClr val="18453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1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7" y="640280"/>
            <a:ext cx="1114616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32323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87" y="3548205"/>
            <a:ext cx="1114616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8453B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87" y="6285113"/>
            <a:ext cx="1825958" cy="43112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7687" y="3531252"/>
            <a:ext cx="11146160" cy="0"/>
          </a:xfrm>
          <a:prstGeom prst="line">
            <a:avLst/>
          </a:prstGeom>
          <a:ln w="12700">
            <a:solidFill>
              <a:srgbClr val="184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9D16-59A3-4FCD-B95E-5455A401873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F1C7-B124-46BA-88D6-E399914EE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9" r:id="rId3"/>
    <p:sldLayoutId id="2147483674" r:id="rId4"/>
    <p:sldLayoutId id="2147483670" r:id="rId5"/>
    <p:sldLayoutId id="2147483671" r:id="rId6"/>
    <p:sldLayoutId id="2147483673" r:id="rId7"/>
    <p:sldLayoutId id="2147483672" r:id="rId8"/>
    <p:sldLayoutId id="2147483651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cadProf@MSU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7954" y="433392"/>
            <a:ext cx="4013366" cy="3726231"/>
          </a:xfrm>
        </p:spPr>
        <p:txBody>
          <a:bodyPr anchor="ctr">
            <a:normAutofit/>
          </a:bodyPr>
          <a:lstStyle/>
          <a:p>
            <a:r>
              <a:rPr lang="en-US" sz="5400" dirty="0"/>
              <a:t>Academic Profile</a:t>
            </a:r>
            <a:br>
              <a:rPr lang="en-US" sz="5400" dirty="0"/>
            </a:br>
            <a:r>
              <a:rPr lang="en-US" sz="5400" dirty="0"/>
              <a:t>Overview</a:t>
            </a:r>
          </a:p>
        </p:txBody>
      </p:sp>
      <p:pic>
        <p:nvPicPr>
          <p:cNvPr id="7" name="Picture 6" descr="Academic Profile Main Menu header screenshot.">
            <a:extLst>
              <a:ext uri="{FF2B5EF4-FFF2-40B4-BE49-F238E27FC236}">
                <a16:creationId xmlns:a16="http://schemas.microsoft.com/office/drawing/2014/main" id="{ED9DB22A-D0C6-453C-850C-22DCF694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8" y="333238"/>
            <a:ext cx="4236000" cy="115804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B9E8A9-D7EE-42A4-A464-E79E5639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47" y="1071722"/>
            <a:ext cx="5664809" cy="47105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Academic Profile Main Menu screenshot.">
            <a:extLst>
              <a:ext uri="{FF2B5EF4-FFF2-40B4-BE49-F238E27FC236}">
                <a16:creationId xmlns:a16="http://schemas.microsoft.com/office/drawing/2014/main" id="{77EDD022-96F8-44E3-8C46-C8073807A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79" y="1147217"/>
            <a:ext cx="5758744" cy="49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EDEA-60A6-4B49-8396-794ACBF0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44" y="466060"/>
            <a:ext cx="2971477" cy="654528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BBBE13D-6031-524C-B37C-716CD1D7A5C5}"/>
              </a:ext>
            </a:extLst>
          </p:cNvPr>
          <p:cNvSpPr txBox="1">
            <a:spLocks/>
          </p:cNvSpPr>
          <p:nvPr/>
        </p:nvSpPr>
        <p:spPr>
          <a:xfrm>
            <a:off x="4158182" y="619096"/>
            <a:ext cx="7486591" cy="550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Bef>
                <a:spcPts val="200"/>
              </a:spcBef>
            </a:pPr>
            <a:r>
              <a:rPr lang="en-US" sz="2400" b="0" i="0" dirty="0">
                <a:effectLst/>
                <a:latin typeface="+mj-lt"/>
                <a:cs typeface="Arial" panose="020B0604020202020204" pitchFamily="34" charset="0"/>
              </a:rPr>
              <a:t>Academic Profile (AP) is a web-based application that allows faculty and academic staff to track their accomplishments easily and consistently. </a:t>
            </a:r>
          </a:p>
          <a:p>
            <a:pPr lvl="1" algn="l">
              <a:spcBef>
                <a:spcPts val="200"/>
              </a:spcBef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lvl="1" algn="l">
              <a:spcBef>
                <a:spcPts val="200"/>
              </a:spcBef>
            </a:pPr>
            <a:r>
              <a:rPr lang="en-US" sz="2400" b="0" i="0" dirty="0">
                <a:effectLst/>
                <a:latin typeface="+mj-lt"/>
                <a:cs typeface="Arial" panose="020B0604020202020204" pitchFamily="34" charset="0"/>
              </a:rPr>
              <a:t>With AP, faculty and academic staff can easily view, edit, and report their accomplishments.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AP </a:t>
            </a:r>
            <a:r>
              <a:rPr lang="en-US" sz="2400" b="0" i="0" dirty="0">
                <a:effectLst/>
                <a:latin typeface="+mj-lt"/>
                <a:cs typeface="Arial" panose="020B0604020202020204" pitchFamily="34" charset="0"/>
              </a:rPr>
              <a:t>supports annual review; institutional reporting; and reappointment, promotion, and tenure. </a:t>
            </a:r>
            <a:endParaRPr lang="en-US" sz="2400" dirty="0"/>
          </a:p>
          <a:p>
            <a:pPr lvl="1" algn="l">
              <a:spcBef>
                <a:spcPts val="200"/>
              </a:spcBef>
            </a:pPr>
            <a:endParaRPr lang="en-US" sz="2400" b="0" i="0" dirty="0">
              <a:effectLst/>
              <a:latin typeface="+mj-lt"/>
              <a:cs typeface="Arial" panose="020B0604020202020204" pitchFamily="34" charset="0"/>
            </a:endParaRPr>
          </a:p>
          <a:p>
            <a:pPr lvl="1" algn="l">
              <a:spcBef>
                <a:spcPts val="200"/>
              </a:spcBef>
            </a:pPr>
            <a:endParaRPr lang="en-US" sz="2400" b="0" i="0" dirty="0">
              <a:effectLst/>
              <a:latin typeface="+mj-lt"/>
              <a:cs typeface="Arial" panose="020B0604020202020204" pitchFamily="34" charset="0"/>
            </a:endParaRPr>
          </a:p>
          <a:p>
            <a:pPr lvl="1" algn="l">
              <a:spcBef>
                <a:spcPts val="200"/>
              </a:spcBef>
            </a:pPr>
            <a:r>
              <a:rPr lang="en-US" sz="2400" b="0" i="0" dirty="0">
                <a:effectLst/>
                <a:latin typeface="+mj-lt"/>
                <a:cs typeface="Arial" panose="020B0604020202020204" pitchFamily="34" charset="0"/>
              </a:rPr>
              <a:t>AP blends institutional data with faculty CVs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creating a single source repository for faculty work and productivity.</a:t>
            </a:r>
          </a:p>
          <a:p>
            <a:pPr lvl="1" algn="l">
              <a:spcBef>
                <a:spcPts val="200"/>
              </a:spcBef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lvl="1" algn="l">
              <a:spcBef>
                <a:spcPts val="200"/>
              </a:spcBef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lvl="1" algn="l">
              <a:spcBef>
                <a:spcPts val="200"/>
              </a:spcBef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3ACA21-F8A0-422B-B902-0A3DB9380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4670" y="885123"/>
            <a:ext cx="850900" cy="850900"/>
          </a:xfrm>
          <a:prstGeom prst="ellipse">
            <a:avLst/>
          </a:prstGeom>
          <a:solidFill>
            <a:srgbClr val="838BA0"/>
          </a:solidFill>
          <a:ln w="57150">
            <a:solidFill>
              <a:srgbClr val="184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6F6E2D9-8E7B-7B93-9890-4DC693793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1193" y="899148"/>
            <a:ext cx="843833" cy="84383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E2765AF-9C3B-4341-98C5-CD1E946C6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42661" y="2822925"/>
            <a:ext cx="850900" cy="850900"/>
          </a:xfrm>
          <a:prstGeom prst="ellipse">
            <a:avLst/>
          </a:prstGeom>
          <a:solidFill>
            <a:srgbClr val="838BA0"/>
          </a:solidFill>
          <a:ln w="57150">
            <a:solidFill>
              <a:srgbClr val="184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20328B-9057-4A6A-FAB8-A6961D21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1333" y="2877035"/>
            <a:ext cx="731520" cy="73152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65F58A9-B551-0496-3F1C-1F53236DA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5602" y="4806108"/>
            <a:ext cx="850900" cy="850900"/>
          </a:xfrm>
          <a:prstGeom prst="ellipse">
            <a:avLst/>
          </a:prstGeom>
          <a:solidFill>
            <a:srgbClr val="838BA0"/>
          </a:solidFill>
          <a:ln w="57150">
            <a:solidFill>
              <a:srgbClr val="184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CF10E3D-D7E1-FF02-20B3-23DB93C0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1054" y="4933673"/>
            <a:ext cx="472440" cy="578822"/>
          </a:xfrm>
          <a:custGeom>
            <a:avLst/>
            <a:gdLst>
              <a:gd name="connsiteX0" fmla="*/ 434195 w 472440"/>
              <a:gd name="connsiteY0" fmla="*/ 0 h 578822"/>
              <a:gd name="connsiteX1" fmla="*/ 0 w 472440"/>
              <a:gd name="connsiteY1" fmla="*/ 0 h 578822"/>
              <a:gd name="connsiteX2" fmla="*/ 0 w 472440"/>
              <a:gd name="connsiteY2" fmla="*/ 578823 h 578822"/>
              <a:gd name="connsiteX3" fmla="*/ 434195 w 472440"/>
              <a:gd name="connsiteY3" fmla="*/ 578823 h 578822"/>
              <a:gd name="connsiteX4" fmla="*/ 472440 w 472440"/>
              <a:gd name="connsiteY4" fmla="*/ 540723 h 578822"/>
              <a:gd name="connsiteX5" fmla="*/ 472440 w 472440"/>
              <a:gd name="connsiteY5" fmla="*/ 38100 h 578822"/>
              <a:gd name="connsiteX6" fmla="*/ 434195 w 472440"/>
              <a:gd name="connsiteY6" fmla="*/ 0 h 578822"/>
              <a:gd name="connsiteX7" fmla="*/ 15240 w 472440"/>
              <a:gd name="connsiteY7" fmla="*/ 15240 h 578822"/>
              <a:gd name="connsiteX8" fmla="*/ 70569 w 472440"/>
              <a:gd name="connsiteY8" fmla="*/ 15240 h 578822"/>
              <a:gd name="connsiteX9" fmla="*/ 70569 w 472440"/>
              <a:gd name="connsiteY9" fmla="*/ 563583 h 578822"/>
              <a:gd name="connsiteX10" fmla="*/ 15240 w 472440"/>
              <a:gd name="connsiteY10" fmla="*/ 563583 h 578822"/>
              <a:gd name="connsiteX11" fmla="*/ 457200 w 472440"/>
              <a:gd name="connsiteY11" fmla="*/ 540738 h 578822"/>
              <a:gd name="connsiteX12" fmla="*/ 434195 w 472440"/>
              <a:gd name="connsiteY12" fmla="*/ 563598 h 578822"/>
              <a:gd name="connsiteX13" fmla="*/ 85809 w 472440"/>
              <a:gd name="connsiteY13" fmla="*/ 563598 h 578822"/>
              <a:gd name="connsiteX14" fmla="*/ 85809 w 472440"/>
              <a:gd name="connsiteY14" fmla="*/ 15240 h 578822"/>
              <a:gd name="connsiteX15" fmla="*/ 434195 w 472440"/>
              <a:gd name="connsiteY15" fmla="*/ 15240 h 578822"/>
              <a:gd name="connsiteX16" fmla="*/ 457200 w 472440"/>
              <a:gd name="connsiteY16" fmla="*/ 38100 h 57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2440" h="578822">
                <a:moveTo>
                  <a:pt x="434195" y="0"/>
                </a:moveTo>
                <a:lnTo>
                  <a:pt x="0" y="0"/>
                </a:lnTo>
                <a:lnTo>
                  <a:pt x="0" y="578823"/>
                </a:lnTo>
                <a:lnTo>
                  <a:pt x="434195" y="578823"/>
                </a:lnTo>
                <a:cubicBezTo>
                  <a:pt x="455270" y="578844"/>
                  <a:pt x="472381" y="561797"/>
                  <a:pt x="472440" y="540723"/>
                </a:cubicBezTo>
                <a:lnTo>
                  <a:pt x="472440" y="38100"/>
                </a:lnTo>
                <a:cubicBezTo>
                  <a:pt x="472381" y="17026"/>
                  <a:pt x="455270" y="-21"/>
                  <a:pt x="434195" y="0"/>
                </a:cubicBezTo>
                <a:close/>
                <a:moveTo>
                  <a:pt x="15240" y="15240"/>
                </a:moveTo>
                <a:lnTo>
                  <a:pt x="70569" y="15240"/>
                </a:lnTo>
                <a:lnTo>
                  <a:pt x="70569" y="563583"/>
                </a:lnTo>
                <a:lnTo>
                  <a:pt x="15240" y="563583"/>
                </a:lnTo>
                <a:close/>
                <a:moveTo>
                  <a:pt x="457200" y="540738"/>
                </a:moveTo>
                <a:cubicBezTo>
                  <a:pt x="457150" y="553399"/>
                  <a:pt x="446856" y="563628"/>
                  <a:pt x="434195" y="563598"/>
                </a:cubicBezTo>
                <a:lnTo>
                  <a:pt x="85809" y="563598"/>
                </a:lnTo>
                <a:lnTo>
                  <a:pt x="85809" y="15240"/>
                </a:lnTo>
                <a:lnTo>
                  <a:pt x="434195" y="15240"/>
                </a:lnTo>
                <a:cubicBezTo>
                  <a:pt x="446856" y="15210"/>
                  <a:pt x="457150" y="25439"/>
                  <a:pt x="457200" y="38100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4FE0BB-A963-0B2F-C324-000E250E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7838" y="5240432"/>
            <a:ext cx="234215" cy="116525"/>
          </a:xfrm>
          <a:custGeom>
            <a:avLst/>
            <a:gdLst>
              <a:gd name="connsiteX0" fmla="*/ 222504 w 234215"/>
              <a:gd name="connsiteY0" fmla="*/ 34961 h 116525"/>
              <a:gd name="connsiteX1" fmla="*/ 165400 w 234215"/>
              <a:gd name="connsiteY1" fmla="*/ 7315 h 116525"/>
              <a:gd name="connsiteX2" fmla="*/ 117097 w 234215"/>
              <a:gd name="connsiteY2" fmla="*/ 0 h 116525"/>
              <a:gd name="connsiteX3" fmla="*/ 11712 w 234215"/>
              <a:gd name="connsiteY3" fmla="*/ 34961 h 116525"/>
              <a:gd name="connsiteX4" fmla="*/ 0 w 234215"/>
              <a:gd name="connsiteY4" fmla="*/ 58263 h 116525"/>
              <a:gd name="connsiteX5" fmla="*/ 0 w 234215"/>
              <a:gd name="connsiteY5" fmla="*/ 116525 h 116525"/>
              <a:gd name="connsiteX6" fmla="*/ 234216 w 234215"/>
              <a:gd name="connsiteY6" fmla="*/ 116525 h 116525"/>
              <a:gd name="connsiteX7" fmla="*/ 234216 w 234215"/>
              <a:gd name="connsiteY7" fmla="*/ 58263 h 116525"/>
              <a:gd name="connsiteX8" fmla="*/ 222504 w 234215"/>
              <a:gd name="connsiteY8" fmla="*/ 34961 h 116525"/>
              <a:gd name="connsiteX9" fmla="*/ 218976 w 234215"/>
              <a:gd name="connsiteY9" fmla="*/ 101285 h 116525"/>
              <a:gd name="connsiteX10" fmla="*/ 15225 w 234215"/>
              <a:gd name="connsiteY10" fmla="*/ 101285 h 116525"/>
              <a:gd name="connsiteX11" fmla="*/ 15225 w 234215"/>
              <a:gd name="connsiteY11" fmla="*/ 58263 h 116525"/>
              <a:gd name="connsiteX12" fmla="*/ 20963 w 234215"/>
              <a:gd name="connsiteY12" fmla="*/ 47061 h 116525"/>
              <a:gd name="connsiteX13" fmla="*/ 72779 w 234215"/>
              <a:gd name="connsiteY13" fmla="*/ 22022 h 116525"/>
              <a:gd name="connsiteX14" fmla="*/ 117104 w 234215"/>
              <a:gd name="connsiteY14" fmla="*/ 15240 h 116525"/>
              <a:gd name="connsiteX15" fmla="*/ 161300 w 234215"/>
              <a:gd name="connsiteY15" fmla="*/ 21976 h 116525"/>
              <a:gd name="connsiteX16" fmla="*/ 213116 w 234215"/>
              <a:gd name="connsiteY16" fmla="*/ 46932 h 116525"/>
              <a:gd name="connsiteX17" fmla="*/ 218976 w 234215"/>
              <a:gd name="connsiteY17" fmla="*/ 58263 h 11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4215" h="116525">
                <a:moveTo>
                  <a:pt x="222504" y="34961"/>
                </a:moveTo>
                <a:cubicBezTo>
                  <a:pt x="205510" y="22019"/>
                  <a:pt x="186092" y="12618"/>
                  <a:pt x="165400" y="7315"/>
                </a:cubicBezTo>
                <a:cubicBezTo>
                  <a:pt x="149747" y="2512"/>
                  <a:pt x="133470" y="46"/>
                  <a:pt x="117097" y="0"/>
                </a:cubicBezTo>
                <a:cubicBezTo>
                  <a:pt x="79245" y="751"/>
                  <a:pt x="42507" y="12938"/>
                  <a:pt x="11712" y="34961"/>
                </a:cubicBezTo>
                <a:cubicBezTo>
                  <a:pt x="4491" y="40562"/>
                  <a:pt x="187" y="49125"/>
                  <a:pt x="0" y="58263"/>
                </a:cubicBezTo>
                <a:lnTo>
                  <a:pt x="0" y="116525"/>
                </a:lnTo>
                <a:lnTo>
                  <a:pt x="234216" y="116525"/>
                </a:lnTo>
                <a:lnTo>
                  <a:pt x="234216" y="58263"/>
                </a:lnTo>
                <a:cubicBezTo>
                  <a:pt x="234044" y="49122"/>
                  <a:pt x="229736" y="40553"/>
                  <a:pt x="222504" y="34961"/>
                </a:cubicBezTo>
                <a:close/>
                <a:moveTo>
                  <a:pt x="218976" y="101285"/>
                </a:moveTo>
                <a:lnTo>
                  <a:pt x="15225" y="101285"/>
                </a:lnTo>
                <a:lnTo>
                  <a:pt x="15225" y="58263"/>
                </a:lnTo>
                <a:cubicBezTo>
                  <a:pt x="15428" y="53875"/>
                  <a:pt x="17521" y="49790"/>
                  <a:pt x="20963" y="47061"/>
                </a:cubicBezTo>
                <a:cubicBezTo>
                  <a:pt x="36712" y="35873"/>
                  <a:pt x="54227" y="27410"/>
                  <a:pt x="72779" y="22022"/>
                </a:cubicBezTo>
                <a:cubicBezTo>
                  <a:pt x="87187" y="17801"/>
                  <a:pt x="102094" y="15520"/>
                  <a:pt x="117104" y="15240"/>
                </a:cubicBezTo>
                <a:cubicBezTo>
                  <a:pt x="132087" y="15302"/>
                  <a:pt x="146979" y="17572"/>
                  <a:pt x="161300" y="21976"/>
                </a:cubicBezTo>
                <a:cubicBezTo>
                  <a:pt x="180077" y="26717"/>
                  <a:pt x="197702" y="35206"/>
                  <a:pt x="213116" y="46932"/>
                </a:cubicBezTo>
                <a:cubicBezTo>
                  <a:pt x="216659" y="49648"/>
                  <a:pt x="218807" y="53802"/>
                  <a:pt x="218976" y="58263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EBF4DA9-BBA5-6C43-044C-D06EA31E1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6382" y="5097407"/>
            <a:ext cx="116525" cy="116524"/>
          </a:xfrm>
          <a:custGeom>
            <a:avLst/>
            <a:gdLst>
              <a:gd name="connsiteX0" fmla="*/ 58552 w 116525"/>
              <a:gd name="connsiteY0" fmla="*/ 116524 h 116524"/>
              <a:gd name="connsiteX1" fmla="*/ 116524 w 116525"/>
              <a:gd name="connsiteY1" fmla="*/ 57973 h 116524"/>
              <a:gd name="connsiteX2" fmla="*/ 57973 w 116525"/>
              <a:gd name="connsiteY2" fmla="*/ 1 h 116524"/>
              <a:gd name="connsiteX3" fmla="*/ 0 w 116525"/>
              <a:gd name="connsiteY3" fmla="*/ 58262 h 116524"/>
              <a:gd name="connsiteX4" fmla="*/ 58552 w 116525"/>
              <a:gd name="connsiteY4" fmla="*/ 116524 h 116524"/>
              <a:gd name="connsiteX5" fmla="*/ 58552 w 116525"/>
              <a:gd name="connsiteY5" fmla="*/ 15239 h 116524"/>
              <a:gd name="connsiteX6" fmla="*/ 101284 w 116525"/>
              <a:gd name="connsiteY6" fmla="*/ 58551 h 116524"/>
              <a:gd name="connsiteX7" fmla="*/ 57973 w 116525"/>
              <a:gd name="connsiteY7" fmla="*/ 101282 h 116524"/>
              <a:gd name="connsiteX8" fmla="*/ 15240 w 116525"/>
              <a:gd name="connsiteY8" fmla="*/ 58262 h 116524"/>
              <a:gd name="connsiteX9" fmla="*/ 58552 w 116525"/>
              <a:gd name="connsiteY9" fmla="*/ 15239 h 11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25" h="116524">
                <a:moveTo>
                  <a:pt x="58552" y="116524"/>
                </a:moveTo>
                <a:cubicBezTo>
                  <a:pt x="90729" y="116364"/>
                  <a:pt x="116684" y="90150"/>
                  <a:pt x="116524" y="57973"/>
                </a:cubicBezTo>
                <a:cubicBezTo>
                  <a:pt x="116364" y="25796"/>
                  <a:pt x="90150" y="-159"/>
                  <a:pt x="57973" y="1"/>
                </a:cubicBezTo>
                <a:cubicBezTo>
                  <a:pt x="25910" y="160"/>
                  <a:pt x="1" y="26198"/>
                  <a:pt x="0" y="58262"/>
                </a:cubicBezTo>
                <a:cubicBezTo>
                  <a:pt x="80" y="90519"/>
                  <a:pt x="26294" y="116604"/>
                  <a:pt x="58552" y="116524"/>
                </a:cubicBezTo>
                <a:close/>
                <a:moveTo>
                  <a:pt x="58552" y="15239"/>
                </a:moveTo>
                <a:cubicBezTo>
                  <a:pt x="82312" y="15399"/>
                  <a:pt x="101444" y="34790"/>
                  <a:pt x="101284" y="58551"/>
                </a:cubicBezTo>
                <a:cubicBezTo>
                  <a:pt x="101124" y="82310"/>
                  <a:pt x="81733" y="101442"/>
                  <a:pt x="57973" y="101282"/>
                </a:cubicBezTo>
                <a:cubicBezTo>
                  <a:pt x="34327" y="101123"/>
                  <a:pt x="15241" y="81909"/>
                  <a:pt x="15240" y="58262"/>
                </a:cubicBezTo>
                <a:cubicBezTo>
                  <a:pt x="15349" y="34433"/>
                  <a:pt x="34724" y="15188"/>
                  <a:pt x="58552" y="15239"/>
                </a:cubicBezTo>
                <a:close/>
              </a:path>
            </a:pathLst>
          </a:custGeom>
          <a:solidFill>
            <a:schemeClr val="bg1"/>
          </a:solid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EDEA-60A6-4B49-8396-794ACBF0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74" y="457094"/>
            <a:ext cx="3029691" cy="1317917"/>
          </a:xfrm>
        </p:spPr>
        <p:txBody>
          <a:bodyPr>
            <a:normAutofit/>
          </a:bodyPr>
          <a:lstStyle/>
          <a:p>
            <a:r>
              <a:rPr lang="en-US" dirty="0"/>
              <a:t>Information Available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1557F-E8AC-421A-99BC-DF7C81C99659}"/>
              </a:ext>
            </a:extLst>
          </p:cNvPr>
          <p:cNvSpPr txBox="1"/>
          <p:nvPr/>
        </p:nvSpPr>
        <p:spPr>
          <a:xfrm>
            <a:off x="224877" y="1917199"/>
            <a:ext cx="280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Institutional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4D9B3-65C1-4720-BF0F-336A1012A0C2}"/>
              </a:ext>
            </a:extLst>
          </p:cNvPr>
          <p:cNvSpPr txBox="1"/>
          <p:nvPr/>
        </p:nvSpPr>
        <p:spPr>
          <a:xfrm>
            <a:off x="3666565" y="555813"/>
            <a:ext cx="7978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Academic Profile integrates data from MSU’s systems of record including information related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Graduate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Sponsored Awards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Faculty Rank and Job Titles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 Assignment and Affiliated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Degrees Earned</a:t>
            </a:r>
          </a:p>
        </p:txBody>
      </p:sp>
    </p:spTree>
    <p:extLst>
      <p:ext uri="{BB962C8B-B14F-4D97-AF65-F5344CB8AC3E}">
        <p14:creationId xmlns:p14="http://schemas.microsoft.com/office/powerpoint/2010/main" val="27551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EDEA-60A6-4B49-8396-794ACBF0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74" y="457094"/>
            <a:ext cx="3029691" cy="1317917"/>
          </a:xfrm>
        </p:spPr>
        <p:txBody>
          <a:bodyPr>
            <a:normAutofit/>
          </a:bodyPr>
          <a:lstStyle/>
          <a:p>
            <a:r>
              <a:rPr lang="en-US" dirty="0"/>
              <a:t>Information Collected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1557F-E8AC-421A-99BC-DF7C81C99659}"/>
              </a:ext>
            </a:extLst>
          </p:cNvPr>
          <p:cNvSpPr txBox="1"/>
          <p:nvPr/>
        </p:nvSpPr>
        <p:spPr>
          <a:xfrm>
            <a:off x="224877" y="1917199"/>
            <a:ext cx="2809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Individual Data Not Held in Central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4D9B3-65C1-4720-BF0F-336A1012A0C2}"/>
              </a:ext>
            </a:extLst>
          </p:cNvPr>
          <p:cNvSpPr txBox="1"/>
          <p:nvPr/>
        </p:nvSpPr>
        <p:spPr>
          <a:xfrm>
            <a:off x="3576918" y="457094"/>
            <a:ext cx="79782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 team loads the initial CV for faculty and academic staff. Individuals then maintain their information relating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Publications and Creative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Presentations and Media Appearances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Service – Internal and External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Advising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External Funding not in KC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Professional Memberships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Honorifics</a:t>
            </a:r>
          </a:p>
        </p:txBody>
      </p:sp>
    </p:spTree>
    <p:extLst>
      <p:ext uri="{BB962C8B-B14F-4D97-AF65-F5344CB8AC3E}">
        <p14:creationId xmlns:p14="http://schemas.microsoft.com/office/powerpoint/2010/main" val="2546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EDEA-60A6-4B49-8396-794ACBF0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770"/>
            <a:ext cx="3483980" cy="1578241"/>
          </a:xfrm>
        </p:spPr>
        <p:txBody>
          <a:bodyPr>
            <a:normAutofit/>
          </a:bodyPr>
          <a:lstStyle/>
          <a:p>
            <a:r>
              <a:rPr lang="en-US" sz="3200" dirty="0"/>
              <a:t>MSU 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4D9B3-65C1-4720-BF0F-336A1012A0C2}"/>
              </a:ext>
            </a:extLst>
          </p:cNvPr>
          <p:cNvSpPr txBox="1"/>
          <p:nvPr/>
        </p:nvSpPr>
        <p:spPr>
          <a:xfrm>
            <a:off x="3576918" y="457094"/>
            <a:ext cx="79782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Fully Implemented or Accessible: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</a:rPr>
              <a:t>Broad College of Business</a:t>
            </a: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</a:rPr>
              <a:t>College of Arts and Letters</a:t>
            </a: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</a:rPr>
              <a:t>College of Communication Arts Sciences</a:t>
            </a:r>
            <a:endParaRPr lang="en-US" sz="2400" dirty="0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</a:rPr>
              <a:t>Osteo Med Physician’s Assistant Program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>
                <a:latin typeface="+mj-lt"/>
                <a:ea typeface="Calibri" panose="020F0502020204030204" pitchFamily="34" charset="0"/>
              </a:rPr>
              <a:t>College of Agriculture and Natural Resources</a:t>
            </a:r>
            <a:br>
              <a:rPr lang="en-US" sz="2400" dirty="0">
                <a:latin typeface="+mj-lt"/>
                <a:ea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anose="020F0502020204030204" pitchFamily="34" charset="0"/>
              </a:rPr>
              <a:t>(Full access available, re-engagement forthcoming)</a:t>
            </a:r>
          </a:p>
          <a:p>
            <a:endParaRPr lang="en-US" sz="2400" dirty="0"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Implementation in progress: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College of Music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College of Vet Med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College of Human Med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Piloting with: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Lyman Briggs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</a:rPr>
              <a:t>Residential College in the Arts and Humanities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James Madison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EDEA-60A6-4B49-8396-794ACBF0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74" y="457094"/>
            <a:ext cx="3029691" cy="1317917"/>
          </a:xfrm>
        </p:spPr>
        <p:txBody>
          <a:bodyPr>
            <a:normAutofit/>
          </a:bodyPr>
          <a:lstStyle/>
          <a:p>
            <a:r>
              <a:rPr lang="en-US" dirty="0"/>
              <a:t>Export Reports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1557F-E8AC-421A-99BC-DF7C81C99659}"/>
              </a:ext>
            </a:extLst>
          </p:cNvPr>
          <p:cNvSpPr txBox="1"/>
          <p:nvPr/>
        </p:nvSpPr>
        <p:spPr>
          <a:xfrm>
            <a:off x="224877" y="1917199"/>
            <a:ext cx="302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Annual Reviews &amp;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Forms on Progress and Excellence</a:t>
            </a:r>
          </a:p>
        </p:txBody>
      </p:sp>
      <p:pic>
        <p:nvPicPr>
          <p:cNvPr id="6" name="Picture 5" descr="Screenshot of the output of the report on Promotion and Excellence.">
            <a:extLst>
              <a:ext uri="{FF2B5EF4-FFF2-40B4-BE49-F238E27FC236}">
                <a16:creationId xmlns:a16="http://schemas.microsoft.com/office/drawing/2014/main" id="{99D71FB9-4DD6-B735-48BC-D8D44EB5E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391" y="179549"/>
            <a:ext cx="5793281" cy="442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Screenshot of the Annual Review Template">
            <a:extLst>
              <a:ext uri="{FF2B5EF4-FFF2-40B4-BE49-F238E27FC236}">
                <a16:creationId xmlns:a16="http://schemas.microsoft.com/office/drawing/2014/main" id="{0AD07ED1-49A5-C4D7-D032-7671F3C9BC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691" y="1031831"/>
            <a:ext cx="6043992" cy="556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shot of the report functionality in AP. ">
            <a:extLst>
              <a:ext uri="{FF2B5EF4-FFF2-40B4-BE49-F238E27FC236}">
                <a16:creationId xmlns:a16="http://schemas.microsoft.com/office/drawing/2014/main" id="{4BE800D6-D12D-D369-1775-FAEE2CCFC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939" y="2614021"/>
            <a:ext cx="6499935" cy="260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9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EDEA-60A6-4B49-8396-794ACBF0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74" y="457094"/>
            <a:ext cx="3029691" cy="1317917"/>
          </a:xfrm>
        </p:spPr>
        <p:txBody>
          <a:bodyPr>
            <a:normAutofit/>
          </a:bodyPr>
          <a:lstStyle/>
          <a:p>
            <a:r>
              <a:rPr lang="en-US" dirty="0"/>
              <a:t>Export CV</a:t>
            </a:r>
          </a:p>
        </p:txBody>
      </p:sp>
      <p:pic>
        <p:nvPicPr>
          <p:cNvPr id="4" name="Picture 3" descr="Screenshot of the CV generation tool in Academic Profile. ">
            <a:extLst>
              <a:ext uri="{FF2B5EF4-FFF2-40B4-BE49-F238E27FC236}">
                <a16:creationId xmlns:a16="http://schemas.microsoft.com/office/drawing/2014/main" id="{A724AF37-4656-FA6E-3F94-4869E25BC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466" y="760165"/>
            <a:ext cx="8365395" cy="502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3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EDEA-60A6-4B49-8396-794ACBF0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74" y="457095"/>
            <a:ext cx="3029691" cy="146010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Access &amp; Onboarding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4D9B3-65C1-4720-BF0F-336A1012A0C2}"/>
              </a:ext>
            </a:extLst>
          </p:cNvPr>
          <p:cNvSpPr txBox="1"/>
          <p:nvPr/>
        </p:nvSpPr>
        <p:spPr>
          <a:xfrm>
            <a:off x="3576917" y="457094"/>
            <a:ext cx="8193741" cy="643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Process for entering CVs: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 inputs CVs sent to </a:t>
            </a:r>
            <a:r>
              <a:rPr lang="en-US" sz="2400" dirty="0">
                <a:hlinkClick r:id="rId3"/>
              </a:rPr>
              <a:t>AcadProf@MSU.EDU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 needs updated CV with dates attached to each activity (need at least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headings are important (e.g., service, paid consulting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Attributes are important (e.g., peer reviewed, invited papers or presentations, etc.)</a:t>
            </a:r>
          </a:p>
          <a:p>
            <a:endParaRPr lang="en-US" sz="2400" dirty="0"/>
          </a:p>
          <a:p>
            <a:r>
              <a:rPr lang="en-US" sz="2400" dirty="0"/>
              <a:t>Training Sessions:</a:t>
            </a:r>
          </a:p>
          <a:p>
            <a:pPr marL="2857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Learn basic functionality of screens (manual and auto loaded data)</a:t>
            </a:r>
          </a:p>
          <a:p>
            <a:pPr marL="2857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Validate data</a:t>
            </a:r>
          </a:p>
          <a:p>
            <a:pPr marL="2857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How to run reports (Forms on Progress and Excellence, Annual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9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92A8459-FD56-4E89-A6AF-5F043EDB5208}" vid="{166FC5F2-21F7-4952-A132-49306F2C90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13853</TotalTime>
  <Words>363</Words>
  <Application>Microsoft Office PowerPoint</Application>
  <PresentationFormat>Widescreen</PresentationFormat>
  <Paragraphs>77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Symbol</vt:lpstr>
      <vt:lpstr>Century Gothic</vt:lpstr>
      <vt:lpstr>Arial</vt:lpstr>
      <vt:lpstr>Office Theme</vt:lpstr>
      <vt:lpstr>Academic Profile Overview</vt:lpstr>
      <vt:lpstr>Overview</vt:lpstr>
      <vt:lpstr>Information Available</vt:lpstr>
      <vt:lpstr>Information Collected</vt:lpstr>
      <vt:lpstr>MSU Implementation</vt:lpstr>
      <vt:lpstr>Export Reports</vt:lpstr>
      <vt:lpstr>Export CV</vt:lpstr>
      <vt:lpstr>Access &amp; Onboarding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Broughton, Jacqui</dc:creator>
  <cp:lastModifiedBy>Leete, Beth</cp:lastModifiedBy>
  <cp:revision>238</cp:revision>
  <cp:lastPrinted>2019-04-05T20:48:03Z</cp:lastPrinted>
  <dcterms:created xsi:type="dcterms:W3CDTF">2018-11-16T13:49:43Z</dcterms:created>
  <dcterms:modified xsi:type="dcterms:W3CDTF">2023-11-01T19:04:42Z</dcterms:modified>
</cp:coreProperties>
</file>