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8" r:id="rId6"/>
    <p:sldId id="269" r:id="rId7"/>
    <p:sldId id="270" r:id="rId8"/>
    <p:sldId id="271" r:id="rId9"/>
    <p:sldId id="272" r:id="rId10"/>
    <p:sldId id="281" r:id="rId11"/>
    <p:sldId id="282" r:id="rId12"/>
    <p:sldId id="273" r:id="rId13"/>
    <p:sldId id="274" r:id="rId14"/>
    <p:sldId id="275" r:id="rId15"/>
    <p:sldId id="260" r:id="rId16"/>
    <p:sldId id="261" r:id="rId17"/>
    <p:sldId id="278" r:id="rId18"/>
    <p:sldId id="276" r:id="rId19"/>
    <p:sldId id="277"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a:srgbClr val="002A13"/>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44" y="3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ewlessk\AppData\Local\Microsoft\Windows\INetCache\Content.Outlook\0QUOWPO6\Specialist%20Functions%20by%20College%20(HRP829)%20as%20of%201.12.2023-COP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1,023 Specialists </a:t>
            </a:r>
          </a:p>
          <a:p>
            <a:pPr>
              <a:defRPr/>
            </a:pPr>
            <a:r>
              <a:rPr lang="en-US" dirty="0"/>
              <a:t>(as of 1/12/2023)</a:t>
            </a:r>
          </a:p>
        </c:rich>
      </c:tx>
      <c:layout>
        <c:manualLayout>
          <c:xMode val="edge"/>
          <c:yMode val="edge"/>
          <c:x val="0.15366613797338197"/>
          <c:y val="3.703703703703703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3EE-49A7-8949-C0B0158CBB9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3EE-49A7-8949-C0B0158CBB9E}"/>
              </c:ext>
            </c:extLst>
          </c:dPt>
          <c:dLbls>
            <c:dLbl>
              <c:idx val="0"/>
              <c:layout>
                <c:manualLayout>
                  <c:x val="6.6793809047250392E-4"/>
                  <c:y val="-9.756709704216269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EE-49A7-8949-C0B0158CBB9E}"/>
                </c:ext>
              </c:extLst>
            </c:dLbl>
            <c:dLbl>
              <c:idx val="1"/>
              <c:layout>
                <c:manualLayout>
                  <c:x val="9.5923261390887284E-3"/>
                  <c:y val="0.129550270862606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3EE-49A7-8949-C0B0158CBB9E}"/>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('Summary of Both FT and Cont'!$D$5,'Summary of Both FT and Cont'!$E$5)</c:f>
              <c:strCache>
                <c:ptCount val="2"/>
                <c:pt idx="0">
                  <c:v>Continuing System</c:v>
                </c:pt>
                <c:pt idx="1">
                  <c:v>Fixed-Term System</c:v>
                </c:pt>
              </c:strCache>
            </c:strRef>
          </c:cat>
          <c:val>
            <c:numRef>
              <c:f>('Summary of Both FT and Cont'!$D$40,'Summary of Both FT and Cont'!$E$40)</c:f>
              <c:numCache>
                <c:formatCode>#,##0;\-#,##0;\ </c:formatCode>
                <c:ptCount val="2"/>
                <c:pt idx="0">
                  <c:v>403</c:v>
                </c:pt>
                <c:pt idx="1">
                  <c:v>620</c:v>
                </c:pt>
              </c:numCache>
            </c:numRef>
          </c:val>
          <c:extLst>
            <c:ext xmlns:c16="http://schemas.microsoft.com/office/drawing/2014/chart" uri="{C3380CC4-5D6E-409C-BE32-E72D297353CC}">
              <c16:uniqueId val="{00000004-43EE-49A7-8949-C0B0158CBB9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802048156439548"/>
          <c:y val="0.69680072819180428"/>
          <c:w val="0.23021276098004081"/>
          <c:h val="0.227834954974062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Specialists by Appointment Category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2D7-487B-B3D9-A2DFD70CA95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2D7-487B-B3D9-A2DFD70CA95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2D7-487B-B3D9-A2DFD70CA95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2D7-487B-B3D9-A2DFD70CA95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2D7-487B-B3D9-A2DFD70CA956}"/>
              </c:ext>
            </c:extLst>
          </c:dPt>
          <c:dLbls>
            <c:dLbl>
              <c:idx val="0"/>
              <c:layout>
                <c:manualLayout>
                  <c:x val="2.2646325459317482E-2"/>
                  <c:y val="-3.77475211431904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D7-487B-B3D9-A2DFD70CA956}"/>
                </c:ext>
              </c:extLst>
            </c:dLbl>
            <c:dLbl>
              <c:idx val="1"/>
              <c:layout>
                <c:manualLayout>
                  <c:x val="2.8776246719160004E-2"/>
                  <c:y val="1.79600466608340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2D7-487B-B3D9-A2DFD70CA956}"/>
                </c:ext>
              </c:extLst>
            </c:dLbl>
            <c:dLbl>
              <c:idx val="2"/>
              <c:layout>
                <c:manualLayout>
                  <c:x val="-0.16829990402748685"/>
                  <c:y val="-1.24017885386476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D7-487B-B3D9-A2DFD70CA956}"/>
                </c:ext>
              </c:extLst>
            </c:dLbl>
            <c:dLbl>
              <c:idx val="3"/>
              <c:layout>
                <c:manualLayout>
                  <c:x val="-2.2829177602799674E-2"/>
                  <c:y val="7.12241178186059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2D7-487B-B3D9-A2DFD70CA956}"/>
                </c:ext>
              </c:extLst>
            </c:dLbl>
            <c:dLbl>
              <c:idx val="4"/>
              <c:layout>
                <c:manualLayout>
                  <c:x val="-6.0998250218722662E-2"/>
                  <c:y val="4.4958807232429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2D7-487B-B3D9-A2DFD70CA95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('Summary of Both FT and Cont'!$F$5,'Summary of Both FT and Cont'!$G$5,'Summary of Both FT and Cont'!$H$5,'Summary of Both FT and Cont'!$I$5,'Summary of Both FT and Cont'!$J$5)</c:f>
              <c:strCache>
                <c:ptCount val="5"/>
                <c:pt idx="0">
                  <c:v>Advisor</c:v>
                </c:pt>
                <c:pt idx="1">
                  <c:v>Curr. Dev.</c:v>
                </c:pt>
                <c:pt idx="2">
                  <c:v>Outreach</c:v>
                </c:pt>
                <c:pt idx="3">
                  <c:v>Research</c:v>
                </c:pt>
                <c:pt idx="4">
                  <c:v>Teacher</c:v>
                </c:pt>
              </c:strCache>
            </c:strRef>
          </c:cat>
          <c:val>
            <c:numRef>
              <c:f>('Summary of Both FT and Cont'!$F$40,'Summary of Both FT and Cont'!$G$40,'Summary of Both FT and Cont'!$H$40,'Summary of Both FT and Cont'!$I$40,'Summary of Both FT and Cont'!$J$40)</c:f>
              <c:numCache>
                <c:formatCode>#,##0;\-#,##0;\ </c:formatCode>
                <c:ptCount val="5"/>
                <c:pt idx="0">
                  <c:v>290</c:v>
                </c:pt>
                <c:pt idx="1">
                  <c:v>80</c:v>
                </c:pt>
                <c:pt idx="2">
                  <c:v>336</c:v>
                </c:pt>
                <c:pt idx="3">
                  <c:v>106</c:v>
                </c:pt>
                <c:pt idx="4">
                  <c:v>211</c:v>
                </c:pt>
              </c:numCache>
            </c:numRef>
          </c:val>
          <c:extLst>
            <c:ext xmlns:c16="http://schemas.microsoft.com/office/drawing/2014/chart" uri="{C3380CC4-5D6E-409C-BE32-E72D297353CC}">
              <c16:uniqueId val="{0000000A-12D7-487B-B3D9-A2DFD70CA95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8"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9"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43">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45">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0DDA5CB3-2B66-4E4E-B9FE-9DCA4E5543C1}"/>
              </a:ext>
            </a:extLst>
          </p:cNvPr>
          <p:cNvSpPr>
            <a:spLocks noGrp="1"/>
          </p:cNvSpPr>
          <p:nvPr>
            <p:ph type="ctrTitle" idx="4294967295"/>
          </p:nvPr>
        </p:nvSpPr>
        <p:spPr>
          <a:xfrm>
            <a:off x="5770072" y="964769"/>
            <a:ext cx="4966432" cy="2376915"/>
          </a:xfrm>
        </p:spPr>
        <p:txBody>
          <a:bodyPr vert="horz" lIns="91440" tIns="45720" rIns="91440" bIns="0" rtlCol="0" anchor="b">
            <a:normAutofit/>
          </a:bodyPr>
          <a:lstStyle/>
          <a:p>
            <a:r>
              <a:rPr lang="en-US" sz="3000" dirty="0"/>
              <a:t>Thriving  as  an  Academic Specialist  at</a:t>
            </a:r>
            <a:br>
              <a:rPr lang="en-US" sz="3000" dirty="0"/>
            </a:br>
            <a:r>
              <a:rPr lang="en-US" sz="3000" dirty="0"/>
              <a:t>Michigan State University</a:t>
            </a:r>
          </a:p>
        </p:txBody>
      </p:sp>
      <p:sp>
        <p:nvSpPr>
          <p:cNvPr id="3" name="Subtitle 2">
            <a:extLst>
              <a:ext uri="{FF2B5EF4-FFF2-40B4-BE49-F238E27FC236}">
                <a16:creationId xmlns:a16="http://schemas.microsoft.com/office/drawing/2014/main" id="{5A42E75E-3E6C-45EA-8D3D-7E4102E79712}"/>
              </a:ext>
            </a:extLst>
          </p:cNvPr>
          <p:cNvSpPr>
            <a:spLocks noGrp="1"/>
          </p:cNvSpPr>
          <p:nvPr>
            <p:ph type="subTitle" idx="4294967295"/>
          </p:nvPr>
        </p:nvSpPr>
        <p:spPr>
          <a:xfrm>
            <a:off x="5770074" y="3529158"/>
            <a:ext cx="4972063" cy="2364065"/>
          </a:xfrm>
        </p:spPr>
        <p:txBody>
          <a:bodyPr vert="horz" lIns="91440" tIns="91440" rIns="91440" bIns="91440" rtlCol="0">
            <a:normAutofit/>
          </a:bodyPr>
          <a:lstStyle/>
          <a:p>
            <a:pPr marL="0" indent="0">
              <a:lnSpc>
                <a:spcPct val="110000"/>
              </a:lnSpc>
              <a:buNone/>
            </a:pPr>
            <a:r>
              <a:rPr lang="en-US" sz="1500" cap="all" dirty="0"/>
              <a:t>February 8, 2023</a:t>
            </a:r>
          </a:p>
          <a:p>
            <a:pPr marL="0" indent="0">
              <a:lnSpc>
                <a:spcPct val="110000"/>
              </a:lnSpc>
              <a:buNone/>
            </a:pPr>
            <a:r>
              <a:rPr lang="en-US" sz="1500" cap="all" dirty="0"/>
              <a:t>Presented By:  </a:t>
            </a:r>
          </a:p>
          <a:p>
            <a:pPr marL="0" indent="0">
              <a:lnSpc>
                <a:spcPct val="110000"/>
              </a:lnSpc>
              <a:buNone/>
            </a:pPr>
            <a:r>
              <a:rPr lang="en-US" sz="1500" cap="all" dirty="0"/>
              <a:t>Ann Austin, Ph.D - Interim Associate Provost and Associate Vice President Faculty and Academic Staff Affairs (FASA)</a:t>
            </a:r>
          </a:p>
          <a:p>
            <a:pPr marL="0" indent="0">
              <a:lnSpc>
                <a:spcPct val="110000"/>
              </a:lnSpc>
              <a:buNone/>
            </a:pPr>
            <a:r>
              <a:rPr lang="en-US" sz="1500" cap="all" dirty="0"/>
              <a:t>Kathy Charles, MHRLR – Director Faculty and Academic Staff Affairs (FASA)</a:t>
            </a:r>
          </a:p>
          <a:p>
            <a:pPr marL="0" indent="0">
              <a:lnSpc>
                <a:spcPct val="110000"/>
              </a:lnSpc>
              <a:buNone/>
            </a:pPr>
            <a:endParaRPr lang="en-US" sz="1500" cap="all" dirty="0"/>
          </a:p>
        </p:txBody>
      </p:sp>
      <p:grpSp>
        <p:nvGrpSpPr>
          <p:cNvPr id="64" name="Group 47">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65" name="Rectangle 48">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49">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descr="A picture of the MSU campus' many paths">
            <a:extLst>
              <a:ext uri="{FF2B5EF4-FFF2-40B4-BE49-F238E27FC236}">
                <a16:creationId xmlns:a16="http://schemas.microsoft.com/office/drawing/2014/main" id="{C2C83107-E26E-5C9D-4C44-32A9B5D11689}"/>
              </a:ext>
            </a:extLst>
          </p:cNvPr>
          <p:cNvPicPr>
            <a:picLocks noChangeAspect="1"/>
          </p:cNvPicPr>
          <p:nvPr/>
        </p:nvPicPr>
        <p:blipFill rotWithShape="1">
          <a:blip r:embed="rId3"/>
          <a:srcRect l="32894" r="15797" b="-1"/>
          <a:stretch/>
        </p:blipFill>
        <p:spPr>
          <a:xfrm>
            <a:off x="1271223" y="1116345"/>
            <a:ext cx="3362141" cy="3866172"/>
          </a:xfrm>
          <a:prstGeom prst="rect">
            <a:avLst/>
          </a:prstGeom>
        </p:spPr>
      </p:pic>
      <p:cxnSp>
        <p:nvCxnSpPr>
          <p:cNvPr id="67" name="Straight Connector 51">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8" name="Picture 53">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55">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7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9159-40FD-F567-0EBA-C1B22DBF0510}"/>
              </a:ext>
            </a:extLst>
          </p:cNvPr>
          <p:cNvSpPr>
            <a:spLocks noGrp="1"/>
          </p:cNvSpPr>
          <p:nvPr>
            <p:ph type="title"/>
          </p:nvPr>
        </p:nvSpPr>
        <p:spPr>
          <a:xfrm>
            <a:off x="1451579" y="804519"/>
            <a:ext cx="9603275" cy="740817"/>
          </a:xfrm>
        </p:spPr>
        <p:txBody>
          <a:bodyPr/>
          <a:lstStyle/>
          <a:p>
            <a:r>
              <a:rPr lang="en-US" dirty="0"/>
              <a:t>Continuing System Reappointment </a:t>
            </a:r>
            <a:r>
              <a:rPr lang="en-US" sz="2400" dirty="0"/>
              <a:t>(Cont’d)</a:t>
            </a:r>
            <a:endParaRPr lang="en-US" dirty="0"/>
          </a:p>
        </p:txBody>
      </p:sp>
      <p:sp>
        <p:nvSpPr>
          <p:cNvPr id="3" name="Content Placeholder 2">
            <a:extLst>
              <a:ext uri="{FF2B5EF4-FFF2-40B4-BE49-F238E27FC236}">
                <a16:creationId xmlns:a16="http://schemas.microsoft.com/office/drawing/2014/main" id="{E6F26D26-EB4F-E1FA-6E85-4F33816C1880}"/>
              </a:ext>
            </a:extLst>
          </p:cNvPr>
          <p:cNvSpPr>
            <a:spLocks noGrp="1"/>
          </p:cNvSpPr>
          <p:nvPr>
            <p:ph idx="1"/>
          </p:nvPr>
        </p:nvSpPr>
        <p:spPr/>
        <p:txBody>
          <a:bodyPr>
            <a:normAutofit fontScale="25000" lnSpcReduction="20000"/>
          </a:bodyPr>
          <a:lstStyle/>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Establishment of Committee</a:t>
            </a:r>
            <a:r>
              <a:rPr kumimoji="0" lang="en-US" sz="5600" b="1"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The unit administrator shall establish a review committee to advise the unit administrator about the reappointment, or award of continuing appointment status, or promotion of the individual academic specialist. </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Joint Appointment</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Establishes the process of review and consultation when a specialist is jointly appointed</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Unit Review Committee Composition</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Goal of the Committee</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Provides goal of committee and the documents that should be included as part of the review </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Opportunity to Confer</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Expectation for specialist to confer with review committee and timeline notification. </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Summary for Specialist</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The unit administrator must provide the individual with a summary of the recommendation to Provost and with feedback after the recommendation is forwarded. Also establish a timeline for when notification should take place. </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Denial of Promotion</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Denial of promotion requires a conversation between the administrator and specialist to detail rationale and next steps to be eligible.</a:t>
            </a:r>
          </a:p>
          <a:p>
            <a:pPr marL="0" marR="0" lvl="0" indent="0" algn="l" defTabSz="914400" rtl="0" eaLnBrk="1" fontAlgn="auto" latinLnBrk="0" hangingPunct="1">
              <a:spcBef>
                <a:spcPts val="600"/>
              </a:spcBef>
              <a:spcAft>
                <a:spcPts val="600"/>
              </a:spcAft>
              <a:buClr>
                <a:srgbClr val="B71E42"/>
              </a:buClr>
              <a:buSzPct val="100000"/>
              <a:buFont typeface="Arial" panose="020B0604020202020204" pitchFamily="34" charset="0"/>
              <a:buNone/>
              <a:tabLst/>
              <a:defRPr/>
            </a:pPr>
            <a:r>
              <a:rPr kumimoji="0" lang="en-US" sz="56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Appeals &amp; Grievance</a:t>
            </a:r>
            <a:r>
              <a:rPr kumimoji="0" lang="en-US" sz="56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Notification of appeal FGP and Administrative Review Process</a:t>
            </a:r>
            <a:endParaRPr kumimoji="0" lang="en-US" sz="5600" b="0" i="0" u="none" strike="noStrike" kern="1200" cap="none" spc="0" normalizeH="0" baseline="0" noProof="0" dirty="0">
              <a:ln>
                <a:noFill/>
              </a:ln>
              <a:solidFill>
                <a:prstClr val="black"/>
              </a:solidFill>
              <a:effectLst/>
              <a:uLnTx/>
              <a:uFillTx/>
              <a:latin typeface="Gotham Book"/>
              <a:cs typeface="Calibri"/>
            </a:endParaRPr>
          </a:p>
          <a:p>
            <a:endParaRPr lang="en-US" dirty="0"/>
          </a:p>
        </p:txBody>
      </p:sp>
    </p:spTree>
    <p:extLst>
      <p:ext uri="{BB962C8B-B14F-4D97-AF65-F5344CB8AC3E}">
        <p14:creationId xmlns:p14="http://schemas.microsoft.com/office/powerpoint/2010/main" val="393183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A09C-5E9D-3E2E-528A-A8DA2D820EE6}"/>
              </a:ext>
            </a:extLst>
          </p:cNvPr>
          <p:cNvSpPr>
            <a:spLocks noGrp="1"/>
          </p:cNvSpPr>
          <p:nvPr>
            <p:ph type="title"/>
          </p:nvPr>
        </p:nvSpPr>
        <p:spPr>
          <a:xfrm>
            <a:off x="1451579" y="804519"/>
            <a:ext cx="9603275" cy="690173"/>
          </a:xfrm>
        </p:spPr>
        <p:txBody>
          <a:bodyPr/>
          <a:lstStyle/>
          <a:p>
            <a:r>
              <a:rPr lang="en-US" dirty="0"/>
              <a:t>Continuing System Timeline</a:t>
            </a:r>
          </a:p>
        </p:txBody>
      </p:sp>
      <p:grpSp>
        <p:nvGrpSpPr>
          <p:cNvPr id="3" name="Group 2" descr="Appointed as a Continuing System Specialist to a 3-year probationary appointment&#10; During the second year a reappointment review occurs&#10; If unsuccessful, the appointment ends as originally scheduled&#10;If successfully reappointed, the Specialist begins a second 3-year probationary appointment&#10; During the second year, the continuing review occurs&#10; If successful, one is reappointed with continuing status&#10; If unsuccessful, the appointment ends as originally scheduled&#10;">
            <a:extLst>
              <a:ext uri="{FF2B5EF4-FFF2-40B4-BE49-F238E27FC236}">
                <a16:creationId xmlns:a16="http://schemas.microsoft.com/office/drawing/2014/main" id="{B665C330-CE84-746C-0437-65B0BA7B7713}"/>
              </a:ext>
            </a:extLst>
          </p:cNvPr>
          <p:cNvGrpSpPr/>
          <p:nvPr/>
        </p:nvGrpSpPr>
        <p:grpSpPr>
          <a:xfrm>
            <a:off x="1451579" y="1959105"/>
            <a:ext cx="9649587" cy="3926972"/>
            <a:chOff x="2807217" y="1371386"/>
            <a:chExt cx="7167317" cy="3926972"/>
          </a:xfrm>
        </p:grpSpPr>
        <p:sp>
          <p:nvSpPr>
            <p:cNvPr id="5" name="Arrow: Bent-Up 4">
              <a:extLst>
                <a:ext uri="{FF2B5EF4-FFF2-40B4-BE49-F238E27FC236}">
                  <a16:creationId xmlns:a16="http://schemas.microsoft.com/office/drawing/2014/main" id="{07ED23D4-976D-111E-29A9-EB966BCA0938}"/>
                </a:ext>
              </a:extLst>
            </p:cNvPr>
            <p:cNvSpPr/>
            <p:nvPr/>
          </p:nvSpPr>
          <p:spPr>
            <a:xfrm rot="5400000">
              <a:off x="3223789" y="3114343"/>
              <a:ext cx="1572327" cy="179003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Shape 5">
              <a:extLst>
                <a:ext uri="{FF2B5EF4-FFF2-40B4-BE49-F238E27FC236}">
                  <a16:creationId xmlns:a16="http://schemas.microsoft.com/office/drawing/2014/main" id="{C66CAADE-B755-7189-CF75-F3DDC4780529}"/>
                </a:ext>
              </a:extLst>
            </p:cNvPr>
            <p:cNvSpPr/>
            <p:nvPr/>
          </p:nvSpPr>
          <p:spPr>
            <a:xfrm>
              <a:off x="2807217" y="1371386"/>
              <a:ext cx="2646874" cy="1852726"/>
            </a:xfrm>
            <a:custGeom>
              <a:avLst/>
              <a:gdLst>
                <a:gd name="connsiteX0" fmla="*/ 0 w 2646874"/>
                <a:gd name="connsiteY0" fmla="*/ 308849 h 1852726"/>
                <a:gd name="connsiteX1" fmla="*/ 308849 w 2646874"/>
                <a:gd name="connsiteY1" fmla="*/ 0 h 1852726"/>
                <a:gd name="connsiteX2" fmla="*/ 2338025 w 2646874"/>
                <a:gd name="connsiteY2" fmla="*/ 0 h 1852726"/>
                <a:gd name="connsiteX3" fmla="*/ 2646874 w 2646874"/>
                <a:gd name="connsiteY3" fmla="*/ 308849 h 1852726"/>
                <a:gd name="connsiteX4" fmla="*/ 2646874 w 2646874"/>
                <a:gd name="connsiteY4" fmla="*/ 1543877 h 1852726"/>
                <a:gd name="connsiteX5" fmla="*/ 2338025 w 2646874"/>
                <a:gd name="connsiteY5" fmla="*/ 1852726 h 1852726"/>
                <a:gd name="connsiteX6" fmla="*/ 308849 w 2646874"/>
                <a:gd name="connsiteY6" fmla="*/ 1852726 h 1852726"/>
                <a:gd name="connsiteX7" fmla="*/ 0 w 2646874"/>
                <a:gd name="connsiteY7" fmla="*/ 1543877 h 1852726"/>
                <a:gd name="connsiteX8" fmla="*/ 0 w 2646874"/>
                <a:gd name="connsiteY8" fmla="*/ 308849 h 18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874" h="1852726">
                  <a:moveTo>
                    <a:pt x="0" y="308849"/>
                  </a:moveTo>
                  <a:cubicBezTo>
                    <a:pt x="0" y="138276"/>
                    <a:pt x="138276" y="0"/>
                    <a:pt x="308849" y="0"/>
                  </a:cubicBezTo>
                  <a:lnTo>
                    <a:pt x="2338025" y="0"/>
                  </a:lnTo>
                  <a:cubicBezTo>
                    <a:pt x="2508598" y="0"/>
                    <a:pt x="2646874" y="138276"/>
                    <a:pt x="2646874" y="308849"/>
                  </a:cubicBezTo>
                  <a:lnTo>
                    <a:pt x="2646874" y="1543877"/>
                  </a:lnTo>
                  <a:cubicBezTo>
                    <a:pt x="2646874" y="1714450"/>
                    <a:pt x="2508598" y="1852726"/>
                    <a:pt x="2338025" y="1852726"/>
                  </a:cubicBezTo>
                  <a:lnTo>
                    <a:pt x="308849" y="1852726"/>
                  </a:lnTo>
                  <a:cubicBezTo>
                    <a:pt x="138276" y="1852726"/>
                    <a:pt x="0" y="1714450"/>
                    <a:pt x="0" y="1543877"/>
                  </a:cubicBezTo>
                  <a:lnTo>
                    <a:pt x="0" y="308849"/>
                  </a:lnTo>
                  <a:close/>
                </a:path>
              </a:pathLst>
            </a:custGeom>
            <a:solidFill>
              <a:srgbClr val="18453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039" tIns="159039" rIns="159039" bIns="159039"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Gotham Book" pitchFamily="50" charset="0"/>
                  <a:cs typeface="Gotham Book" pitchFamily="50" charset="0"/>
                </a:rPr>
                <a:t>Appointed as a Continuing System Specialist to a 3-year probationary appointment</a:t>
              </a:r>
              <a:endParaRPr lang="en-US" sz="1800" kern="1200" dirty="0">
                <a:latin typeface="Gotham Book" pitchFamily="50" charset="0"/>
                <a:cs typeface="Gotham Book" pitchFamily="50" charset="0"/>
              </a:endParaRPr>
            </a:p>
          </p:txBody>
        </p:sp>
        <p:sp>
          <p:nvSpPr>
            <p:cNvPr id="7" name="Freeform: Shape 6">
              <a:extLst>
                <a:ext uri="{FF2B5EF4-FFF2-40B4-BE49-F238E27FC236}">
                  <a16:creationId xmlns:a16="http://schemas.microsoft.com/office/drawing/2014/main" id="{64B479CB-0C34-1D08-843B-3424739E2647}"/>
                </a:ext>
              </a:extLst>
            </p:cNvPr>
            <p:cNvSpPr/>
            <p:nvPr/>
          </p:nvSpPr>
          <p:spPr>
            <a:xfrm>
              <a:off x="5488833" y="1371386"/>
              <a:ext cx="2363182" cy="1746120"/>
            </a:xfrm>
            <a:custGeom>
              <a:avLst/>
              <a:gdLst>
                <a:gd name="connsiteX0" fmla="*/ 0 w 1925084"/>
                <a:gd name="connsiteY0" fmla="*/ 0 h 2075846"/>
                <a:gd name="connsiteX1" fmla="*/ 1925084 w 1925084"/>
                <a:gd name="connsiteY1" fmla="*/ 0 h 2075846"/>
                <a:gd name="connsiteX2" fmla="*/ 1925084 w 1925084"/>
                <a:gd name="connsiteY2" fmla="*/ 2075846 h 2075846"/>
                <a:gd name="connsiteX3" fmla="*/ 0 w 1925084"/>
                <a:gd name="connsiteY3" fmla="*/ 2075846 h 2075846"/>
                <a:gd name="connsiteX4" fmla="*/ 0 w 1925084"/>
                <a:gd name="connsiteY4" fmla="*/ 0 h 2075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84" h="2075846">
                  <a:moveTo>
                    <a:pt x="0" y="0"/>
                  </a:moveTo>
                  <a:lnTo>
                    <a:pt x="1925084" y="0"/>
                  </a:lnTo>
                  <a:lnTo>
                    <a:pt x="1925084" y="2075846"/>
                  </a:lnTo>
                  <a:lnTo>
                    <a:pt x="0" y="20758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During the  2</a:t>
              </a:r>
              <a:r>
                <a:rPr lang="en-US" sz="1600" b="0" i="0" kern="1200" baseline="30000" dirty="0">
                  <a:latin typeface="Gotham Book" pitchFamily="50" charset="0"/>
                  <a:cs typeface="Gotham Book" pitchFamily="50" charset="0"/>
                </a:rPr>
                <a:t>nd</a:t>
              </a:r>
              <a:r>
                <a:rPr lang="en-US" sz="1600" b="0" i="0" kern="1200" dirty="0">
                  <a:latin typeface="Gotham Book" pitchFamily="50" charset="0"/>
                  <a:cs typeface="Gotham Book" pitchFamily="50" charset="0"/>
                </a:rPr>
                <a:t> year, reappointment review occurs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unsuccessful, the appointment ends as originally scheduled</a:t>
              </a:r>
              <a:endParaRPr lang="en-US" sz="1600" kern="1200" dirty="0">
                <a:latin typeface="Gotham Book" pitchFamily="50" charset="0"/>
                <a:cs typeface="Gotham Book" pitchFamily="50" charset="0"/>
              </a:endParaRPr>
            </a:p>
          </p:txBody>
        </p:sp>
        <p:sp>
          <p:nvSpPr>
            <p:cNvPr id="8" name="Freeform: Shape 7">
              <a:extLst>
                <a:ext uri="{FF2B5EF4-FFF2-40B4-BE49-F238E27FC236}">
                  <a16:creationId xmlns:a16="http://schemas.microsoft.com/office/drawing/2014/main" id="{D24CF616-3E92-8408-DDD1-F6CB6C2B1B87}"/>
                </a:ext>
              </a:extLst>
            </p:cNvPr>
            <p:cNvSpPr/>
            <p:nvPr/>
          </p:nvSpPr>
          <p:spPr>
            <a:xfrm>
              <a:off x="4929736" y="3295587"/>
              <a:ext cx="2646874" cy="1852726"/>
            </a:xfrm>
            <a:custGeom>
              <a:avLst/>
              <a:gdLst>
                <a:gd name="connsiteX0" fmla="*/ 0 w 2646874"/>
                <a:gd name="connsiteY0" fmla="*/ 272887 h 1636994"/>
                <a:gd name="connsiteX1" fmla="*/ 272887 w 2646874"/>
                <a:gd name="connsiteY1" fmla="*/ 0 h 1636994"/>
                <a:gd name="connsiteX2" fmla="*/ 2373987 w 2646874"/>
                <a:gd name="connsiteY2" fmla="*/ 0 h 1636994"/>
                <a:gd name="connsiteX3" fmla="*/ 2646874 w 2646874"/>
                <a:gd name="connsiteY3" fmla="*/ 272887 h 1636994"/>
                <a:gd name="connsiteX4" fmla="*/ 2646874 w 2646874"/>
                <a:gd name="connsiteY4" fmla="*/ 1364107 h 1636994"/>
                <a:gd name="connsiteX5" fmla="*/ 2373987 w 2646874"/>
                <a:gd name="connsiteY5" fmla="*/ 1636994 h 1636994"/>
                <a:gd name="connsiteX6" fmla="*/ 272887 w 2646874"/>
                <a:gd name="connsiteY6" fmla="*/ 1636994 h 1636994"/>
                <a:gd name="connsiteX7" fmla="*/ 0 w 2646874"/>
                <a:gd name="connsiteY7" fmla="*/ 1364107 h 1636994"/>
                <a:gd name="connsiteX8" fmla="*/ 0 w 2646874"/>
                <a:gd name="connsiteY8" fmla="*/ 272887 h 163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874" h="1636994">
                  <a:moveTo>
                    <a:pt x="0" y="272887"/>
                  </a:moveTo>
                  <a:cubicBezTo>
                    <a:pt x="0" y="122176"/>
                    <a:pt x="122176" y="0"/>
                    <a:pt x="272887" y="0"/>
                  </a:cubicBezTo>
                  <a:lnTo>
                    <a:pt x="2373987" y="0"/>
                  </a:lnTo>
                  <a:cubicBezTo>
                    <a:pt x="2524698" y="0"/>
                    <a:pt x="2646874" y="122176"/>
                    <a:pt x="2646874" y="272887"/>
                  </a:cubicBezTo>
                  <a:lnTo>
                    <a:pt x="2646874" y="1364107"/>
                  </a:lnTo>
                  <a:cubicBezTo>
                    <a:pt x="2646874" y="1514818"/>
                    <a:pt x="2524698" y="1636994"/>
                    <a:pt x="2373987" y="1636994"/>
                  </a:cubicBezTo>
                  <a:lnTo>
                    <a:pt x="272887" y="1636994"/>
                  </a:lnTo>
                  <a:cubicBezTo>
                    <a:pt x="122176" y="1636994"/>
                    <a:pt x="0" y="1514818"/>
                    <a:pt x="0" y="1364107"/>
                  </a:cubicBezTo>
                  <a:lnTo>
                    <a:pt x="0" y="272887"/>
                  </a:lnTo>
                  <a:close/>
                </a:path>
              </a:pathLst>
            </a:custGeom>
            <a:solidFill>
              <a:srgbClr val="18453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8506" tIns="148506" rIns="148506" bIns="148506"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Gotham Book" pitchFamily="50" charset="0"/>
                  <a:cs typeface="Gotham Book" pitchFamily="50" charset="0"/>
                </a:rPr>
                <a:t>If successfully reappointed, the Specialist begins a second 3-year probationary appointment</a:t>
              </a:r>
              <a:endParaRPr lang="en-US" sz="1800" kern="1200" dirty="0">
                <a:latin typeface="Gotham Book" pitchFamily="50" charset="0"/>
                <a:cs typeface="Gotham Book" pitchFamily="50" charset="0"/>
              </a:endParaRPr>
            </a:p>
          </p:txBody>
        </p:sp>
        <p:sp>
          <p:nvSpPr>
            <p:cNvPr id="9" name="Freeform: Shape 8">
              <a:extLst>
                <a:ext uri="{FF2B5EF4-FFF2-40B4-BE49-F238E27FC236}">
                  <a16:creationId xmlns:a16="http://schemas.microsoft.com/office/drawing/2014/main" id="{DCFF6C6D-9A85-B920-4BFC-CB7AE23A070F}"/>
                </a:ext>
              </a:extLst>
            </p:cNvPr>
            <p:cNvSpPr/>
            <p:nvPr/>
          </p:nvSpPr>
          <p:spPr>
            <a:xfrm>
              <a:off x="7611352" y="3295587"/>
              <a:ext cx="2363182" cy="2002771"/>
            </a:xfrm>
            <a:custGeom>
              <a:avLst/>
              <a:gdLst>
                <a:gd name="connsiteX0" fmla="*/ 0 w 2175864"/>
                <a:gd name="connsiteY0" fmla="*/ 0 h 2002771"/>
                <a:gd name="connsiteX1" fmla="*/ 2175864 w 2175864"/>
                <a:gd name="connsiteY1" fmla="*/ 0 h 2002771"/>
                <a:gd name="connsiteX2" fmla="*/ 2175864 w 2175864"/>
                <a:gd name="connsiteY2" fmla="*/ 2002771 h 2002771"/>
                <a:gd name="connsiteX3" fmla="*/ 0 w 2175864"/>
                <a:gd name="connsiteY3" fmla="*/ 2002771 h 2002771"/>
                <a:gd name="connsiteX4" fmla="*/ 0 w 2175864"/>
                <a:gd name="connsiteY4" fmla="*/ 0 h 2002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864" h="2002771">
                  <a:moveTo>
                    <a:pt x="0" y="0"/>
                  </a:moveTo>
                  <a:lnTo>
                    <a:pt x="2175864" y="0"/>
                  </a:lnTo>
                  <a:lnTo>
                    <a:pt x="2175864" y="2002771"/>
                  </a:lnTo>
                  <a:lnTo>
                    <a:pt x="0" y="2002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During the 5</a:t>
              </a:r>
              <a:r>
                <a:rPr lang="en-US" sz="1600" b="0" i="0" kern="1200" baseline="30000" dirty="0">
                  <a:latin typeface="Gotham Book" pitchFamily="50" charset="0"/>
                  <a:cs typeface="Gotham Book" pitchFamily="50" charset="0"/>
                </a:rPr>
                <a:t>th</a:t>
              </a:r>
              <a:r>
                <a:rPr lang="en-US" sz="1600" b="0" i="0" kern="1200" dirty="0">
                  <a:latin typeface="Gotham Book" pitchFamily="50" charset="0"/>
                  <a:cs typeface="Gotham Book" pitchFamily="50" charset="0"/>
                </a:rPr>
                <a:t> year, the continuing review occurs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successful, one is reappointed with continuing status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unsuccessful, the appointment ends as originally scheduled</a:t>
              </a:r>
              <a:endParaRPr lang="en-US" sz="1600" kern="1200" dirty="0">
                <a:latin typeface="Gotham Book" pitchFamily="50" charset="0"/>
                <a:cs typeface="Gotham Book" pitchFamily="50" charset="0"/>
              </a:endParaRPr>
            </a:p>
          </p:txBody>
        </p:sp>
      </p:grpSp>
    </p:spTree>
    <p:extLst>
      <p:ext uri="{BB962C8B-B14F-4D97-AF65-F5344CB8AC3E}">
        <p14:creationId xmlns:p14="http://schemas.microsoft.com/office/powerpoint/2010/main" val="288172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368-A04B-4961-B1E6-293A2B33637B}"/>
              </a:ext>
            </a:extLst>
          </p:cNvPr>
          <p:cNvSpPr>
            <a:spLocks noGrp="1"/>
          </p:cNvSpPr>
          <p:nvPr>
            <p:ph type="title"/>
          </p:nvPr>
        </p:nvSpPr>
        <p:spPr/>
        <p:txBody>
          <a:bodyPr/>
          <a:lstStyle/>
          <a:p>
            <a:r>
              <a:rPr lang="en-US" dirty="0"/>
              <a:t>Promotion to Senior Specialist </a:t>
            </a:r>
            <a:r>
              <a:rPr lang="en-US" sz="2000" dirty="0"/>
              <a:t>(1 OF 2)</a:t>
            </a:r>
          </a:p>
        </p:txBody>
      </p:sp>
      <p:sp>
        <p:nvSpPr>
          <p:cNvPr id="3" name="Content Placeholder 2">
            <a:extLst>
              <a:ext uri="{FF2B5EF4-FFF2-40B4-BE49-F238E27FC236}">
                <a16:creationId xmlns:a16="http://schemas.microsoft.com/office/drawing/2014/main" id="{853A2648-010F-49C4-BA83-AF1B28809F64}"/>
              </a:ext>
            </a:extLst>
          </p:cNvPr>
          <p:cNvSpPr>
            <a:spLocks noGrp="1"/>
          </p:cNvSpPr>
          <p:nvPr>
            <p:ph idx="1"/>
          </p:nvPr>
        </p:nvSpPr>
        <p:spPr>
          <a:xfrm>
            <a:off x="1451579" y="2015732"/>
            <a:ext cx="9603275" cy="3781061"/>
          </a:xfrm>
        </p:spPr>
        <p:txBody>
          <a:bodyPr>
            <a:normAutofit fontScale="85000" lnSpcReduction="10000"/>
          </a:bodyPr>
          <a:lstStyle/>
          <a:p>
            <a:pPr marR="114300" indent="0" rtl="0">
              <a:spcBef>
                <a:spcPts val="0"/>
              </a:spcBef>
              <a:spcAft>
                <a:spcPts val="0"/>
              </a:spcAft>
              <a:buNone/>
            </a:pPr>
            <a:r>
              <a:rPr lang="en-US" b="1" i="0" u="none" strike="noStrike" dirty="0">
                <a:solidFill>
                  <a:srgbClr val="000000"/>
                </a:solidFill>
                <a:effectLst/>
                <a:latin typeface="Gotham Book"/>
              </a:rPr>
              <a:t>Basis for Promotion</a:t>
            </a:r>
            <a:endParaRPr lang="en-US" b="0" dirty="0">
              <a:effectLst/>
              <a:latin typeface="Gotham Book"/>
            </a:endParaRPr>
          </a:p>
          <a:p>
            <a:pPr>
              <a:spcBef>
                <a:spcPts val="0"/>
              </a:spcBef>
              <a:spcAft>
                <a:spcPts val="800"/>
              </a:spcAft>
            </a:pPr>
            <a:r>
              <a:rPr lang="en-US" b="0" i="0" u="none" strike="noStrike" dirty="0">
                <a:solidFill>
                  <a:srgbClr val="000000"/>
                </a:solidFill>
                <a:effectLst/>
                <a:latin typeface="Gotham Book"/>
              </a:rPr>
              <a:t>As a fixed term Academic Specialist, promotion to senior status should be based on </a:t>
            </a:r>
            <a:r>
              <a:rPr lang="en-US" b="1" i="1" u="none" strike="noStrike" dirty="0">
                <a:solidFill>
                  <a:srgbClr val="000000"/>
                </a:solidFill>
                <a:effectLst/>
                <a:latin typeface="Gotham Book"/>
              </a:rPr>
              <a:t>long-term, high-level performance</a:t>
            </a:r>
            <a:r>
              <a:rPr lang="en-US" b="0" i="0" u="none" strike="noStrike" dirty="0">
                <a:solidFill>
                  <a:srgbClr val="000000"/>
                </a:solidFill>
                <a:effectLst/>
                <a:latin typeface="Gotham Book"/>
              </a:rPr>
              <a:t>, not merely time in rank (for a minimum of 60 FTE at the university).   </a:t>
            </a:r>
            <a:br>
              <a:rPr lang="en-US" b="0" dirty="0">
                <a:effectLst/>
                <a:latin typeface="Gotham Book"/>
              </a:rPr>
            </a:br>
            <a:endParaRPr lang="en-US" b="0" dirty="0">
              <a:effectLst/>
              <a:latin typeface="Gotham Book"/>
            </a:endParaRPr>
          </a:p>
          <a:p>
            <a:pPr>
              <a:spcBef>
                <a:spcPts val="0"/>
              </a:spcBef>
              <a:spcAft>
                <a:spcPts val="800"/>
              </a:spcAft>
            </a:pPr>
            <a:r>
              <a:rPr lang="en-US" b="0" i="0" u="none" strike="noStrike" dirty="0">
                <a:solidFill>
                  <a:srgbClr val="000000"/>
                </a:solidFill>
                <a:effectLst/>
                <a:latin typeface="Gotham Book"/>
              </a:rPr>
              <a:t>This long-term, high performance in the position is demonstrated by  assigned duties and recognition by peers and colleagues both within the University and regionally, nationally, or internationally based on what is appropriate for the specific position. </a:t>
            </a:r>
          </a:p>
          <a:p>
            <a:pPr>
              <a:spcBef>
                <a:spcPts val="0"/>
              </a:spcBef>
              <a:spcAft>
                <a:spcPts val="800"/>
              </a:spcAft>
            </a:pPr>
            <a:r>
              <a:rPr lang="en-US" b="0" i="0" u="none" strike="noStrike" dirty="0">
                <a:solidFill>
                  <a:srgbClr val="000000"/>
                </a:solidFill>
                <a:effectLst/>
                <a:latin typeface="Gotham Book"/>
              </a:rPr>
              <a:t>A promotion recommendation requires a robust review of the specialist’s ability to demonstrate (1) long-term, high performance in their position, (2) endorsement by the unit review committee, academic unit administrator, intermediate administrators/head of MAU, and the Provost that merits the award of promotion to the rank of Senior Specialist.</a:t>
            </a:r>
            <a:endParaRPr lang="en-US" b="0" dirty="0">
              <a:effectLst/>
              <a:latin typeface="Gotham Book"/>
            </a:endParaRPr>
          </a:p>
          <a:p>
            <a:pPr marL="0" indent="0" fontAlgn="base">
              <a:spcBef>
                <a:spcPts val="0"/>
              </a:spcBef>
              <a:buNone/>
            </a:pPr>
            <a:endParaRPr lang="en-US" b="0" i="0" u="none" strike="noStrike" dirty="0">
              <a:solidFill>
                <a:srgbClr val="000000"/>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8048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41A-DDA1-4F13-8982-D5980AABCAB2}"/>
              </a:ext>
            </a:extLst>
          </p:cNvPr>
          <p:cNvSpPr>
            <a:spLocks noGrp="1"/>
          </p:cNvSpPr>
          <p:nvPr>
            <p:ph type="title"/>
          </p:nvPr>
        </p:nvSpPr>
        <p:spPr/>
        <p:txBody>
          <a:bodyPr/>
          <a:lstStyle/>
          <a:p>
            <a:r>
              <a:rPr lang="en-US" dirty="0"/>
              <a:t>Promotion to Senior Specialist </a:t>
            </a:r>
            <a:r>
              <a:rPr lang="en-US" sz="2000" dirty="0"/>
              <a:t>(2 OF 2)</a:t>
            </a:r>
          </a:p>
        </p:txBody>
      </p:sp>
      <p:sp>
        <p:nvSpPr>
          <p:cNvPr id="3" name="Content Placeholder 2">
            <a:extLst>
              <a:ext uri="{FF2B5EF4-FFF2-40B4-BE49-F238E27FC236}">
                <a16:creationId xmlns:a16="http://schemas.microsoft.com/office/drawing/2014/main" id="{A166924E-4AB9-4878-B200-174C66A6B387}"/>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Fixed Term</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an individual is hired as a senior specialist in the fixed term system, they will remain fixed term unless there is a later opportunity to move into the continuing system, which can be done in consultation with the Office of the Provost.</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Continuing 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an individual is hired as a senior specialist in the continuing system, upon approval by the Office of the Provost, they will also receive continuing status upon hire.</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 An appointment as Senior Academic Specialist status upon hire must include a letter from the unit administrator(s) and dean(s) that summarizes the qualifications and verifies approval of the department/school/unit review committee regarding appointment with senior status.  </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Internal MSU hiring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a specialist is promoted to senior specialist in a functional area and moves to another unit or college with the same functional area (i.e. research specialist position to another research specialist position), their senior specialist designation will remain with them.</a:t>
            </a:r>
          </a:p>
          <a:p>
            <a:endParaRPr lang="en-US" dirty="0"/>
          </a:p>
        </p:txBody>
      </p:sp>
    </p:spTree>
    <p:extLst>
      <p:ext uri="{BB962C8B-B14F-4D97-AF65-F5344CB8AC3E}">
        <p14:creationId xmlns:p14="http://schemas.microsoft.com/office/powerpoint/2010/main" val="103255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52C6-72A6-A26A-65E6-6C521C68FE6A}"/>
              </a:ext>
            </a:extLst>
          </p:cNvPr>
          <p:cNvSpPr>
            <a:spLocks noGrp="1"/>
          </p:cNvSpPr>
          <p:nvPr>
            <p:ph type="title"/>
          </p:nvPr>
        </p:nvSpPr>
        <p:spPr/>
        <p:txBody>
          <a:bodyPr/>
          <a:lstStyle/>
          <a:p>
            <a:r>
              <a:rPr lang="en-US" dirty="0"/>
              <a:t>Diversity Equity and Inclusion (DEI) in the Evaluative Process</a:t>
            </a:r>
          </a:p>
        </p:txBody>
      </p:sp>
      <p:sp>
        <p:nvSpPr>
          <p:cNvPr id="3" name="Content Placeholder 2">
            <a:extLst>
              <a:ext uri="{FF2B5EF4-FFF2-40B4-BE49-F238E27FC236}">
                <a16:creationId xmlns:a16="http://schemas.microsoft.com/office/drawing/2014/main" id="{885D720D-D5F8-656B-0AB4-120B2EEDD76A}"/>
              </a:ext>
            </a:extLst>
          </p:cNvPr>
          <p:cNvSpPr>
            <a:spLocks noGrp="1"/>
          </p:cNvSpPr>
          <p:nvPr>
            <p:ph idx="1"/>
          </p:nvPr>
        </p:nvSpPr>
        <p:spPr/>
        <p:txBody>
          <a:bodyPr>
            <a:normAutofit/>
          </a:bodyPr>
          <a:lstStyle/>
          <a:p>
            <a:r>
              <a:rPr lang="en-US" dirty="0"/>
              <a:t>DEI are core values of MSU, thus…</a:t>
            </a:r>
          </a:p>
          <a:p>
            <a:pPr marL="0" indent="0">
              <a:buNone/>
            </a:pPr>
            <a:endParaRPr lang="en-US" dirty="0"/>
          </a:p>
          <a:p>
            <a:pPr lvl="1"/>
            <a:r>
              <a:rPr lang="en-US" dirty="0"/>
              <a:t>Academic Specialists should include evidence of their activities and accomplishments in DEI</a:t>
            </a:r>
          </a:p>
          <a:p>
            <a:pPr lvl="1"/>
            <a:r>
              <a:rPr lang="en-US" dirty="0"/>
              <a:t>High-quality, impactful work presents itself differently across fields, units and appointment situations</a:t>
            </a:r>
          </a:p>
          <a:p>
            <a:pPr lvl="1"/>
            <a:r>
              <a:rPr lang="en-US" dirty="0"/>
              <a:t>DEI contributions should be interwoven in reappointment and promotion materials</a:t>
            </a:r>
          </a:p>
          <a:p>
            <a:pPr lvl="1"/>
            <a:r>
              <a:rPr lang="en-US" dirty="0"/>
              <a:t>Determining specific instructions about how to address DEI  in materials are at the unit level</a:t>
            </a:r>
          </a:p>
        </p:txBody>
      </p:sp>
    </p:spTree>
    <p:extLst>
      <p:ext uri="{BB962C8B-B14F-4D97-AF65-F5344CB8AC3E}">
        <p14:creationId xmlns:p14="http://schemas.microsoft.com/office/powerpoint/2010/main" val="412305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030B-1909-027B-1E1B-9C8E5D252073}"/>
              </a:ext>
            </a:extLst>
          </p:cNvPr>
          <p:cNvSpPr>
            <a:spLocks noGrp="1"/>
          </p:cNvSpPr>
          <p:nvPr>
            <p:ph type="title"/>
          </p:nvPr>
        </p:nvSpPr>
        <p:spPr/>
        <p:txBody>
          <a:bodyPr/>
          <a:lstStyle/>
          <a:p>
            <a:r>
              <a:rPr lang="en-US" dirty="0"/>
              <a:t>Continuing and Promotion Timeline</a:t>
            </a:r>
          </a:p>
        </p:txBody>
      </p:sp>
      <p:sp>
        <p:nvSpPr>
          <p:cNvPr id="4" name="L-Shape 3">
            <a:extLst>
              <a:ext uri="{FF2B5EF4-FFF2-40B4-BE49-F238E27FC236}">
                <a16:creationId xmlns:a16="http://schemas.microsoft.com/office/drawing/2014/main" id="{C83F8E8E-54F7-0C1F-13EC-60C90F362402}"/>
              </a:ext>
              <a:ext uri="{C183D7F6-B498-43B3-948B-1728B52AA6E4}">
                <adec:decorative xmlns:adec="http://schemas.microsoft.com/office/drawing/2017/decorative" val="1"/>
              </a:ext>
            </a:extLst>
          </p:cNvPr>
          <p:cNvSpPr/>
          <p:nvPr/>
        </p:nvSpPr>
        <p:spPr>
          <a:xfrm rot="5400000">
            <a:off x="1672521" y="4103962"/>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5" name="Freeform: Shape 4">
            <a:extLst>
              <a:ext uri="{FF2B5EF4-FFF2-40B4-BE49-F238E27FC236}">
                <a16:creationId xmlns:a16="http://schemas.microsoft.com/office/drawing/2014/main" id="{6F409A12-612F-CC60-1C92-554C732B8F16}"/>
              </a:ext>
            </a:extLst>
          </p:cNvPr>
          <p:cNvSpPr/>
          <p:nvPr/>
        </p:nvSpPr>
        <p:spPr>
          <a:xfrm>
            <a:off x="1562318" y="4471924"/>
            <a:ext cx="991775" cy="789881"/>
          </a:xfrm>
          <a:custGeom>
            <a:avLst/>
            <a:gdLst>
              <a:gd name="connsiteX0" fmla="*/ 0 w 991775"/>
              <a:gd name="connsiteY0" fmla="*/ 0 h 789881"/>
              <a:gd name="connsiteX1" fmla="*/ 991775 w 991775"/>
              <a:gd name="connsiteY1" fmla="*/ 0 h 789881"/>
              <a:gd name="connsiteX2" fmla="*/ 991775 w 991775"/>
              <a:gd name="connsiteY2" fmla="*/ 789881 h 789881"/>
              <a:gd name="connsiteX3" fmla="*/ 0 w 991775"/>
              <a:gd name="connsiteY3" fmla="*/ 789881 h 789881"/>
              <a:gd name="connsiteX4" fmla="*/ 0 w 991775"/>
              <a:gd name="connsiteY4" fmla="*/ 0 h 78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789881">
                <a:moveTo>
                  <a:pt x="0" y="0"/>
                </a:moveTo>
                <a:lnTo>
                  <a:pt x="991775" y="0"/>
                </a:lnTo>
                <a:lnTo>
                  <a:pt x="991775" y="789881"/>
                </a:lnTo>
                <a:lnTo>
                  <a:pt x="0" y="78988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defTabSz="400050">
              <a:lnSpc>
                <a:spcPct val="90000"/>
              </a:lnSpc>
              <a:spcBef>
                <a:spcPct val="0"/>
              </a:spcBef>
              <a:spcAft>
                <a:spcPct val="35000"/>
              </a:spcAft>
            </a:pPr>
            <a:r>
              <a:rPr lang="en-US" sz="900" b="1" kern="1200" dirty="0"/>
              <a:t>Early November</a:t>
            </a:r>
          </a:p>
          <a:p>
            <a:pPr marL="0" lvl="0" indent="0" algn="l" defTabSz="400050">
              <a:lnSpc>
                <a:spcPct val="90000"/>
              </a:lnSpc>
              <a:spcBef>
                <a:spcPct val="0"/>
              </a:spcBef>
              <a:spcAft>
                <a:spcPct val="35000"/>
              </a:spcAft>
              <a:buNone/>
            </a:pPr>
            <a:r>
              <a:rPr lang="en-US" sz="900" kern="1200" dirty="0"/>
              <a:t>Academic Specialist notified of the review process </a:t>
            </a:r>
          </a:p>
        </p:txBody>
      </p:sp>
      <p:sp>
        <p:nvSpPr>
          <p:cNvPr id="6" name="Isosceles Triangle 5">
            <a:extLst>
              <a:ext uri="{FF2B5EF4-FFF2-40B4-BE49-F238E27FC236}">
                <a16:creationId xmlns:a16="http://schemas.microsoft.com/office/drawing/2014/main" id="{3DA693C9-41F0-8789-DE1A-10068E23E37A}"/>
              </a:ext>
              <a:ext uri="{C183D7F6-B498-43B3-948B-1728B52AA6E4}">
                <adec:decorative xmlns:adec="http://schemas.microsoft.com/office/drawing/2017/decorative" val="1"/>
              </a:ext>
            </a:extLst>
          </p:cNvPr>
          <p:cNvSpPr/>
          <p:nvPr/>
        </p:nvSpPr>
        <p:spPr>
          <a:xfrm>
            <a:off x="2366966" y="4023085"/>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7" name="L-Shape 6">
            <a:extLst>
              <a:ext uri="{FF2B5EF4-FFF2-40B4-BE49-F238E27FC236}">
                <a16:creationId xmlns:a16="http://schemas.microsoft.com/office/drawing/2014/main" id="{FEE24E0A-4B06-B4AD-7670-9D4BF50580C1}"/>
              </a:ext>
              <a:ext uri="{C183D7F6-B498-43B3-948B-1728B52AA6E4}">
                <adec:decorative xmlns:adec="http://schemas.microsoft.com/office/drawing/2017/decorative" val="1"/>
              </a:ext>
            </a:extLst>
          </p:cNvPr>
          <p:cNvSpPr/>
          <p:nvPr/>
        </p:nvSpPr>
        <p:spPr>
          <a:xfrm rot="5400000">
            <a:off x="2886647" y="3803525"/>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5E696AA8-1CFD-28BE-CE94-5BDCE87752B8}"/>
              </a:ext>
            </a:extLst>
          </p:cNvPr>
          <p:cNvSpPr/>
          <p:nvPr/>
        </p:nvSpPr>
        <p:spPr>
          <a:xfrm>
            <a:off x="2801616" y="4154766"/>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December - February</a:t>
            </a:r>
            <a:endParaRPr lang="en-US" sz="500" b="1" kern="1200" dirty="0"/>
          </a:p>
          <a:p>
            <a:pPr marL="0" lvl="0" indent="0" algn="l" defTabSz="444500">
              <a:lnSpc>
                <a:spcPct val="90000"/>
              </a:lnSpc>
              <a:spcBef>
                <a:spcPct val="0"/>
              </a:spcBef>
              <a:spcAft>
                <a:spcPct val="35000"/>
              </a:spcAft>
              <a:buNone/>
            </a:pPr>
            <a:r>
              <a:rPr lang="en-US" sz="1000" kern="1200" dirty="0"/>
              <a:t>Review committee is established</a:t>
            </a:r>
          </a:p>
          <a:p>
            <a:pPr marL="0" lvl="0" indent="0" algn="l" defTabSz="444500">
              <a:lnSpc>
                <a:spcPct val="90000"/>
              </a:lnSpc>
              <a:spcBef>
                <a:spcPct val="0"/>
              </a:spcBef>
              <a:spcAft>
                <a:spcPct val="35000"/>
              </a:spcAft>
              <a:buNone/>
            </a:pPr>
            <a:endParaRPr lang="en-US" sz="800" kern="1200" dirty="0"/>
          </a:p>
        </p:txBody>
      </p:sp>
      <p:sp>
        <p:nvSpPr>
          <p:cNvPr id="9" name="Isosceles Triangle 8">
            <a:extLst>
              <a:ext uri="{FF2B5EF4-FFF2-40B4-BE49-F238E27FC236}">
                <a16:creationId xmlns:a16="http://schemas.microsoft.com/office/drawing/2014/main" id="{F1A0E4D2-CC1C-51E1-1489-B7F0A2C7159F}"/>
              </a:ext>
              <a:ext uri="{C183D7F6-B498-43B3-948B-1728B52AA6E4}">
                <adec:decorative xmlns:adec="http://schemas.microsoft.com/office/drawing/2017/decorative" val="1"/>
              </a:ext>
            </a:extLst>
          </p:cNvPr>
          <p:cNvSpPr/>
          <p:nvPr/>
        </p:nvSpPr>
        <p:spPr>
          <a:xfrm>
            <a:off x="3581093" y="3722648"/>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L-Shape 10">
            <a:extLst>
              <a:ext uri="{FF2B5EF4-FFF2-40B4-BE49-F238E27FC236}">
                <a16:creationId xmlns:a16="http://schemas.microsoft.com/office/drawing/2014/main" id="{9CD258DB-C27D-C6D9-77DE-FEE999EBC6BA}"/>
              </a:ext>
              <a:ext uri="{C183D7F6-B498-43B3-948B-1728B52AA6E4}">
                <adec:decorative xmlns:adec="http://schemas.microsoft.com/office/drawing/2017/decorative" val="1"/>
              </a:ext>
            </a:extLst>
          </p:cNvPr>
          <p:cNvSpPr/>
          <p:nvPr/>
        </p:nvSpPr>
        <p:spPr>
          <a:xfrm rot="5400000">
            <a:off x="4100774" y="3503088"/>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48821F44-BF93-CDEA-1DFF-0E03E9C6864C}"/>
              </a:ext>
            </a:extLst>
          </p:cNvPr>
          <p:cNvSpPr/>
          <p:nvPr/>
        </p:nvSpPr>
        <p:spPr>
          <a:xfrm>
            <a:off x="3990571" y="3831317"/>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February</a:t>
            </a:r>
            <a:endParaRPr lang="en-US" sz="800" b="1" kern="1200" dirty="0"/>
          </a:p>
          <a:p>
            <a:pPr marL="0" lvl="0" indent="0" algn="l" defTabSz="444500">
              <a:lnSpc>
                <a:spcPct val="90000"/>
              </a:lnSpc>
              <a:spcBef>
                <a:spcPct val="0"/>
              </a:spcBef>
              <a:spcAft>
                <a:spcPct val="35000"/>
              </a:spcAft>
              <a:buNone/>
            </a:pPr>
            <a:r>
              <a:rPr lang="en-US" sz="1000" kern="1200" dirty="0"/>
              <a:t>Review committee makes recommendation to the appropriate academic unit administrator</a:t>
            </a:r>
          </a:p>
        </p:txBody>
      </p:sp>
      <p:sp>
        <p:nvSpPr>
          <p:cNvPr id="13" name="Isosceles Triangle 12">
            <a:extLst>
              <a:ext uri="{FF2B5EF4-FFF2-40B4-BE49-F238E27FC236}">
                <a16:creationId xmlns:a16="http://schemas.microsoft.com/office/drawing/2014/main" id="{945B5296-7932-FA02-C46B-769DF5824D5D}"/>
              </a:ext>
              <a:ext uri="{C183D7F6-B498-43B3-948B-1728B52AA6E4}">
                <adec:decorative xmlns:adec="http://schemas.microsoft.com/office/drawing/2017/decorative" val="1"/>
              </a:ext>
            </a:extLst>
          </p:cNvPr>
          <p:cNvSpPr/>
          <p:nvPr/>
        </p:nvSpPr>
        <p:spPr>
          <a:xfrm>
            <a:off x="4795219" y="3422212"/>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4" name="L-Shape 13">
            <a:extLst>
              <a:ext uri="{FF2B5EF4-FFF2-40B4-BE49-F238E27FC236}">
                <a16:creationId xmlns:a16="http://schemas.microsoft.com/office/drawing/2014/main" id="{05914733-A594-7A64-25DF-C63D451F1727}"/>
              </a:ext>
              <a:ext uri="{C183D7F6-B498-43B3-948B-1728B52AA6E4}">
                <adec:decorative xmlns:adec="http://schemas.microsoft.com/office/drawing/2017/decorative" val="1"/>
              </a:ext>
            </a:extLst>
          </p:cNvPr>
          <p:cNvSpPr/>
          <p:nvPr/>
        </p:nvSpPr>
        <p:spPr>
          <a:xfrm rot="5400000">
            <a:off x="5314901" y="3202651"/>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CBE8D34C-BB6D-0F0F-B62F-0DF34027133F}"/>
              </a:ext>
            </a:extLst>
          </p:cNvPr>
          <p:cNvSpPr/>
          <p:nvPr/>
        </p:nvSpPr>
        <p:spPr>
          <a:xfrm>
            <a:off x="5204698" y="3530880"/>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MARCH</a:t>
            </a:r>
            <a:endParaRPr lang="en-US" sz="800" b="1" kern="1200" dirty="0"/>
          </a:p>
          <a:p>
            <a:pPr marL="0" lvl="0" indent="0" algn="l" defTabSz="444500">
              <a:lnSpc>
                <a:spcPct val="90000"/>
              </a:lnSpc>
              <a:spcBef>
                <a:spcPct val="0"/>
              </a:spcBef>
              <a:spcAft>
                <a:spcPct val="35000"/>
              </a:spcAft>
              <a:buNone/>
            </a:pPr>
            <a:r>
              <a:rPr lang="en-US" sz="1000" kern="1200" dirty="0"/>
              <a:t>Recommendation is reviewed and sent to major unit administrator (i.e., Dean)</a:t>
            </a:r>
          </a:p>
          <a:p>
            <a:pPr marL="0" lvl="0" indent="0" algn="l" defTabSz="444500">
              <a:lnSpc>
                <a:spcPct val="90000"/>
              </a:lnSpc>
              <a:spcBef>
                <a:spcPct val="0"/>
              </a:spcBef>
              <a:spcAft>
                <a:spcPct val="35000"/>
              </a:spcAft>
              <a:buNone/>
            </a:pPr>
            <a:endParaRPr lang="en-US" sz="700" kern="1200" dirty="0"/>
          </a:p>
        </p:txBody>
      </p:sp>
      <p:sp>
        <p:nvSpPr>
          <p:cNvPr id="16" name="Isosceles Triangle 15">
            <a:extLst>
              <a:ext uri="{FF2B5EF4-FFF2-40B4-BE49-F238E27FC236}">
                <a16:creationId xmlns:a16="http://schemas.microsoft.com/office/drawing/2014/main" id="{A09768BC-B770-8838-F547-3AA172D8A574}"/>
              </a:ext>
              <a:ext uri="{C183D7F6-B498-43B3-948B-1728B52AA6E4}">
                <adec:decorative xmlns:adec="http://schemas.microsoft.com/office/drawing/2017/decorative" val="1"/>
              </a:ext>
            </a:extLst>
          </p:cNvPr>
          <p:cNvSpPr/>
          <p:nvPr/>
        </p:nvSpPr>
        <p:spPr>
          <a:xfrm>
            <a:off x="6009346" y="3121775"/>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L-Shape 16">
            <a:extLst>
              <a:ext uri="{FF2B5EF4-FFF2-40B4-BE49-F238E27FC236}">
                <a16:creationId xmlns:a16="http://schemas.microsoft.com/office/drawing/2014/main" id="{ACB1A210-30C4-621E-7C94-3ACEA9471680}"/>
              </a:ext>
              <a:ext uri="{C183D7F6-B498-43B3-948B-1728B52AA6E4}">
                <adec:decorative xmlns:adec="http://schemas.microsoft.com/office/drawing/2017/decorative" val="1"/>
              </a:ext>
            </a:extLst>
          </p:cNvPr>
          <p:cNvSpPr/>
          <p:nvPr/>
        </p:nvSpPr>
        <p:spPr>
          <a:xfrm rot="5400000">
            <a:off x="6529028" y="2902214"/>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5419A031-17D2-3974-15AE-CBCC6BD0C73B}"/>
              </a:ext>
            </a:extLst>
          </p:cNvPr>
          <p:cNvSpPr/>
          <p:nvPr/>
        </p:nvSpPr>
        <p:spPr>
          <a:xfrm>
            <a:off x="6418825" y="3230443"/>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APRIL 1</a:t>
            </a:r>
            <a:r>
              <a:rPr lang="en-US" sz="1000" b="1" kern="1200" baseline="30000" dirty="0"/>
              <a:t>st</a:t>
            </a:r>
            <a:r>
              <a:rPr lang="en-US" sz="800" b="1" kern="1200" dirty="0"/>
              <a:t> </a:t>
            </a:r>
          </a:p>
          <a:p>
            <a:pPr marL="0" lvl="0" indent="0" algn="l" defTabSz="444500">
              <a:lnSpc>
                <a:spcPct val="90000"/>
              </a:lnSpc>
              <a:spcBef>
                <a:spcPct val="0"/>
              </a:spcBef>
              <a:spcAft>
                <a:spcPct val="35000"/>
              </a:spcAft>
              <a:buNone/>
            </a:pPr>
            <a:r>
              <a:rPr lang="en-US" sz="1000" kern="1200" dirty="0"/>
              <a:t>Deadline to request an extension of Academic Specialist review to FASA</a:t>
            </a:r>
          </a:p>
          <a:p>
            <a:pPr marL="0" lvl="0" indent="0" algn="l" defTabSz="444500">
              <a:lnSpc>
                <a:spcPct val="90000"/>
              </a:lnSpc>
              <a:spcBef>
                <a:spcPct val="0"/>
              </a:spcBef>
              <a:spcAft>
                <a:spcPct val="35000"/>
              </a:spcAft>
              <a:buNone/>
            </a:pPr>
            <a:endParaRPr lang="en-US" sz="800" kern="1200" dirty="0"/>
          </a:p>
        </p:txBody>
      </p:sp>
      <p:sp>
        <p:nvSpPr>
          <p:cNvPr id="19" name="Isosceles Triangle 18">
            <a:extLst>
              <a:ext uri="{FF2B5EF4-FFF2-40B4-BE49-F238E27FC236}">
                <a16:creationId xmlns:a16="http://schemas.microsoft.com/office/drawing/2014/main" id="{B87F55DF-F7E8-ECC9-775A-5E1FBCF93FB8}"/>
              </a:ext>
              <a:ext uri="{C183D7F6-B498-43B3-948B-1728B52AA6E4}">
                <adec:decorative xmlns:adec="http://schemas.microsoft.com/office/drawing/2017/decorative" val="1"/>
              </a:ext>
            </a:extLst>
          </p:cNvPr>
          <p:cNvSpPr/>
          <p:nvPr/>
        </p:nvSpPr>
        <p:spPr>
          <a:xfrm>
            <a:off x="7223473" y="2821338"/>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0" name="L-Shape 19">
            <a:extLst>
              <a:ext uri="{FF2B5EF4-FFF2-40B4-BE49-F238E27FC236}">
                <a16:creationId xmlns:a16="http://schemas.microsoft.com/office/drawing/2014/main" id="{A5C53DD1-027E-08E0-34A5-5FD1036D3EF6}"/>
              </a:ext>
              <a:ext uri="{C183D7F6-B498-43B3-948B-1728B52AA6E4}">
                <adec:decorative xmlns:adec="http://schemas.microsoft.com/office/drawing/2017/decorative" val="1"/>
              </a:ext>
            </a:extLst>
          </p:cNvPr>
          <p:cNvSpPr/>
          <p:nvPr/>
        </p:nvSpPr>
        <p:spPr>
          <a:xfrm rot="5400000">
            <a:off x="7743154" y="2601777"/>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43A9D020-0E68-F93F-CABD-63F6340B0047}"/>
              </a:ext>
            </a:extLst>
          </p:cNvPr>
          <p:cNvSpPr/>
          <p:nvPr/>
        </p:nvSpPr>
        <p:spPr>
          <a:xfrm>
            <a:off x="7632952" y="2930007"/>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EARLY MAY</a:t>
            </a:r>
          </a:p>
          <a:p>
            <a:pPr marL="0" lvl="0" indent="0" algn="l" defTabSz="444500">
              <a:lnSpc>
                <a:spcPct val="90000"/>
              </a:lnSpc>
              <a:spcBef>
                <a:spcPct val="0"/>
              </a:spcBef>
              <a:spcAft>
                <a:spcPct val="35000"/>
              </a:spcAft>
              <a:buNone/>
            </a:pPr>
            <a:r>
              <a:rPr lang="en-US" sz="1000" kern="1200" dirty="0"/>
              <a:t>Dean forwards recommendation to Provost</a:t>
            </a:r>
          </a:p>
          <a:p>
            <a:pPr marL="0" lvl="0" indent="0" algn="l" defTabSz="444500">
              <a:lnSpc>
                <a:spcPct val="90000"/>
              </a:lnSpc>
              <a:spcBef>
                <a:spcPct val="0"/>
              </a:spcBef>
              <a:spcAft>
                <a:spcPct val="35000"/>
              </a:spcAft>
              <a:buNone/>
            </a:pPr>
            <a:endParaRPr lang="en-US" sz="800" kern="1200" dirty="0"/>
          </a:p>
        </p:txBody>
      </p:sp>
      <p:sp>
        <p:nvSpPr>
          <p:cNvPr id="22" name="Isosceles Triangle 21">
            <a:extLst>
              <a:ext uri="{FF2B5EF4-FFF2-40B4-BE49-F238E27FC236}">
                <a16:creationId xmlns:a16="http://schemas.microsoft.com/office/drawing/2014/main" id="{9501EEDA-436A-1C14-061B-DE91A29B505D}"/>
              </a:ext>
              <a:ext uri="{C183D7F6-B498-43B3-948B-1728B52AA6E4}">
                <adec:decorative xmlns:adec="http://schemas.microsoft.com/office/drawing/2017/decorative" val="1"/>
              </a:ext>
            </a:extLst>
          </p:cNvPr>
          <p:cNvSpPr/>
          <p:nvPr/>
        </p:nvSpPr>
        <p:spPr>
          <a:xfrm>
            <a:off x="8437599" y="2520901"/>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3" name="L-Shape 22">
            <a:extLst>
              <a:ext uri="{FF2B5EF4-FFF2-40B4-BE49-F238E27FC236}">
                <a16:creationId xmlns:a16="http://schemas.microsoft.com/office/drawing/2014/main" id="{A62F177C-D5B6-465C-EA3E-4971CC400243}"/>
              </a:ext>
              <a:ext uri="{C183D7F6-B498-43B3-948B-1728B52AA6E4}">
                <adec:decorative xmlns:adec="http://schemas.microsoft.com/office/drawing/2017/decorative" val="1"/>
              </a:ext>
            </a:extLst>
          </p:cNvPr>
          <p:cNvSpPr/>
          <p:nvPr/>
        </p:nvSpPr>
        <p:spPr>
          <a:xfrm rot="5400000">
            <a:off x="8957281" y="2301340"/>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7378B189-A2FE-66C9-EC05-83A3C6718C4B}"/>
              </a:ext>
            </a:extLst>
          </p:cNvPr>
          <p:cNvSpPr/>
          <p:nvPr/>
        </p:nvSpPr>
        <p:spPr>
          <a:xfrm>
            <a:off x="8847078" y="2629570"/>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Mid- JULY</a:t>
            </a:r>
          </a:p>
          <a:p>
            <a:pPr marL="0" lvl="0" indent="0" algn="l" defTabSz="444500">
              <a:lnSpc>
                <a:spcPct val="90000"/>
              </a:lnSpc>
              <a:spcBef>
                <a:spcPct val="0"/>
              </a:spcBef>
              <a:spcAft>
                <a:spcPct val="35000"/>
              </a:spcAft>
              <a:buNone/>
            </a:pPr>
            <a:r>
              <a:rPr lang="en-US" sz="1000" kern="1200" dirty="0"/>
              <a:t>Reviewed by Provost with outcome notification back to unit</a:t>
            </a:r>
          </a:p>
          <a:p>
            <a:pPr marL="0" lvl="0" indent="0" algn="l" defTabSz="444500">
              <a:lnSpc>
                <a:spcPct val="90000"/>
              </a:lnSpc>
              <a:spcBef>
                <a:spcPct val="0"/>
              </a:spcBef>
              <a:spcAft>
                <a:spcPct val="35000"/>
              </a:spcAft>
              <a:buNone/>
            </a:pPr>
            <a:endParaRPr lang="en-US" sz="700" kern="1200" dirty="0"/>
          </a:p>
        </p:txBody>
      </p:sp>
      <p:sp>
        <p:nvSpPr>
          <p:cNvPr id="25" name="Isosceles Triangle 24">
            <a:extLst>
              <a:ext uri="{FF2B5EF4-FFF2-40B4-BE49-F238E27FC236}">
                <a16:creationId xmlns:a16="http://schemas.microsoft.com/office/drawing/2014/main" id="{115D1A41-A0E8-F9C0-7808-867FC289109A}"/>
              </a:ext>
              <a:ext uri="{C183D7F6-B498-43B3-948B-1728B52AA6E4}">
                <adec:decorative xmlns:adec="http://schemas.microsoft.com/office/drawing/2017/decorative" val="1"/>
              </a:ext>
            </a:extLst>
          </p:cNvPr>
          <p:cNvSpPr/>
          <p:nvPr/>
        </p:nvSpPr>
        <p:spPr>
          <a:xfrm>
            <a:off x="9651726" y="2220464"/>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6" name="L-Shape 25">
            <a:extLst>
              <a:ext uri="{FF2B5EF4-FFF2-40B4-BE49-F238E27FC236}">
                <a16:creationId xmlns:a16="http://schemas.microsoft.com/office/drawing/2014/main" id="{945A058B-3DED-A36F-21D1-07DDE939AECE}"/>
              </a:ext>
              <a:ext uri="{C183D7F6-B498-43B3-948B-1728B52AA6E4}">
                <adec:decorative xmlns:adec="http://schemas.microsoft.com/office/drawing/2017/decorative" val="1"/>
              </a:ext>
            </a:extLst>
          </p:cNvPr>
          <p:cNvSpPr/>
          <p:nvPr/>
        </p:nvSpPr>
        <p:spPr>
          <a:xfrm rot="5400000">
            <a:off x="10171408" y="2000905"/>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64B3B583-A06F-5CB1-F049-37C304E18396}"/>
              </a:ext>
            </a:extLst>
          </p:cNvPr>
          <p:cNvSpPr/>
          <p:nvPr/>
        </p:nvSpPr>
        <p:spPr>
          <a:xfrm>
            <a:off x="10061205" y="2329133"/>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000" b="1" kern="1200" dirty="0"/>
              <a:t>Mid - JULY</a:t>
            </a:r>
          </a:p>
          <a:p>
            <a:pPr marL="0" lvl="0" indent="0" algn="l" defTabSz="444500">
              <a:lnSpc>
                <a:spcPct val="90000"/>
              </a:lnSpc>
              <a:spcBef>
                <a:spcPct val="0"/>
              </a:spcBef>
              <a:spcAft>
                <a:spcPct val="35000"/>
              </a:spcAft>
              <a:buNone/>
            </a:pPr>
            <a:r>
              <a:rPr lang="en-US" sz="1000" kern="1200" dirty="0"/>
              <a:t>Deans and Separately Reporting Directors send notices of actions by Provost to Chairs and Specialists</a:t>
            </a:r>
          </a:p>
          <a:p>
            <a:pPr marL="0" lvl="0" indent="0" algn="l" defTabSz="444500">
              <a:lnSpc>
                <a:spcPct val="90000"/>
              </a:lnSpc>
              <a:spcBef>
                <a:spcPct val="0"/>
              </a:spcBef>
              <a:spcAft>
                <a:spcPct val="35000"/>
              </a:spcAft>
              <a:buNone/>
            </a:pPr>
            <a:endParaRPr lang="en-US" sz="700" kern="1200" dirty="0"/>
          </a:p>
        </p:txBody>
      </p:sp>
    </p:spTree>
    <p:extLst>
      <p:ext uri="{BB962C8B-B14F-4D97-AF65-F5344CB8AC3E}">
        <p14:creationId xmlns:p14="http://schemas.microsoft.com/office/powerpoint/2010/main" val="62375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1B0E-E092-D30A-E5BA-5C2E0C9C6069}"/>
              </a:ext>
            </a:extLst>
          </p:cNvPr>
          <p:cNvSpPr>
            <a:spLocks noGrp="1"/>
          </p:cNvSpPr>
          <p:nvPr>
            <p:ph type="title"/>
          </p:nvPr>
        </p:nvSpPr>
        <p:spPr/>
        <p:txBody>
          <a:bodyPr/>
          <a:lstStyle/>
          <a:p>
            <a:r>
              <a:rPr lang="en-US" dirty="0"/>
              <a:t>Continuing and Promotion Timeline </a:t>
            </a:r>
            <a:r>
              <a:rPr lang="en-US" sz="2400" dirty="0"/>
              <a:t>(cont’d)</a:t>
            </a:r>
            <a:endParaRPr lang="en-US" dirty="0"/>
          </a:p>
        </p:txBody>
      </p:sp>
      <p:sp>
        <p:nvSpPr>
          <p:cNvPr id="5" name="L-Shape 4">
            <a:extLst>
              <a:ext uri="{FF2B5EF4-FFF2-40B4-BE49-F238E27FC236}">
                <a16:creationId xmlns:a16="http://schemas.microsoft.com/office/drawing/2014/main" id="{2AFAC1A9-5DF3-DC25-577D-B4EEF4107BCD}"/>
              </a:ext>
              <a:ext uri="{C183D7F6-B498-43B3-948B-1728B52AA6E4}">
                <adec:decorative xmlns:adec="http://schemas.microsoft.com/office/drawing/2017/decorative" val="1"/>
              </a:ext>
            </a:extLst>
          </p:cNvPr>
          <p:cNvSpPr/>
          <p:nvPr/>
        </p:nvSpPr>
        <p:spPr>
          <a:xfrm rot="5400000">
            <a:off x="2881545" y="2850891"/>
            <a:ext cx="1440423" cy="2396832"/>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48548846-3265-F4D8-4064-0DE0C00285D0}"/>
              </a:ext>
            </a:extLst>
          </p:cNvPr>
          <p:cNvSpPr/>
          <p:nvPr/>
        </p:nvSpPr>
        <p:spPr>
          <a:xfrm>
            <a:off x="2641103" y="3567027"/>
            <a:ext cx="2163873" cy="1896761"/>
          </a:xfrm>
          <a:custGeom>
            <a:avLst/>
            <a:gdLst>
              <a:gd name="connsiteX0" fmla="*/ 0 w 2163873"/>
              <a:gd name="connsiteY0" fmla="*/ 0 h 1896761"/>
              <a:gd name="connsiteX1" fmla="*/ 2163873 w 2163873"/>
              <a:gd name="connsiteY1" fmla="*/ 0 h 1896761"/>
              <a:gd name="connsiteX2" fmla="*/ 2163873 w 2163873"/>
              <a:gd name="connsiteY2" fmla="*/ 1896761 h 1896761"/>
              <a:gd name="connsiteX3" fmla="*/ 0 w 2163873"/>
              <a:gd name="connsiteY3" fmla="*/ 1896761 h 1896761"/>
              <a:gd name="connsiteX4" fmla="*/ 0 w 2163873"/>
              <a:gd name="connsiteY4" fmla="*/ 0 h 189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73" h="1896761">
                <a:moveTo>
                  <a:pt x="0" y="0"/>
                </a:moveTo>
                <a:lnTo>
                  <a:pt x="2163873" y="0"/>
                </a:lnTo>
                <a:lnTo>
                  <a:pt x="2163873" y="1896761"/>
                </a:lnTo>
                <a:lnTo>
                  <a:pt x="0" y="189676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Bef>
                <a:spcPct val="0"/>
              </a:spcBef>
              <a:spcAft>
                <a:spcPct val="35000"/>
              </a:spcAft>
            </a:pPr>
            <a:r>
              <a:rPr lang="en-US" sz="1700" b="1" kern="1200" dirty="0"/>
              <a:t>October 1</a:t>
            </a:r>
            <a:r>
              <a:rPr lang="en-US" sz="1700" b="1" kern="1200" baseline="30000" dirty="0"/>
              <a:t>st</a:t>
            </a:r>
            <a:r>
              <a:rPr lang="en-US" sz="1700" b="1" kern="1200" dirty="0"/>
              <a:t> </a:t>
            </a:r>
          </a:p>
          <a:p>
            <a:pPr marL="0" lvl="0" indent="0" algn="l" defTabSz="755650">
              <a:lnSpc>
                <a:spcPct val="90000"/>
              </a:lnSpc>
              <a:spcBef>
                <a:spcPct val="0"/>
              </a:spcBef>
              <a:spcAft>
                <a:spcPct val="35000"/>
              </a:spcAft>
              <a:buNone/>
            </a:pPr>
            <a:r>
              <a:rPr lang="en-US" sz="1700" kern="1200" dirty="0"/>
              <a:t>Award of Continuing and/or Promotion to Sr Specialist salary increases in effect.</a:t>
            </a:r>
          </a:p>
        </p:txBody>
      </p:sp>
      <p:sp>
        <p:nvSpPr>
          <p:cNvPr id="7" name="Isosceles Triangle 6">
            <a:extLst>
              <a:ext uri="{FF2B5EF4-FFF2-40B4-BE49-F238E27FC236}">
                <a16:creationId xmlns:a16="http://schemas.microsoft.com/office/drawing/2014/main" id="{ED09F1CD-4742-63A3-2A3B-04B6B727F963}"/>
              </a:ext>
              <a:ext uri="{C183D7F6-B498-43B3-948B-1728B52AA6E4}">
                <adec:decorative xmlns:adec="http://schemas.microsoft.com/office/drawing/2017/decorative" val="1"/>
              </a:ext>
            </a:extLst>
          </p:cNvPr>
          <p:cNvSpPr/>
          <p:nvPr/>
        </p:nvSpPr>
        <p:spPr>
          <a:xfrm>
            <a:off x="4396698" y="2674433"/>
            <a:ext cx="408277" cy="40827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8" name="L-Shape 7">
            <a:extLst>
              <a:ext uri="{FF2B5EF4-FFF2-40B4-BE49-F238E27FC236}">
                <a16:creationId xmlns:a16="http://schemas.microsoft.com/office/drawing/2014/main" id="{F6C84A90-7C32-1D00-3767-0FC5832D43F9}"/>
              </a:ext>
              <a:ext uri="{C183D7F6-B498-43B3-948B-1728B52AA6E4}">
                <adec:decorative xmlns:adec="http://schemas.microsoft.com/office/drawing/2017/decorative" val="1"/>
              </a:ext>
            </a:extLst>
          </p:cNvPr>
          <p:cNvSpPr/>
          <p:nvPr/>
        </p:nvSpPr>
        <p:spPr>
          <a:xfrm rot="5400000">
            <a:off x="5530549" y="2195392"/>
            <a:ext cx="1440423" cy="2396832"/>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A910EA6A-B7E0-0D2E-74ED-15B25BDB231D}"/>
              </a:ext>
            </a:extLst>
          </p:cNvPr>
          <p:cNvSpPr/>
          <p:nvPr/>
        </p:nvSpPr>
        <p:spPr>
          <a:xfrm>
            <a:off x="5290106" y="2911529"/>
            <a:ext cx="2163873" cy="1896761"/>
          </a:xfrm>
          <a:custGeom>
            <a:avLst/>
            <a:gdLst>
              <a:gd name="connsiteX0" fmla="*/ 0 w 2163873"/>
              <a:gd name="connsiteY0" fmla="*/ 0 h 1896761"/>
              <a:gd name="connsiteX1" fmla="*/ 2163873 w 2163873"/>
              <a:gd name="connsiteY1" fmla="*/ 0 h 1896761"/>
              <a:gd name="connsiteX2" fmla="*/ 2163873 w 2163873"/>
              <a:gd name="connsiteY2" fmla="*/ 1896761 h 1896761"/>
              <a:gd name="connsiteX3" fmla="*/ 0 w 2163873"/>
              <a:gd name="connsiteY3" fmla="*/ 1896761 h 1896761"/>
              <a:gd name="connsiteX4" fmla="*/ 0 w 2163873"/>
              <a:gd name="connsiteY4" fmla="*/ 0 h 189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73" h="1896761">
                <a:moveTo>
                  <a:pt x="0" y="0"/>
                </a:moveTo>
                <a:lnTo>
                  <a:pt x="2163873" y="0"/>
                </a:lnTo>
                <a:lnTo>
                  <a:pt x="2163873" y="1896761"/>
                </a:lnTo>
                <a:lnTo>
                  <a:pt x="0" y="189676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Bef>
                <a:spcPct val="0"/>
              </a:spcBef>
              <a:spcAft>
                <a:spcPct val="35000"/>
              </a:spcAft>
            </a:pPr>
            <a:r>
              <a:rPr lang="en-US" sz="1700" b="1" kern="1200" dirty="0"/>
              <a:t>Mid-October</a:t>
            </a:r>
          </a:p>
          <a:p>
            <a:pPr marL="0" lvl="0" indent="0" algn="l" defTabSz="755650">
              <a:lnSpc>
                <a:spcPct val="90000"/>
              </a:lnSpc>
              <a:spcBef>
                <a:spcPct val="0"/>
              </a:spcBef>
              <a:spcAft>
                <a:spcPct val="35000"/>
              </a:spcAft>
              <a:buNone/>
            </a:pPr>
            <a:r>
              <a:rPr lang="en-US" sz="1700" kern="1200" dirty="0"/>
              <a:t>Approved Extensions are Due. Outcomes effective January 1</a:t>
            </a:r>
            <a:r>
              <a:rPr lang="en-US" sz="1700" kern="1200" baseline="30000" dirty="0"/>
              <a:t>st</a:t>
            </a:r>
            <a:r>
              <a:rPr lang="en-US" sz="1700" kern="1200" dirty="0"/>
              <a:t> of the following year.</a:t>
            </a:r>
          </a:p>
          <a:p>
            <a:pPr marL="0" lvl="0" indent="0" algn="l" defTabSz="755650">
              <a:lnSpc>
                <a:spcPct val="90000"/>
              </a:lnSpc>
              <a:spcBef>
                <a:spcPct val="0"/>
              </a:spcBef>
              <a:spcAft>
                <a:spcPct val="35000"/>
              </a:spcAft>
              <a:buNone/>
            </a:pPr>
            <a:endParaRPr lang="en-US" sz="1700" kern="1200" dirty="0"/>
          </a:p>
        </p:txBody>
      </p:sp>
      <p:sp>
        <p:nvSpPr>
          <p:cNvPr id="10" name="Isosceles Triangle 9">
            <a:extLst>
              <a:ext uri="{FF2B5EF4-FFF2-40B4-BE49-F238E27FC236}">
                <a16:creationId xmlns:a16="http://schemas.microsoft.com/office/drawing/2014/main" id="{22DBCC39-F54F-8FC2-1D28-55E2F9E4A3BA}"/>
              </a:ext>
              <a:ext uri="{C183D7F6-B498-43B3-948B-1728B52AA6E4}">
                <adec:decorative xmlns:adec="http://schemas.microsoft.com/office/drawing/2017/decorative" val="1"/>
              </a:ext>
            </a:extLst>
          </p:cNvPr>
          <p:cNvSpPr/>
          <p:nvPr/>
        </p:nvSpPr>
        <p:spPr>
          <a:xfrm>
            <a:off x="7045702" y="2018935"/>
            <a:ext cx="408277" cy="40827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L-Shape 10">
            <a:extLst>
              <a:ext uri="{FF2B5EF4-FFF2-40B4-BE49-F238E27FC236}">
                <a16:creationId xmlns:a16="http://schemas.microsoft.com/office/drawing/2014/main" id="{2E0B6D5F-DFAE-6E16-A539-9B3C0F0A3008}"/>
              </a:ext>
              <a:ext uri="{C183D7F6-B498-43B3-948B-1728B52AA6E4}">
                <adec:decorative xmlns:adec="http://schemas.microsoft.com/office/drawing/2017/decorative" val="1"/>
              </a:ext>
            </a:extLst>
          </p:cNvPr>
          <p:cNvSpPr/>
          <p:nvPr/>
        </p:nvSpPr>
        <p:spPr>
          <a:xfrm rot="5400000">
            <a:off x="8179552" y="1539895"/>
            <a:ext cx="1440423" cy="2396832"/>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E0443718-04A2-1016-F906-8270269B1B62}"/>
              </a:ext>
            </a:extLst>
          </p:cNvPr>
          <p:cNvSpPr/>
          <p:nvPr/>
        </p:nvSpPr>
        <p:spPr>
          <a:xfrm>
            <a:off x="7939110" y="2256030"/>
            <a:ext cx="2163873" cy="1896761"/>
          </a:xfrm>
          <a:custGeom>
            <a:avLst/>
            <a:gdLst>
              <a:gd name="connsiteX0" fmla="*/ 0 w 2163873"/>
              <a:gd name="connsiteY0" fmla="*/ 0 h 1896761"/>
              <a:gd name="connsiteX1" fmla="*/ 2163873 w 2163873"/>
              <a:gd name="connsiteY1" fmla="*/ 0 h 1896761"/>
              <a:gd name="connsiteX2" fmla="*/ 2163873 w 2163873"/>
              <a:gd name="connsiteY2" fmla="*/ 1896761 h 1896761"/>
              <a:gd name="connsiteX3" fmla="*/ 0 w 2163873"/>
              <a:gd name="connsiteY3" fmla="*/ 1896761 h 1896761"/>
              <a:gd name="connsiteX4" fmla="*/ 0 w 2163873"/>
              <a:gd name="connsiteY4" fmla="*/ 0 h 189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73" h="1896761">
                <a:moveTo>
                  <a:pt x="0" y="0"/>
                </a:moveTo>
                <a:lnTo>
                  <a:pt x="2163873" y="0"/>
                </a:lnTo>
                <a:lnTo>
                  <a:pt x="2163873" y="1896761"/>
                </a:lnTo>
                <a:lnTo>
                  <a:pt x="0" y="189676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a:lnSpc>
                <a:spcPct val="90000"/>
              </a:lnSpc>
              <a:spcBef>
                <a:spcPct val="0"/>
              </a:spcBef>
              <a:spcAft>
                <a:spcPct val="35000"/>
              </a:spcAft>
            </a:pPr>
            <a:r>
              <a:rPr lang="en-US" sz="1700" b="1" kern="1200" dirty="0"/>
              <a:t>December 15</a:t>
            </a:r>
            <a:r>
              <a:rPr lang="en-US" sz="1700" b="1" kern="1200" baseline="30000" dirty="0"/>
              <a:t>th</a:t>
            </a:r>
            <a:r>
              <a:rPr lang="en-US" sz="1700" b="1" kern="1200" dirty="0"/>
              <a:t> </a:t>
            </a:r>
          </a:p>
          <a:p>
            <a:pPr marL="0" lvl="0" indent="0" algn="l" defTabSz="755650">
              <a:lnSpc>
                <a:spcPct val="90000"/>
              </a:lnSpc>
              <a:spcBef>
                <a:spcPct val="0"/>
              </a:spcBef>
              <a:spcAft>
                <a:spcPct val="35000"/>
              </a:spcAft>
              <a:buNone/>
            </a:pPr>
            <a:r>
              <a:rPr lang="en-US" sz="1700" kern="1200" dirty="0"/>
              <a:t>Deadline for notification to Academic Specialist in the continuing System not reappointed.</a:t>
            </a:r>
          </a:p>
          <a:p>
            <a:pPr marL="0" lvl="0" indent="0" algn="l" defTabSz="755650">
              <a:lnSpc>
                <a:spcPct val="90000"/>
              </a:lnSpc>
              <a:spcBef>
                <a:spcPct val="0"/>
              </a:spcBef>
              <a:spcAft>
                <a:spcPct val="35000"/>
              </a:spcAft>
              <a:buNone/>
            </a:pPr>
            <a:endParaRPr lang="en-US" sz="1700" kern="1200" dirty="0"/>
          </a:p>
        </p:txBody>
      </p:sp>
    </p:spTree>
    <p:extLst>
      <p:ext uri="{BB962C8B-B14F-4D97-AF65-F5344CB8AC3E}">
        <p14:creationId xmlns:p14="http://schemas.microsoft.com/office/powerpoint/2010/main" val="17475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76DB-3641-5D60-9CB9-A7E67F31A943}"/>
              </a:ext>
            </a:extLst>
          </p:cNvPr>
          <p:cNvSpPr>
            <a:spLocks noGrp="1"/>
          </p:cNvSpPr>
          <p:nvPr>
            <p:ph type="title"/>
          </p:nvPr>
        </p:nvSpPr>
        <p:spPr/>
        <p:txBody>
          <a:bodyPr/>
          <a:lstStyle/>
          <a:p>
            <a:r>
              <a:rPr lang="en-US" dirty="0"/>
              <a:t>Career Growth Considerations</a:t>
            </a:r>
          </a:p>
        </p:txBody>
      </p:sp>
      <p:sp>
        <p:nvSpPr>
          <p:cNvPr id="3" name="Content Placeholder 2">
            <a:extLst>
              <a:ext uri="{FF2B5EF4-FFF2-40B4-BE49-F238E27FC236}">
                <a16:creationId xmlns:a16="http://schemas.microsoft.com/office/drawing/2014/main" id="{C5E73C79-A436-F56C-9497-E552C5AC8F49}"/>
              </a:ext>
            </a:extLst>
          </p:cNvPr>
          <p:cNvSpPr>
            <a:spLocks noGrp="1"/>
          </p:cNvSpPr>
          <p:nvPr>
            <p:ph idx="1"/>
          </p:nvPr>
        </p:nvSpPr>
        <p:spPr/>
        <p:txBody>
          <a:bodyPr/>
          <a:lstStyle/>
          <a:p>
            <a:r>
              <a:rPr lang="en-US" sz="2400" dirty="0">
                <a:latin typeface="Gotham Book" pitchFamily="50" charset="0"/>
                <a:cs typeface="Gotham Book" pitchFamily="50" charset="0"/>
              </a:rPr>
              <a:t>Career Growth occurs through various paths:</a:t>
            </a:r>
          </a:p>
          <a:p>
            <a:pPr lvl="1"/>
            <a:r>
              <a:rPr lang="en-US" dirty="0">
                <a:latin typeface="Gotham Book" pitchFamily="50" charset="0"/>
                <a:cs typeface="Gotham Book" pitchFamily="50" charset="0"/>
              </a:rPr>
              <a:t>Continuing Education	</a:t>
            </a:r>
          </a:p>
          <a:p>
            <a:pPr lvl="1"/>
            <a:r>
              <a:rPr lang="en-US" dirty="0">
                <a:latin typeface="Gotham Book" pitchFamily="50" charset="0"/>
                <a:cs typeface="Gotham Book" pitchFamily="50" charset="0"/>
              </a:rPr>
              <a:t>Professional and Scholarly Organizations</a:t>
            </a:r>
          </a:p>
          <a:p>
            <a:pPr lvl="1"/>
            <a:r>
              <a:rPr lang="en-US" dirty="0">
                <a:latin typeface="Gotham Book" pitchFamily="50" charset="0"/>
                <a:cs typeface="Gotham Book" pitchFamily="50" charset="0"/>
              </a:rPr>
              <a:t>Academic Governance (department, college, campus)</a:t>
            </a:r>
          </a:p>
          <a:p>
            <a:pPr lvl="1"/>
            <a:r>
              <a:rPr lang="en-US" dirty="0">
                <a:latin typeface="Gotham Book" pitchFamily="50" charset="0"/>
                <a:cs typeface="Gotham Book" pitchFamily="50" charset="0"/>
              </a:rPr>
              <a:t>Advising of Student Groups</a:t>
            </a:r>
          </a:p>
          <a:p>
            <a:pPr lvl="1"/>
            <a:r>
              <a:rPr lang="en-US" dirty="0">
                <a:latin typeface="Gotham Book" pitchFamily="50" charset="0"/>
                <a:cs typeface="Gotham Book" pitchFamily="50" charset="0"/>
              </a:rPr>
              <a:t>Lilly Fellows and Adams Academy</a:t>
            </a:r>
          </a:p>
          <a:p>
            <a:pPr lvl="1"/>
            <a:r>
              <a:rPr lang="en-US" dirty="0">
                <a:latin typeface="Gotham Book" pitchFamily="50" charset="0"/>
                <a:cs typeface="Gotham Book" pitchFamily="50" charset="0"/>
              </a:rPr>
              <a:t>Leadership Learning Communities</a:t>
            </a:r>
          </a:p>
          <a:p>
            <a:r>
              <a:rPr lang="en-US" sz="2400" dirty="0">
                <a:latin typeface="Gotham Book" pitchFamily="50" charset="0"/>
                <a:cs typeface="Gotham Book" pitchFamily="50" charset="0"/>
              </a:rPr>
              <a:t>Mentoring</a:t>
            </a:r>
            <a:endParaRPr lang="en-US" dirty="0"/>
          </a:p>
        </p:txBody>
      </p:sp>
    </p:spTree>
    <p:extLst>
      <p:ext uri="{BB962C8B-B14F-4D97-AF65-F5344CB8AC3E}">
        <p14:creationId xmlns:p14="http://schemas.microsoft.com/office/powerpoint/2010/main" val="67997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403-F533-15A1-6045-4FD7ECA6608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BB8D28C-8A9A-4BA4-F50A-93338E6A8117}"/>
              </a:ext>
            </a:extLst>
          </p:cNvPr>
          <p:cNvSpPr>
            <a:spLocks noGrp="1"/>
          </p:cNvSpPr>
          <p:nvPr>
            <p:ph idx="1"/>
          </p:nvPr>
        </p:nvSpPr>
        <p:spPr/>
        <p:txBody>
          <a:bodyPr/>
          <a:lstStyle/>
          <a:p>
            <a:pPr marL="0" indent="0" algn="ctr">
              <a:buNone/>
            </a:pPr>
            <a:r>
              <a:rPr lang="en-US" b="1" dirty="0">
                <a:latin typeface="Gotham-Bold"/>
              </a:rPr>
              <a:t>Faculty and Academic Staff Affairs Team:</a:t>
            </a:r>
          </a:p>
          <a:p>
            <a:pPr marL="0" indent="0" algn="ctr">
              <a:buNone/>
            </a:pPr>
            <a:endParaRPr lang="en-US" b="1" dirty="0">
              <a:latin typeface="Gotham-Bold"/>
            </a:endParaRPr>
          </a:p>
          <a:p>
            <a:pPr marL="0" indent="0" algn="ctr">
              <a:buNone/>
            </a:pPr>
            <a:r>
              <a:rPr lang="en-US" b="1" dirty="0">
                <a:latin typeface="Gotham-Bold"/>
              </a:rPr>
              <a:t>Ann Austin, Interim Associate Provost and Associate Vice President, FASA</a:t>
            </a:r>
          </a:p>
          <a:p>
            <a:pPr marL="0" indent="0" algn="ctr">
              <a:buNone/>
            </a:pPr>
            <a:r>
              <a:rPr lang="en-US" b="1" dirty="0">
                <a:latin typeface="Gotham-Bold"/>
              </a:rPr>
              <a:t>Kathy Charles, Director</a:t>
            </a:r>
          </a:p>
          <a:p>
            <a:pPr marL="0" indent="0" algn="ctr">
              <a:buNone/>
            </a:pPr>
            <a:r>
              <a:rPr lang="en-US" b="1" dirty="0">
                <a:latin typeface="Gotham-Bold"/>
              </a:rPr>
              <a:t>Melissa Sortman, Director </a:t>
            </a:r>
          </a:p>
          <a:p>
            <a:pPr marL="0" indent="0" algn="ctr">
              <a:buNone/>
            </a:pPr>
            <a:r>
              <a:rPr lang="en-US" b="1" dirty="0">
                <a:latin typeface="Gotham-Bold"/>
              </a:rPr>
              <a:t>Jennie Yelvington, Director</a:t>
            </a:r>
          </a:p>
          <a:p>
            <a:pPr marL="0" indent="0">
              <a:buNone/>
            </a:pPr>
            <a:r>
              <a:rPr lang="en-US" b="1" dirty="0">
                <a:latin typeface="Gotham-Bold"/>
              </a:rPr>
              <a:t>				Kara Yermak, Director</a:t>
            </a:r>
          </a:p>
          <a:p>
            <a:pPr marL="0" indent="0">
              <a:buNone/>
            </a:pPr>
            <a:endParaRPr lang="en-US" dirty="0"/>
          </a:p>
        </p:txBody>
      </p:sp>
    </p:spTree>
    <p:extLst>
      <p:ext uri="{BB962C8B-B14F-4D97-AF65-F5344CB8AC3E}">
        <p14:creationId xmlns:p14="http://schemas.microsoft.com/office/powerpoint/2010/main" val="42563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4F7E4D-B3F4-B111-3E0A-50180EF27B7E}"/>
              </a:ext>
            </a:extLst>
          </p:cNvPr>
          <p:cNvSpPr>
            <a:spLocks noGrp="1"/>
          </p:cNvSpPr>
          <p:nvPr>
            <p:ph type="title"/>
          </p:nvPr>
        </p:nvSpPr>
        <p:spPr>
          <a:xfrm>
            <a:off x="844476" y="1600199"/>
            <a:ext cx="3539266" cy="4297680"/>
          </a:xfrm>
        </p:spPr>
        <p:txBody>
          <a:bodyPr anchor="ctr">
            <a:normAutofit/>
          </a:bodyPr>
          <a:lstStyle/>
          <a:p>
            <a:r>
              <a:rPr lang="en-US" dirty="0"/>
              <a:t>Learning Objectives</a:t>
            </a:r>
          </a:p>
        </p:txBody>
      </p:sp>
      <p:cxnSp>
        <p:nvCxnSpPr>
          <p:cNvPr id="17"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69C81-F451-4A55-2072-E58509C8201E}"/>
              </a:ext>
            </a:extLst>
          </p:cNvPr>
          <p:cNvSpPr>
            <a:spLocks noGrp="1"/>
          </p:cNvSpPr>
          <p:nvPr>
            <p:ph idx="1"/>
          </p:nvPr>
        </p:nvSpPr>
        <p:spPr>
          <a:xfrm>
            <a:off x="4924851" y="1600199"/>
            <a:ext cx="6130003" cy="4297680"/>
          </a:xfrm>
        </p:spPr>
        <p:txBody>
          <a:bodyPr anchor="ctr">
            <a:normAutofit/>
          </a:bodyPr>
          <a:lstStyle/>
          <a:p>
            <a:pPr>
              <a:buFont typeface="Arial" panose="020B0604020202020204" pitchFamily="34" charset="0"/>
              <a:buChar char="•"/>
              <a:defRPr/>
            </a:pPr>
            <a:r>
              <a:rPr lang="en-US" dirty="0">
                <a:latin typeface="Gotham Book" pitchFamily="50" charset="0"/>
                <a:cs typeface="Gotham Book" pitchFamily="50" charset="0"/>
              </a:rPr>
              <a:t>Understand the various roles you play as Specialists and how your work fits into the university</a:t>
            </a:r>
          </a:p>
          <a:p>
            <a:pPr>
              <a:buFont typeface="Arial" panose="020B0604020202020204" pitchFamily="34" charset="0"/>
              <a:buChar char="•"/>
              <a:defRPr/>
            </a:pPr>
            <a:r>
              <a:rPr lang="en-US" dirty="0">
                <a:latin typeface="Gotham Book" pitchFamily="50" charset="0"/>
                <a:cs typeface="Gotham Book" pitchFamily="50" charset="0"/>
              </a:rPr>
              <a:t>Gain knowledge about the evaluation process towards achievement of Continuing status and Promotion to Senior Specialist</a:t>
            </a:r>
          </a:p>
          <a:p>
            <a:pPr>
              <a:buFont typeface="Arial" panose="020B0604020202020204" pitchFamily="34" charset="0"/>
              <a:buChar char="•"/>
              <a:defRPr/>
            </a:pPr>
            <a:r>
              <a:rPr lang="en-US" dirty="0">
                <a:latin typeface="Gotham Book" pitchFamily="50" charset="0"/>
                <a:cs typeface="Gotham Book" pitchFamily="50" charset="0"/>
              </a:rPr>
              <a:t>Learn from other Specialists who have developed distinguished careers in the Specialist system</a:t>
            </a:r>
          </a:p>
          <a:p>
            <a:pPr marL="0" indent="0">
              <a:buNone/>
            </a:pPr>
            <a:endParaRPr lang="en-US" dirty="0"/>
          </a:p>
        </p:txBody>
      </p:sp>
    </p:spTree>
    <p:extLst>
      <p:ext uri="{BB962C8B-B14F-4D97-AF65-F5344CB8AC3E}">
        <p14:creationId xmlns:p14="http://schemas.microsoft.com/office/powerpoint/2010/main" val="161268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47E-EC37-44C5-F5C3-B048C8BC4500}"/>
              </a:ext>
            </a:extLst>
          </p:cNvPr>
          <p:cNvSpPr>
            <a:spLocks noGrp="1"/>
          </p:cNvSpPr>
          <p:nvPr>
            <p:ph type="title"/>
          </p:nvPr>
        </p:nvSpPr>
        <p:spPr>
          <a:xfrm>
            <a:off x="1451579" y="804519"/>
            <a:ext cx="9603275" cy="1049235"/>
          </a:xfrm>
        </p:spPr>
        <p:txBody>
          <a:bodyPr>
            <a:normAutofit/>
          </a:bodyPr>
          <a:lstStyle/>
          <a:p>
            <a:r>
              <a:rPr lang="en-US" dirty="0"/>
              <a:t>Basis for Establishing </a:t>
            </a:r>
            <a:br>
              <a:rPr lang="en-US" dirty="0"/>
            </a:br>
            <a:r>
              <a:rPr lang="en-US" dirty="0"/>
              <a:t>Academic Specialist Positions</a:t>
            </a:r>
          </a:p>
        </p:txBody>
      </p:sp>
      <p:grpSp>
        <p:nvGrpSpPr>
          <p:cNvPr id="3" name="Group 2" descr="SmartArt depicts the basis for establishing Academic Specialist position">
            <a:extLst>
              <a:ext uri="{FF2B5EF4-FFF2-40B4-BE49-F238E27FC236}">
                <a16:creationId xmlns:a16="http://schemas.microsoft.com/office/drawing/2014/main" id="{FDBA097F-3D4C-C42D-1EF1-3BD9D695E92B}"/>
              </a:ext>
            </a:extLst>
          </p:cNvPr>
          <p:cNvGrpSpPr/>
          <p:nvPr/>
        </p:nvGrpSpPr>
        <p:grpSpPr>
          <a:xfrm>
            <a:off x="1459131" y="2508222"/>
            <a:ext cx="9588061" cy="2988919"/>
            <a:chOff x="1459131" y="2508222"/>
            <a:chExt cx="9588061" cy="2988919"/>
          </a:xfrm>
        </p:grpSpPr>
        <p:sp>
          <p:nvSpPr>
            <p:cNvPr id="4" name="Freeform: Shape 3">
              <a:extLst>
                <a:ext uri="{FF2B5EF4-FFF2-40B4-BE49-F238E27FC236}">
                  <a16:creationId xmlns:a16="http://schemas.microsoft.com/office/drawing/2014/main" id="{49F22108-6A81-500B-5E3A-DE89ED9E5FA6}"/>
                </a:ext>
              </a:extLst>
            </p:cNvPr>
            <p:cNvSpPr/>
            <p:nvPr/>
          </p:nvSpPr>
          <p:spPr>
            <a:xfrm>
              <a:off x="1459131" y="2508222"/>
              <a:ext cx="3228003" cy="968401"/>
            </a:xfrm>
            <a:custGeom>
              <a:avLst/>
              <a:gdLst>
                <a:gd name="connsiteX0" fmla="*/ 0 w 3228003"/>
                <a:gd name="connsiteY0" fmla="*/ 0 h 968401"/>
                <a:gd name="connsiteX1" fmla="*/ 2937483 w 3228003"/>
                <a:gd name="connsiteY1" fmla="*/ 0 h 968401"/>
                <a:gd name="connsiteX2" fmla="*/ 3228003 w 3228003"/>
                <a:gd name="connsiteY2" fmla="*/ 484201 h 968401"/>
                <a:gd name="connsiteX3" fmla="*/ 2937483 w 3228003"/>
                <a:gd name="connsiteY3" fmla="*/ 968401 h 968401"/>
                <a:gd name="connsiteX4" fmla="*/ 0 w 3228003"/>
                <a:gd name="connsiteY4" fmla="*/ 968401 h 968401"/>
                <a:gd name="connsiteX5" fmla="*/ 290520 w 3228003"/>
                <a:gd name="connsiteY5" fmla="*/ 484201 h 968401"/>
                <a:gd name="connsiteX6" fmla="*/ 0 w 3228003"/>
                <a:gd name="connsiteY6" fmla="*/ 0 h 9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003" h="968401">
                  <a:moveTo>
                    <a:pt x="0" y="0"/>
                  </a:moveTo>
                  <a:lnTo>
                    <a:pt x="2937483" y="0"/>
                  </a:lnTo>
                  <a:lnTo>
                    <a:pt x="3228003" y="484201"/>
                  </a:lnTo>
                  <a:lnTo>
                    <a:pt x="2937483" y="968401"/>
                  </a:lnTo>
                  <a:lnTo>
                    <a:pt x="0" y="968401"/>
                  </a:lnTo>
                  <a:lnTo>
                    <a:pt x="290520" y="484201"/>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10091" tIns="119571" rIns="41009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Functional Areas</a:t>
              </a:r>
            </a:p>
          </p:txBody>
        </p:sp>
        <p:sp>
          <p:nvSpPr>
            <p:cNvPr id="6" name="Freeform: Shape 5">
              <a:extLst>
                <a:ext uri="{FF2B5EF4-FFF2-40B4-BE49-F238E27FC236}">
                  <a16:creationId xmlns:a16="http://schemas.microsoft.com/office/drawing/2014/main" id="{3975F56C-3D20-51C5-D5F4-DACB78B30529}"/>
                </a:ext>
              </a:extLst>
            </p:cNvPr>
            <p:cNvSpPr/>
            <p:nvPr/>
          </p:nvSpPr>
          <p:spPr>
            <a:xfrm>
              <a:off x="1459131" y="3476623"/>
              <a:ext cx="2937483" cy="2020518"/>
            </a:xfrm>
            <a:custGeom>
              <a:avLst/>
              <a:gdLst>
                <a:gd name="connsiteX0" fmla="*/ 0 w 2937483"/>
                <a:gd name="connsiteY0" fmla="*/ 0 h 2020518"/>
                <a:gd name="connsiteX1" fmla="*/ 2937483 w 2937483"/>
                <a:gd name="connsiteY1" fmla="*/ 0 h 2020518"/>
                <a:gd name="connsiteX2" fmla="*/ 2937483 w 2937483"/>
                <a:gd name="connsiteY2" fmla="*/ 2020518 h 2020518"/>
                <a:gd name="connsiteX3" fmla="*/ 0 w 2937483"/>
                <a:gd name="connsiteY3" fmla="*/ 2020518 h 2020518"/>
                <a:gd name="connsiteX4" fmla="*/ 0 w 2937483"/>
                <a:gd name="connsiteY4" fmla="*/ 0 h 202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483" h="2020518">
                  <a:moveTo>
                    <a:pt x="0" y="0"/>
                  </a:moveTo>
                  <a:lnTo>
                    <a:pt x="2937483" y="0"/>
                  </a:lnTo>
                  <a:lnTo>
                    <a:pt x="2937483" y="2020518"/>
                  </a:lnTo>
                  <a:lnTo>
                    <a:pt x="0" y="2020518"/>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Academic Advisor</a:t>
              </a:r>
            </a:p>
            <a:p>
              <a:pPr marL="0" lvl="0" indent="0" algn="l" defTabSz="666750">
                <a:lnSpc>
                  <a:spcPct val="90000"/>
                </a:lnSpc>
                <a:spcBef>
                  <a:spcPct val="0"/>
                </a:spcBef>
                <a:spcAft>
                  <a:spcPct val="35000"/>
                </a:spcAft>
                <a:buNone/>
              </a:pPr>
              <a:r>
                <a:rPr lang="en-US" sz="1500" kern="1200" dirty="0"/>
                <a:t>Teaching</a:t>
              </a:r>
            </a:p>
            <a:p>
              <a:pPr marL="0" lvl="0" indent="0" algn="l" defTabSz="666750">
                <a:lnSpc>
                  <a:spcPct val="90000"/>
                </a:lnSpc>
                <a:spcBef>
                  <a:spcPct val="0"/>
                </a:spcBef>
                <a:spcAft>
                  <a:spcPct val="35000"/>
                </a:spcAft>
                <a:buNone/>
              </a:pPr>
              <a:r>
                <a:rPr lang="en-US" sz="1500" kern="1200" dirty="0"/>
                <a:t>Curriculum Development</a:t>
              </a:r>
            </a:p>
            <a:p>
              <a:pPr marL="0" lvl="0" indent="0" algn="l" defTabSz="666750">
                <a:lnSpc>
                  <a:spcPct val="90000"/>
                </a:lnSpc>
                <a:spcBef>
                  <a:spcPct val="0"/>
                </a:spcBef>
                <a:spcAft>
                  <a:spcPct val="35000"/>
                </a:spcAft>
                <a:buNone/>
              </a:pPr>
              <a:r>
                <a:rPr lang="en-US" sz="1500" kern="1200" dirty="0"/>
                <a:t>Research</a:t>
              </a:r>
            </a:p>
            <a:p>
              <a:pPr marL="0" lvl="0" indent="0" algn="l" defTabSz="666750">
                <a:lnSpc>
                  <a:spcPct val="90000"/>
                </a:lnSpc>
                <a:spcBef>
                  <a:spcPct val="0"/>
                </a:spcBef>
                <a:spcAft>
                  <a:spcPct val="35000"/>
                </a:spcAft>
                <a:buNone/>
              </a:pPr>
              <a:r>
                <a:rPr lang="en-US" sz="1500" kern="1200" dirty="0"/>
                <a:t>Outreach</a:t>
              </a:r>
            </a:p>
          </p:txBody>
        </p:sp>
        <p:sp>
          <p:nvSpPr>
            <p:cNvPr id="7" name="Freeform: Shape 6">
              <a:extLst>
                <a:ext uri="{FF2B5EF4-FFF2-40B4-BE49-F238E27FC236}">
                  <a16:creationId xmlns:a16="http://schemas.microsoft.com/office/drawing/2014/main" id="{6058ABDE-9E76-4CBE-2F71-0257C27942B9}"/>
                </a:ext>
              </a:extLst>
            </p:cNvPr>
            <p:cNvSpPr/>
            <p:nvPr/>
          </p:nvSpPr>
          <p:spPr>
            <a:xfrm>
              <a:off x="4639160" y="2508222"/>
              <a:ext cx="3228003" cy="968401"/>
            </a:xfrm>
            <a:custGeom>
              <a:avLst/>
              <a:gdLst>
                <a:gd name="connsiteX0" fmla="*/ 0 w 3228003"/>
                <a:gd name="connsiteY0" fmla="*/ 0 h 968401"/>
                <a:gd name="connsiteX1" fmla="*/ 2937483 w 3228003"/>
                <a:gd name="connsiteY1" fmla="*/ 0 h 968401"/>
                <a:gd name="connsiteX2" fmla="*/ 3228003 w 3228003"/>
                <a:gd name="connsiteY2" fmla="*/ 484201 h 968401"/>
                <a:gd name="connsiteX3" fmla="*/ 2937483 w 3228003"/>
                <a:gd name="connsiteY3" fmla="*/ 968401 h 968401"/>
                <a:gd name="connsiteX4" fmla="*/ 0 w 3228003"/>
                <a:gd name="connsiteY4" fmla="*/ 968401 h 968401"/>
                <a:gd name="connsiteX5" fmla="*/ 290520 w 3228003"/>
                <a:gd name="connsiteY5" fmla="*/ 484201 h 968401"/>
                <a:gd name="connsiteX6" fmla="*/ 0 w 3228003"/>
                <a:gd name="connsiteY6" fmla="*/ 0 h 9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003" h="968401">
                  <a:moveTo>
                    <a:pt x="0" y="0"/>
                  </a:moveTo>
                  <a:lnTo>
                    <a:pt x="2937483" y="0"/>
                  </a:lnTo>
                  <a:lnTo>
                    <a:pt x="3228003" y="484201"/>
                  </a:lnTo>
                  <a:lnTo>
                    <a:pt x="2937483" y="968401"/>
                  </a:lnTo>
                  <a:lnTo>
                    <a:pt x="0" y="968401"/>
                  </a:lnTo>
                  <a:lnTo>
                    <a:pt x="290520" y="484201"/>
                  </a:lnTo>
                  <a:lnTo>
                    <a:pt x="0" y="0"/>
                  </a:lnTo>
                  <a:close/>
                </a:path>
              </a:pathLst>
            </a:custGeom>
          </p:spPr>
          <p:style>
            <a:lnRef idx="1">
              <a:schemeClr val="accent5">
                <a:hueOff val="-842315"/>
                <a:satOff val="-3972"/>
                <a:lumOff val="980"/>
                <a:alphaOff val="0"/>
              </a:schemeClr>
            </a:lnRef>
            <a:fillRef idx="3">
              <a:schemeClr val="accent5">
                <a:hueOff val="-842315"/>
                <a:satOff val="-3972"/>
                <a:lumOff val="980"/>
                <a:alphaOff val="0"/>
              </a:schemeClr>
            </a:fillRef>
            <a:effectRef idx="2">
              <a:schemeClr val="accent5">
                <a:hueOff val="-842315"/>
                <a:satOff val="-3972"/>
                <a:lumOff val="980"/>
                <a:alphaOff val="0"/>
              </a:schemeClr>
            </a:effectRef>
            <a:fontRef idx="minor">
              <a:schemeClr val="lt1"/>
            </a:fontRef>
          </p:style>
          <p:txBody>
            <a:bodyPr spcFirstLastPara="0" vert="horz" wrap="square" lIns="410091" tIns="119571" rIns="41009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Appointment Types</a:t>
              </a:r>
            </a:p>
          </p:txBody>
        </p:sp>
        <p:sp>
          <p:nvSpPr>
            <p:cNvPr id="8" name="Freeform: Shape 7">
              <a:extLst>
                <a:ext uri="{FF2B5EF4-FFF2-40B4-BE49-F238E27FC236}">
                  <a16:creationId xmlns:a16="http://schemas.microsoft.com/office/drawing/2014/main" id="{449D54E9-4EC7-B343-4699-E8B46E85AA93}"/>
                </a:ext>
              </a:extLst>
            </p:cNvPr>
            <p:cNvSpPr/>
            <p:nvPr/>
          </p:nvSpPr>
          <p:spPr>
            <a:xfrm>
              <a:off x="4639160" y="3476623"/>
              <a:ext cx="2937483" cy="2020518"/>
            </a:xfrm>
            <a:custGeom>
              <a:avLst/>
              <a:gdLst>
                <a:gd name="connsiteX0" fmla="*/ 0 w 2937483"/>
                <a:gd name="connsiteY0" fmla="*/ 0 h 2020518"/>
                <a:gd name="connsiteX1" fmla="*/ 2937483 w 2937483"/>
                <a:gd name="connsiteY1" fmla="*/ 0 h 2020518"/>
                <a:gd name="connsiteX2" fmla="*/ 2937483 w 2937483"/>
                <a:gd name="connsiteY2" fmla="*/ 2020518 h 2020518"/>
                <a:gd name="connsiteX3" fmla="*/ 0 w 2937483"/>
                <a:gd name="connsiteY3" fmla="*/ 2020518 h 2020518"/>
                <a:gd name="connsiteX4" fmla="*/ 0 w 2937483"/>
                <a:gd name="connsiteY4" fmla="*/ 0 h 202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483" h="2020518">
                  <a:moveTo>
                    <a:pt x="0" y="0"/>
                  </a:moveTo>
                  <a:lnTo>
                    <a:pt x="2937483" y="0"/>
                  </a:lnTo>
                  <a:lnTo>
                    <a:pt x="2937483" y="2020518"/>
                  </a:lnTo>
                  <a:lnTo>
                    <a:pt x="0" y="2020518"/>
                  </a:lnTo>
                  <a:lnTo>
                    <a:pt x="0" y="0"/>
                  </a:lnTo>
                  <a:close/>
                </a:path>
              </a:pathLst>
            </a:custGeom>
          </p:spPr>
          <p:style>
            <a:lnRef idx="1">
              <a:schemeClr val="accent5">
                <a:tint val="40000"/>
                <a:alpha val="90000"/>
                <a:hueOff val="-887704"/>
                <a:satOff val="-2520"/>
                <a:lumOff val="76"/>
                <a:alphaOff val="0"/>
              </a:schemeClr>
            </a:lnRef>
            <a:fillRef idx="1">
              <a:schemeClr val="accent5">
                <a:tint val="40000"/>
                <a:alpha val="90000"/>
                <a:hueOff val="-887704"/>
                <a:satOff val="-2520"/>
                <a:lumOff val="76"/>
                <a:alphaOff val="0"/>
              </a:schemeClr>
            </a:fillRef>
            <a:effectRef idx="0">
              <a:schemeClr val="accent5">
                <a:tint val="40000"/>
                <a:alpha val="90000"/>
                <a:hueOff val="-887704"/>
                <a:satOff val="-2520"/>
                <a:lumOff val="76"/>
                <a:alphaOff val="0"/>
              </a:schemeClr>
            </a:effectRef>
            <a:fontRef idx="minor">
              <a:schemeClr val="dk1">
                <a:hueOff val="0"/>
                <a:satOff val="0"/>
                <a:lumOff val="0"/>
                <a:alphaOff val="0"/>
              </a:schemeClr>
            </a:fontRef>
          </p:style>
          <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Fixed Term</a:t>
              </a:r>
            </a:p>
            <a:p>
              <a:pPr marL="0" lvl="0" indent="0" algn="l" defTabSz="666750">
                <a:lnSpc>
                  <a:spcPct val="90000"/>
                </a:lnSpc>
                <a:spcBef>
                  <a:spcPct val="0"/>
                </a:spcBef>
                <a:spcAft>
                  <a:spcPct val="35000"/>
                </a:spcAft>
                <a:buNone/>
              </a:pPr>
              <a:r>
                <a:rPr lang="en-US" sz="1500" kern="1200" dirty="0"/>
                <a:t>Continuing System</a:t>
              </a:r>
            </a:p>
          </p:txBody>
        </p:sp>
        <p:sp>
          <p:nvSpPr>
            <p:cNvPr id="9" name="Freeform: Shape 8">
              <a:extLst>
                <a:ext uri="{FF2B5EF4-FFF2-40B4-BE49-F238E27FC236}">
                  <a16:creationId xmlns:a16="http://schemas.microsoft.com/office/drawing/2014/main" id="{46F74A90-95D3-9FA8-9CAA-BF19E7542A15}"/>
                </a:ext>
              </a:extLst>
            </p:cNvPr>
            <p:cNvSpPr/>
            <p:nvPr/>
          </p:nvSpPr>
          <p:spPr>
            <a:xfrm>
              <a:off x="7819189" y="2508222"/>
              <a:ext cx="3228003" cy="968401"/>
            </a:xfrm>
            <a:custGeom>
              <a:avLst/>
              <a:gdLst>
                <a:gd name="connsiteX0" fmla="*/ 0 w 3228003"/>
                <a:gd name="connsiteY0" fmla="*/ 0 h 968401"/>
                <a:gd name="connsiteX1" fmla="*/ 2937483 w 3228003"/>
                <a:gd name="connsiteY1" fmla="*/ 0 h 968401"/>
                <a:gd name="connsiteX2" fmla="*/ 3228003 w 3228003"/>
                <a:gd name="connsiteY2" fmla="*/ 484201 h 968401"/>
                <a:gd name="connsiteX3" fmla="*/ 2937483 w 3228003"/>
                <a:gd name="connsiteY3" fmla="*/ 968401 h 968401"/>
                <a:gd name="connsiteX4" fmla="*/ 0 w 3228003"/>
                <a:gd name="connsiteY4" fmla="*/ 968401 h 968401"/>
                <a:gd name="connsiteX5" fmla="*/ 290520 w 3228003"/>
                <a:gd name="connsiteY5" fmla="*/ 484201 h 968401"/>
                <a:gd name="connsiteX6" fmla="*/ 0 w 3228003"/>
                <a:gd name="connsiteY6" fmla="*/ 0 h 9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003" h="968401">
                  <a:moveTo>
                    <a:pt x="0" y="0"/>
                  </a:moveTo>
                  <a:lnTo>
                    <a:pt x="2937483" y="0"/>
                  </a:lnTo>
                  <a:lnTo>
                    <a:pt x="3228003" y="484201"/>
                  </a:lnTo>
                  <a:lnTo>
                    <a:pt x="2937483" y="968401"/>
                  </a:lnTo>
                  <a:lnTo>
                    <a:pt x="0" y="968401"/>
                  </a:lnTo>
                  <a:lnTo>
                    <a:pt x="290520" y="484201"/>
                  </a:lnTo>
                  <a:lnTo>
                    <a:pt x="0" y="0"/>
                  </a:lnTo>
                  <a:close/>
                </a:path>
              </a:pathLst>
            </a:custGeom>
          </p:spPr>
          <p:style>
            <a:lnRef idx="1">
              <a:schemeClr val="accent5">
                <a:hueOff val="-1684631"/>
                <a:satOff val="-7944"/>
                <a:lumOff val="1960"/>
                <a:alphaOff val="0"/>
              </a:schemeClr>
            </a:lnRef>
            <a:fillRef idx="3">
              <a:schemeClr val="accent5">
                <a:hueOff val="-1684631"/>
                <a:satOff val="-7944"/>
                <a:lumOff val="1960"/>
                <a:alphaOff val="0"/>
              </a:schemeClr>
            </a:fillRef>
            <a:effectRef idx="2">
              <a:schemeClr val="accent5">
                <a:hueOff val="-1684631"/>
                <a:satOff val="-7944"/>
                <a:lumOff val="1960"/>
                <a:alphaOff val="0"/>
              </a:schemeClr>
            </a:effectRef>
            <a:fontRef idx="minor">
              <a:schemeClr val="lt1"/>
            </a:fontRef>
          </p:style>
          <p:txBody>
            <a:bodyPr spcFirstLastPara="0" vert="horz" wrap="square" lIns="410091" tIns="119571" rIns="41009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Ranks</a:t>
              </a:r>
            </a:p>
          </p:txBody>
        </p:sp>
        <p:sp>
          <p:nvSpPr>
            <p:cNvPr id="10" name="Freeform: Shape 9">
              <a:extLst>
                <a:ext uri="{FF2B5EF4-FFF2-40B4-BE49-F238E27FC236}">
                  <a16:creationId xmlns:a16="http://schemas.microsoft.com/office/drawing/2014/main" id="{57283F70-F56A-D20C-2463-ED3FE746F36D}"/>
                </a:ext>
              </a:extLst>
            </p:cNvPr>
            <p:cNvSpPr/>
            <p:nvPr/>
          </p:nvSpPr>
          <p:spPr>
            <a:xfrm>
              <a:off x="7819189" y="3476623"/>
              <a:ext cx="2937483" cy="2020518"/>
            </a:xfrm>
            <a:custGeom>
              <a:avLst/>
              <a:gdLst>
                <a:gd name="connsiteX0" fmla="*/ 0 w 2937483"/>
                <a:gd name="connsiteY0" fmla="*/ 0 h 2020518"/>
                <a:gd name="connsiteX1" fmla="*/ 2937483 w 2937483"/>
                <a:gd name="connsiteY1" fmla="*/ 0 h 2020518"/>
                <a:gd name="connsiteX2" fmla="*/ 2937483 w 2937483"/>
                <a:gd name="connsiteY2" fmla="*/ 2020518 h 2020518"/>
                <a:gd name="connsiteX3" fmla="*/ 0 w 2937483"/>
                <a:gd name="connsiteY3" fmla="*/ 2020518 h 2020518"/>
                <a:gd name="connsiteX4" fmla="*/ 0 w 2937483"/>
                <a:gd name="connsiteY4" fmla="*/ 0 h 202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483" h="2020518">
                  <a:moveTo>
                    <a:pt x="0" y="0"/>
                  </a:moveTo>
                  <a:lnTo>
                    <a:pt x="2937483" y="0"/>
                  </a:lnTo>
                  <a:lnTo>
                    <a:pt x="2937483" y="2020518"/>
                  </a:lnTo>
                  <a:lnTo>
                    <a:pt x="0" y="2020518"/>
                  </a:lnTo>
                  <a:lnTo>
                    <a:pt x="0" y="0"/>
                  </a:lnTo>
                  <a:close/>
                </a:path>
              </a:pathLst>
            </a:custGeom>
          </p:spPr>
          <p:style>
            <a:lnRef idx="1">
              <a:schemeClr val="accent5">
                <a:tint val="40000"/>
                <a:alpha val="90000"/>
                <a:hueOff val="-1775408"/>
                <a:satOff val="-5040"/>
                <a:lumOff val="151"/>
                <a:alphaOff val="0"/>
              </a:schemeClr>
            </a:lnRef>
            <a:fillRef idx="1">
              <a:schemeClr val="accent5">
                <a:tint val="40000"/>
                <a:alpha val="90000"/>
                <a:hueOff val="-1775408"/>
                <a:satOff val="-5040"/>
                <a:lumOff val="151"/>
                <a:alphaOff val="0"/>
              </a:schemeClr>
            </a:fillRef>
            <a:effectRef idx="0">
              <a:schemeClr val="accent5">
                <a:tint val="40000"/>
                <a:alpha val="90000"/>
                <a:hueOff val="-1775408"/>
                <a:satOff val="-5040"/>
                <a:lumOff val="151"/>
                <a:alphaOff val="0"/>
              </a:schemeClr>
            </a:effectRef>
            <a:fontRef idx="minor">
              <a:schemeClr val="dk1">
                <a:hueOff val="0"/>
                <a:satOff val="0"/>
                <a:lumOff val="0"/>
                <a:alphaOff val="0"/>
              </a:schemeClr>
            </a:fontRef>
          </p:style>
          <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Specialist</a:t>
              </a:r>
            </a:p>
            <a:p>
              <a:pPr marL="0" lvl="0" indent="0" algn="l" defTabSz="666750">
                <a:lnSpc>
                  <a:spcPct val="90000"/>
                </a:lnSpc>
                <a:spcBef>
                  <a:spcPct val="0"/>
                </a:spcBef>
                <a:spcAft>
                  <a:spcPct val="35000"/>
                </a:spcAft>
                <a:buNone/>
              </a:pPr>
              <a:r>
                <a:rPr lang="en-US" sz="1500" kern="1200" dirty="0"/>
                <a:t>Senior Specialist</a:t>
              </a:r>
            </a:p>
          </p:txBody>
        </p:sp>
      </p:grpSp>
    </p:spTree>
    <p:extLst>
      <p:ext uri="{BB962C8B-B14F-4D97-AF65-F5344CB8AC3E}">
        <p14:creationId xmlns:p14="http://schemas.microsoft.com/office/powerpoint/2010/main" val="239395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0AE2-3BB5-04C1-BE24-8082D2C337E1}"/>
              </a:ext>
            </a:extLst>
          </p:cNvPr>
          <p:cNvSpPr>
            <a:spLocks noGrp="1"/>
          </p:cNvSpPr>
          <p:nvPr>
            <p:ph type="title"/>
          </p:nvPr>
        </p:nvSpPr>
        <p:spPr/>
        <p:txBody>
          <a:bodyPr/>
          <a:lstStyle/>
          <a:p>
            <a:r>
              <a:rPr lang="en-US" dirty="0"/>
              <a:t>Academic Specialist at MSU </a:t>
            </a:r>
          </a:p>
        </p:txBody>
      </p:sp>
      <p:graphicFrame>
        <p:nvGraphicFramePr>
          <p:cNvPr id="4" name="Content Placeholder 3" descr="Pie Chart shows the breakdown of 1,023 Specialists (as of 1/12/2023).  Continuing System 39% and Fixed-Term System 61%.">
            <a:extLst>
              <a:ext uri="{FF2B5EF4-FFF2-40B4-BE49-F238E27FC236}">
                <a16:creationId xmlns:a16="http://schemas.microsoft.com/office/drawing/2014/main" id="{91CD5836-CD5A-40EA-AA5B-E2B6C21DD810}"/>
              </a:ext>
            </a:extLst>
          </p:cNvPr>
          <p:cNvGraphicFramePr>
            <a:graphicFrameLocks noGrp="1"/>
          </p:cNvGraphicFramePr>
          <p:nvPr>
            <p:ph idx="1"/>
            <p:extLst>
              <p:ext uri="{D42A27DB-BD31-4B8C-83A1-F6EECF244321}">
                <p14:modId xmlns:p14="http://schemas.microsoft.com/office/powerpoint/2010/main" val="1962765580"/>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12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0CD9-ACC4-2AD3-3696-EEA3E72ECAA7}"/>
              </a:ext>
            </a:extLst>
          </p:cNvPr>
          <p:cNvSpPr>
            <a:spLocks noGrp="1"/>
          </p:cNvSpPr>
          <p:nvPr>
            <p:ph type="title"/>
          </p:nvPr>
        </p:nvSpPr>
        <p:spPr/>
        <p:txBody>
          <a:bodyPr/>
          <a:lstStyle/>
          <a:p>
            <a:pPr algn="ctr"/>
            <a:r>
              <a:rPr lang="en-US" dirty="0"/>
              <a:t>Academic Specialist By Functional Area</a:t>
            </a:r>
            <a:br>
              <a:rPr lang="en-US" dirty="0"/>
            </a:br>
            <a:r>
              <a:rPr lang="en-US" sz="1200" dirty="0"/>
              <a:t>(</a:t>
            </a:r>
            <a:r>
              <a:rPr lang="en-US" sz="1100" dirty="0"/>
              <a:t>Data As of January 2023)</a:t>
            </a:r>
            <a:endParaRPr lang="en-US" sz="1200" dirty="0"/>
          </a:p>
        </p:txBody>
      </p:sp>
      <p:graphicFrame>
        <p:nvGraphicFramePr>
          <p:cNvPr id="4" name="Content Placeholder 3" descr="Pie chart showing breakdown of Specialists by functional area: Advisor 28%; Curriculum Development 8%; Outreach 33%; Research 10%; Teacher 21% data as of January 2023">
            <a:extLst>
              <a:ext uri="{FF2B5EF4-FFF2-40B4-BE49-F238E27FC236}">
                <a16:creationId xmlns:a16="http://schemas.microsoft.com/office/drawing/2014/main" id="{B1638CC8-9D9B-4188-B278-6490DC400DDE}"/>
              </a:ext>
            </a:extLst>
          </p:cNvPr>
          <p:cNvGraphicFramePr>
            <a:graphicFrameLocks noGrp="1"/>
          </p:cNvGraphicFramePr>
          <p:nvPr>
            <p:ph idx="1"/>
            <p:extLst>
              <p:ext uri="{D42A27DB-BD31-4B8C-83A1-F6EECF244321}">
                <p14:modId xmlns:p14="http://schemas.microsoft.com/office/powerpoint/2010/main" val="1478691758"/>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356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3481C3-F51A-488F-B692-9642CACC4A10}"/>
              </a:ext>
            </a:extLst>
          </p:cNvPr>
          <p:cNvSpPr>
            <a:spLocks noGrp="1"/>
          </p:cNvSpPr>
          <p:nvPr>
            <p:ph type="title"/>
          </p:nvPr>
        </p:nvSpPr>
        <p:spPr>
          <a:xfrm>
            <a:off x="1451579" y="804519"/>
            <a:ext cx="9603275" cy="1049235"/>
          </a:xfrm>
        </p:spPr>
        <p:txBody>
          <a:bodyPr>
            <a:normAutofit/>
          </a:bodyPr>
          <a:lstStyle/>
          <a:p>
            <a:r>
              <a:rPr lang="en-US" dirty="0"/>
              <a:t>Initiatives to Provide Support for Academic Specialists</a:t>
            </a:r>
          </a:p>
        </p:txBody>
      </p:sp>
      <p:cxnSp>
        <p:nvCxnSpPr>
          <p:cNvPr id="26" name="Straight Connector 25">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3" name="Group 2">
            <a:extLst>
              <a:ext uri="{FF2B5EF4-FFF2-40B4-BE49-F238E27FC236}">
                <a16:creationId xmlns:a16="http://schemas.microsoft.com/office/drawing/2014/main" id="{3128B71B-2FE8-A55A-C816-20EAB3AB21CA}"/>
              </a:ext>
              <a:ext uri="{C183D7F6-B498-43B3-948B-1728B52AA6E4}">
                <adec:decorative xmlns:adec="http://schemas.microsoft.com/office/drawing/2017/decorative" val="1"/>
              </a:ext>
            </a:extLst>
          </p:cNvPr>
          <p:cNvGrpSpPr/>
          <p:nvPr/>
        </p:nvGrpSpPr>
        <p:grpSpPr>
          <a:xfrm>
            <a:off x="1450975" y="2333042"/>
            <a:ext cx="9604375" cy="3720136"/>
            <a:chOff x="1450975" y="2333042"/>
            <a:chExt cx="9604375" cy="3720136"/>
          </a:xfrm>
        </p:grpSpPr>
        <p:sp>
          <p:nvSpPr>
            <p:cNvPr id="4" name="Rectangle: Rounded Corners 3">
              <a:extLst>
                <a:ext uri="{FF2B5EF4-FFF2-40B4-BE49-F238E27FC236}">
                  <a16:creationId xmlns:a16="http://schemas.microsoft.com/office/drawing/2014/main" id="{F1996F98-7F94-CC75-F7F1-9EF263E1F66E}"/>
                </a:ext>
              </a:extLst>
            </p:cNvPr>
            <p:cNvSpPr/>
            <p:nvPr/>
          </p:nvSpPr>
          <p:spPr>
            <a:xfrm>
              <a:off x="1450975" y="2333042"/>
              <a:ext cx="9604375" cy="783186"/>
            </a:xfrm>
            <a:prstGeom prst="roundRect">
              <a:avLst>
                <a:gd name="adj" fmla="val 10000"/>
              </a:avLst>
            </a:prstGeom>
          </p:spPr>
          <p:style>
            <a:lnRef idx="0">
              <a:schemeClr val="accent6">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Books">
              <a:extLst>
                <a:ext uri="{FF2B5EF4-FFF2-40B4-BE49-F238E27FC236}">
                  <a16:creationId xmlns:a16="http://schemas.microsoft.com/office/drawing/2014/main" id="{02C5B9B7-B609-381B-9238-604B468B89AA}"/>
                </a:ext>
              </a:extLst>
            </p:cNvPr>
            <p:cNvSpPr/>
            <p:nvPr/>
          </p:nvSpPr>
          <p:spPr>
            <a:xfrm>
              <a:off x="1687888" y="2509259"/>
              <a:ext cx="430752" cy="43075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0DEE8AE3-3D8C-847E-E25A-5E7903DE69F1}"/>
                </a:ext>
              </a:extLst>
            </p:cNvPr>
            <p:cNvSpPr/>
            <p:nvPr/>
          </p:nvSpPr>
          <p:spPr>
            <a:xfrm>
              <a:off x="2355555" y="2333042"/>
              <a:ext cx="8699794" cy="783186"/>
            </a:xfrm>
            <a:custGeom>
              <a:avLst/>
              <a:gdLst>
                <a:gd name="connsiteX0" fmla="*/ 0 w 8699794"/>
                <a:gd name="connsiteY0" fmla="*/ 0 h 783186"/>
                <a:gd name="connsiteX1" fmla="*/ 8699794 w 8699794"/>
                <a:gd name="connsiteY1" fmla="*/ 0 h 783186"/>
                <a:gd name="connsiteX2" fmla="*/ 8699794 w 8699794"/>
                <a:gd name="connsiteY2" fmla="*/ 783186 h 783186"/>
                <a:gd name="connsiteX3" fmla="*/ 0 w 8699794"/>
                <a:gd name="connsiteY3" fmla="*/ 783186 h 783186"/>
                <a:gd name="connsiteX4" fmla="*/ 0 w 8699794"/>
                <a:gd name="connsiteY4" fmla="*/ 0 h 78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794" h="783186">
                  <a:moveTo>
                    <a:pt x="0" y="0"/>
                  </a:moveTo>
                  <a:lnTo>
                    <a:pt x="8699794" y="0"/>
                  </a:lnTo>
                  <a:lnTo>
                    <a:pt x="8699794" y="783186"/>
                  </a:lnTo>
                  <a:lnTo>
                    <a:pt x="0" y="783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887" tIns="82887" rIns="82887" bIns="82887" numCol="1" spcCol="1270" anchor="ctr" anchorCtr="0">
              <a:noAutofit/>
            </a:bodyPr>
            <a:lstStyle/>
            <a:p>
              <a:pPr marL="0" lvl="0" indent="0" algn="l" defTabSz="977900">
                <a:lnSpc>
                  <a:spcPct val="90000"/>
                </a:lnSpc>
                <a:spcBef>
                  <a:spcPct val="0"/>
                </a:spcBef>
                <a:spcAft>
                  <a:spcPct val="35000"/>
                </a:spcAft>
                <a:buNone/>
              </a:pPr>
              <a:r>
                <a:rPr lang="en-US" sz="2200" kern="1200" dirty="0"/>
                <a:t>Comprehensive Review of Policies in the Handbook</a:t>
              </a:r>
            </a:p>
          </p:txBody>
        </p:sp>
        <p:sp>
          <p:nvSpPr>
            <p:cNvPr id="8" name="Rectangle: Rounded Corners 7">
              <a:extLst>
                <a:ext uri="{FF2B5EF4-FFF2-40B4-BE49-F238E27FC236}">
                  <a16:creationId xmlns:a16="http://schemas.microsoft.com/office/drawing/2014/main" id="{6E81ED1C-74C5-6827-DDB1-E80667E4176D}"/>
                </a:ext>
              </a:extLst>
            </p:cNvPr>
            <p:cNvSpPr/>
            <p:nvPr/>
          </p:nvSpPr>
          <p:spPr>
            <a:xfrm>
              <a:off x="1450975" y="3312025"/>
              <a:ext cx="9604375" cy="783186"/>
            </a:xfrm>
            <a:prstGeom prst="roundRect">
              <a:avLst>
                <a:gd name="adj" fmla="val 10000"/>
              </a:avLst>
            </a:prstGeom>
          </p:spPr>
          <p:style>
            <a:lnRef idx="0">
              <a:schemeClr val="accent6">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Checkmark">
              <a:extLst>
                <a:ext uri="{FF2B5EF4-FFF2-40B4-BE49-F238E27FC236}">
                  <a16:creationId xmlns:a16="http://schemas.microsoft.com/office/drawing/2014/main" id="{06B401B6-BA13-CFE4-2134-1562A46DA917}"/>
                </a:ext>
              </a:extLst>
            </p:cNvPr>
            <p:cNvSpPr/>
            <p:nvPr/>
          </p:nvSpPr>
          <p:spPr>
            <a:xfrm>
              <a:off x="1687888" y="3488242"/>
              <a:ext cx="430752" cy="43075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6030F8C6-0E7F-82AB-8A80-8E62955003E4}"/>
                </a:ext>
              </a:extLst>
            </p:cNvPr>
            <p:cNvSpPr/>
            <p:nvPr/>
          </p:nvSpPr>
          <p:spPr>
            <a:xfrm>
              <a:off x="2355555" y="3312025"/>
              <a:ext cx="8699794" cy="783186"/>
            </a:xfrm>
            <a:custGeom>
              <a:avLst/>
              <a:gdLst>
                <a:gd name="connsiteX0" fmla="*/ 0 w 8699794"/>
                <a:gd name="connsiteY0" fmla="*/ 0 h 783186"/>
                <a:gd name="connsiteX1" fmla="*/ 8699794 w 8699794"/>
                <a:gd name="connsiteY1" fmla="*/ 0 h 783186"/>
                <a:gd name="connsiteX2" fmla="*/ 8699794 w 8699794"/>
                <a:gd name="connsiteY2" fmla="*/ 783186 h 783186"/>
                <a:gd name="connsiteX3" fmla="*/ 0 w 8699794"/>
                <a:gd name="connsiteY3" fmla="*/ 783186 h 783186"/>
                <a:gd name="connsiteX4" fmla="*/ 0 w 8699794"/>
                <a:gd name="connsiteY4" fmla="*/ 0 h 78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794" h="783186">
                  <a:moveTo>
                    <a:pt x="0" y="0"/>
                  </a:moveTo>
                  <a:lnTo>
                    <a:pt x="8699794" y="0"/>
                  </a:lnTo>
                  <a:lnTo>
                    <a:pt x="8699794" y="783186"/>
                  </a:lnTo>
                  <a:lnTo>
                    <a:pt x="0" y="783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887" tIns="82887" rIns="82887" bIns="82887" numCol="1" spcCol="1270" anchor="ctr" anchorCtr="0">
              <a:noAutofit/>
            </a:bodyPr>
            <a:lstStyle/>
            <a:p>
              <a:pPr marL="0" lvl="0" indent="0" algn="l" defTabSz="977900">
                <a:lnSpc>
                  <a:spcPct val="90000"/>
                </a:lnSpc>
                <a:spcBef>
                  <a:spcPct val="0"/>
                </a:spcBef>
                <a:spcAft>
                  <a:spcPct val="35000"/>
                </a:spcAft>
                <a:buNone/>
              </a:pPr>
              <a:r>
                <a:rPr lang="en-US" sz="2200" kern="1200" dirty="0"/>
                <a:t>Working Group developed to review Fixed Term and Continuing Review Process</a:t>
              </a:r>
            </a:p>
          </p:txBody>
        </p:sp>
        <p:sp>
          <p:nvSpPr>
            <p:cNvPr id="11" name="Rectangle: Rounded Corners 10">
              <a:extLst>
                <a:ext uri="{FF2B5EF4-FFF2-40B4-BE49-F238E27FC236}">
                  <a16:creationId xmlns:a16="http://schemas.microsoft.com/office/drawing/2014/main" id="{F371919F-9A37-D679-52EB-76B53A9A707B}"/>
                </a:ext>
              </a:extLst>
            </p:cNvPr>
            <p:cNvSpPr/>
            <p:nvPr/>
          </p:nvSpPr>
          <p:spPr>
            <a:xfrm>
              <a:off x="1450975" y="4291008"/>
              <a:ext cx="9604375" cy="783186"/>
            </a:xfrm>
            <a:prstGeom prst="roundRect">
              <a:avLst>
                <a:gd name="adj" fmla="val 10000"/>
              </a:avLst>
            </a:prstGeom>
          </p:spPr>
          <p:style>
            <a:lnRef idx="0">
              <a:schemeClr val="accent6">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11" descr="Scales of Justice">
              <a:extLst>
                <a:ext uri="{FF2B5EF4-FFF2-40B4-BE49-F238E27FC236}">
                  <a16:creationId xmlns:a16="http://schemas.microsoft.com/office/drawing/2014/main" id="{CF9B8E80-F72C-0755-6164-AB8EEC65EBED}"/>
                </a:ext>
              </a:extLst>
            </p:cNvPr>
            <p:cNvSpPr/>
            <p:nvPr/>
          </p:nvSpPr>
          <p:spPr>
            <a:xfrm>
              <a:off x="1687888" y="4467225"/>
              <a:ext cx="430752" cy="43075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70B0AA34-D8FE-A08C-1BB5-63B9D50DE0D9}"/>
                </a:ext>
              </a:extLst>
            </p:cNvPr>
            <p:cNvSpPr/>
            <p:nvPr/>
          </p:nvSpPr>
          <p:spPr>
            <a:xfrm>
              <a:off x="2355555" y="4291008"/>
              <a:ext cx="8699794" cy="783186"/>
            </a:xfrm>
            <a:custGeom>
              <a:avLst/>
              <a:gdLst>
                <a:gd name="connsiteX0" fmla="*/ 0 w 8699794"/>
                <a:gd name="connsiteY0" fmla="*/ 0 h 783186"/>
                <a:gd name="connsiteX1" fmla="*/ 8699794 w 8699794"/>
                <a:gd name="connsiteY1" fmla="*/ 0 h 783186"/>
                <a:gd name="connsiteX2" fmla="*/ 8699794 w 8699794"/>
                <a:gd name="connsiteY2" fmla="*/ 783186 h 783186"/>
                <a:gd name="connsiteX3" fmla="*/ 0 w 8699794"/>
                <a:gd name="connsiteY3" fmla="*/ 783186 h 783186"/>
                <a:gd name="connsiteX4" fmla="*/ 0 w 8699794"/>
                <a:gd name="connsiteY4" fmla="*/ 0 h 78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794" h="783186">
                  <a:moveTo>
                    <a:pt x="0" y="0"/>
                  </a:moveTo>
                  <a:lnTo>
                    <a:pt x="8699794" y="0"/>
                  </a:lnTo>
                  <a:lnTo>
                    <a:pt x="8699794" y="783186"/>
                  </a:lnTo>
                  <a:lnTo>
                    <a:pt x="0" y="783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887" tIns="82887" rIns="82887" bIns="82887" numCol="1" spcCol="1270" anchor="ctr" anchorCtr="0">
              <a:noAutofit/>
            </a:bodyPr>
            <a:lstStyle/>
            <a:p>
              <a:pPr marL="0" lvl="0" indent="0" algn="l" defTabSz="977900">
                <a:lnSpc>
                  <a:spcPct val="90000"/>
                </a:lnSpc>
                <a:spcBef>
                  <a:spcPct val="0"/>
                </a:spcBef>
                <a:spcAft>
                  <a:spcPct val="35000"/>
                </a:spcAft>
                <a:buNone/>
              </a:pPr>
              <a:r>
                <a:rPr lang="en-US" sz="2200" kern="1200" dirty="0"/>
                <a:t>Charged with recommending review processes that </a:t>
              </a:r>
              <a:r>
                <a:rPr lang="en-US" sz="2200" i="1" u="sng" kern="1200" dirty="0"/>
                <a:t>are</a:t>
              </a:r>
              <a:r>
                <a:rPr lang="en-US" sz="2200" kern="1200" dirty="0"/>
                <a:t> Transparent and Equitable</a:t>
              </a:r>
            </a:p>
          </p:txBody>
        </p:sp>
        <p:sp>
          <p:nvSpPr>
            <p:cNvPr id="14" name="Rectangle: Rounded Corners 13">
              <a:extLst>
                <a:ext uri="{FF2B5EF4-FFF2-40B4-BE49-F238E27FC236}">
                  <a16:creationId xmlns:a16="http://schemas.microsoft.com/office/drawing/2014/main" id="{FAE6BD31-55DC-9CCD-77F3-6EAAC0C11D4D}"/>
                </a:ext>
              </a:extLst>
            </p:cNvPr>
            <p:cNvSpPr/>
            <p:nvPr/>
          </p:nvSpPr>
          <p:spPr>
            <a:xfrm>
              <a:off x="1450975" y="5269992"/>
              <a:ext cx="9604375" cy="783186"/>
            </a:xfrm>
            <a:prstGeom prst="roundRect">
              <a:avLst>
                <a:gd name="adj" fmla="val 10000"/>
              </a:avLst>
            </a:prstGeom>
          </p:spPr>
          <p:style>
            <a:lnRef idx="0">
              <a:schemeClr val="accent6">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Meeting">
              <a:extLst>
                <a:ext uri="{FF2B5EF4-FFF2-40B4-BE49-F238E27FC236}">
                  <a16:creationId xmlns:a16="http://schemas.microsoft.com/office/drawing/2014/main" id="{C7C3FEC9-2F73-B9A0-7A5B-6B32D2C986F8}"/>
                </a:ext>
              </a:extLst>
            </p:cNvPr>
            <p:cNvSpPr/>
            <p:nvPr/>
          </p:nvSpPr>
          <p:spPr>
            <a:xfrm>
              <a:off x="1687888" y="5446209"/>
              <a:ext cx="430752" cy="43075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1E6D8863-7F2A-A8AC-0CC1-E8A40B30E1D6}"/>
                </a:ext>
              </a:extLst>
            </p:cNvPr>
            <p:cNvSpPr/>
            <p:nvPr/>
          </p:nvSpPr>
          <p:spPr>
            <a:xfrm>
              <a:off x="2355555" y="5269992"/>
              <a:ext cx="8699794" cy="783186"/>
            </a:xfrm>
            <a:custGeom>
              <a:avLst/>
              <a:gdLst>
                <a:gd name="connsiteX0" fmla="*/ 0 w 8699794"/>
                <a:gd name="connsiteY0" fmla="*/ 0 h 783186"/>
                <a:gd name="connsiteX1" fmla="*/ 8699794 w 8699794"/>
                <a:gd name="connsiteY1" fmla="*/ 0 h 783186"/>
                <a:gd name="connsiteX2" fmla="*/ 8699794 w 8699794"/>
                <a:gd name="connsiteY2" fmla="*/ 783186 h 783186"/>
                <a:gd name="connsiteX3" fmla="*/ 0 w 8699794"/>
                <a:gd name="connsiteY3" fmla="*/ 783186 h 783186"/>
                <a:gd name="connsiteX4" fmla="*/ 0 w 8699794"/>
                <a:gd name="connsiteY4" fmla="*/ 0 h 78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794" h="783186">
                  <a:moveTo>
                    <a:pt x="0" y="0"/>
                  </a:moveTo>
                  <a:lnTo>
                    <a:pt x="8699794" y="0"/>
                  </a:lnTo>
                  <a:lnTo>
                    <a:pt x="8699794" y="783186"/>
                  </a:lnTo>
                  <a:lnTo>
                    <a:pt x="0" y="7831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887" tIns="82887" rIns="82887" bIns="82887" numCol="1" spcCol="1270" anchor="ctr" anchorCtr="0">
              <a:noAutofit/>
            </a:bodyPr>
            <a:lstStyle/>
            <a:p>
              <a:pPr marL="0" lvl="0" indent="0" algn="l" defTabSz="977900">
                <a:lnSpc>
                  <a:spcPct val="90000"/>
                </a:lnSpc>
                <a:spcBef>
                  <a:spcPct val="0"/>
                </a:spcBef>
                <a:spcAft>
                  <a:spcPct val="35000"/>
                </a:spcAft>
                <a:buNone/>
              </a:pPr>
              <a:r>
                <a:rPr lang="en-US" sz="2200" kern="1200" dirty="0"/>
                <a:t>Other policies/initiatives to include:  Salary Minima, Retirement Eligibility Annual Review,  Release Time for Scholarly Duties</a:t>
              </a:r>
            </a:p>
          </p:txBody>
        </p:sp>
      </p:grpSp>
    </p:spTree>
    <p:extLst>
      <p:ext uri="{BB962C8B-B14F-4D97-AF65-F5344CB8AC3E}">
        <p14:creationId xmlns:p14="http://schemas.microsoft.com/office/powerpoint/2010/main" val="42418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25E8-7E42-717C-B69F-7A5332EE6C64}"/>
              </a:ext>
            </a:extLst>
          </p:cNvPr>
          <p:cNvSpPr>
            <a:spLocks noGrp="1"/>
          </p:cNvSpPr>
          <p:nvPr>
            <p:ph type="title"/>
          </p:nvPr>
        </p:nvSpPr>
        <p:spPr/>
        <p:txBody>
          <a:bodyPr/>
          <a:lstStyle/>
          <a:p>
            <a:r>
              <a:rPr lang="en-US" dirty="0"/>
              <a:t>Annual Evaluation</a:t>
            </a:r>
          </a:p>
        </p:txBody>
      </p:sp>
      <p:sp>
        <p:nvSpPr>
          <p:cNvPr id="3" name="Content Placeholder 2">
            <a:extLst>
              <a:ext uri="{FF2B5EF4-FFF2-40B4-BE49-F238E27FC236}">
                <a16:creationId xmlns:a16="http://schemas.microsoft.com/office/drawing/2014/main" id="{9D0D2689-7FEC-DC0A-0CD0-E6D4E2F85980}"/>
              </a:ext>
            </a:extLst>
          </p:cNvPr>
          <p:cNvSpPr>
            <a:spLocks noGrp="1"/>
          </p:cNvSpPr>
          <p:nvPr>
            <p:ph idx="1"/>
          </p:nvPr>
        </p:nvSpPr>
        <p:spPr/>
        <p:txBody>
          <a:bodyPr>
            <a:normAutofit/>
          </a:bodyPr>
          <a:lstStyle/>
          <a:p>
            <a:r>
              <a:rPr lang="en-US" sz="2800" dirty="0">
                <a:latin typeface="Gotham Book" pitchFamily="50" charset="0"/>
                <a:cs typeface="Gotham Book" pitchFamily="50" charset="0"/>
              </a:rPr>
              <a:t>For all faculty and academic staff, MSU requires an annual evaluation.</a:t>
            </a:r>
          </a:p>
          <a:p>
            <a:r>
              <a:rPr lang="en-US" sz="2800" dirty="0">
                <a:latin typeface="Gotham Book" pitchFamily="50" charset="0"/>
                <a:cs typeface="Gotham Book" pitchFamily="50" charset="0"/>
              </a:rPr>
              <a:t>Our policy is a minimalist policy, allowing for unit customization, i.e.</a:t>
            </a:r>
            <a:endParaRPr lang="en-US" dirty="0">
              <a:latin typeface="Gotham Book" pitchFamily="50" charset="0"/>
              <a:cs typeface="Gotham Book" pitchFamily="50" charset="0"/>
            </a:endParaRPr>
          </a:p>
          <a:p>
            <a:pPr lvl="1"/>
            <a:r>
              <a:rPr lang="en-US" sz="2600" dirty="0">
                <a:latin typeface="Gotham Book" pitchFamily="50" charset="0"/>
                <a:cs typeface="Gotham Book" pitchFamily="50" charset="0"/>
              </a:rPr>
              <a:t>There is no standardized form</a:t>
            </a:r>
          </a:p>
          <a:p>
            <a:pPr lvl="1"/>
            <a:r>
              <a:rPr lang="en-US" sz="2600" dirty="0">
                <a:latin typeface="Gotham Book" pitchFamily="50" charset="0"/>
                <a:cs typeface="Gotham Book" pitchFamily="50" charset="0"/>
              </a:rPr>
              <a:t>Units determine the timeline, e.g.: academic year, calendar year</a:t>
            </a:r>
          </a:p>
          <a:p>
            <a:endParaRPr lang="en-US" dirty="0"/>
          </a:p>
        </p:txBody>
      </p:sp>
    </p:spTree>
    <p:extLst>
      <p:ext uri="{BB962C8B-B14F-4D97-AF65-F5344CB8AC3E}">
        <p14:creationId xmlns:p14="http://schemas.microsoft.com/office/powerpoint/2010/main" val="157533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9BA8-EEA7-1C9B-5A9A-B3E614B04443}"/>
              </a:ext>
            </a:extLst>
          </p:cNvPr>
          <p:cNvSpPr>
            <a:spLocks noGrp="1"/>
          </p:cNvSpPr>
          <p:nvPr>
            <p:ph type="title"/>
          </p:nvPr>
        </p:nvSpPr>
        <p:spPr/>
        <p:txBody>
          <a:bodyPr/>
          <a:lstStyle/>
          <a:p>
            <a:r>
              <a:rPr lang="en-US" dirty="0"/>
              <a:t>Academic Specialists - Evaluation Policy</a:t>
            </a:r>
          </a:p>
        </p:txBody>
      </p:sp>
      <p:sp>
        <p:nvSpPr>
          <p:cNvPr id="3" name="Content Placeholder 2">
            <a:extLst>
              <a:ext uri="{FF2B5EF4-FFF2-40B4-BE49-F238E27FC236}">
                <a16:creationId xmlns:a16="http://schemas.microsoft.com/office/drawing/2014/main" id="{A6C392AB-951C-F5DF-015C-48B7F2395412}"/>
              </a:ext>
            </a:extLst>
          </p:cNvPr>
          <p:cNvSpPr>
            <a:spLocks noGrp="1"/>
          </p:cNvSpPr>
          <p:nvPr>
            <p:ph idx="1"/>
          </p:nvPr>
        </p:nvSpPr>
        <p:spPr/>
        <p:txBody>
          <a:bodyPr>
            <a:normAutofit fontScale="92500" lnSpcReduction="20000"/>
          </a:bodyPr>
          <a:lstStyle/>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Annual reviews between specialist and their supervisor/administrator must occur at least once each fiscal year</a:t>
            </a:r>
          </a:p>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review must be a joint process between the specialist and the supervisor/administrator</a:t>
            </a:r>
          </a:p>
          <a:p>
            <a:pPr marL="0" indent="0" rtl="0" fontAlgn="base">
              <a:spcBef>
                <a:spcPts val="0"/>
              </a:spcBef>
              <a:spcAft>
                <a:spcPts val="0"/>
              </a:spcAft>
              <a:buNone/>
            </a:pPr>
            <a:endParaRPr lang="en-US" sz="1900" b="0" i="0" u="none" strike="noStrike" dirty="0">
              <a:solidFill>
                <a:srgbClr val="000000"/>
              </a:solidFill>
              <a:effectLst/>
              <a:latin typeface="Gotham Book"/>
            </a:endParaRPr>
          </a:p>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exact process may be determined by the unit, if the following conditions are met:</a:t>
            </a:r>
          </a:p>
          <a:p>
            <a:pPr marL="0" indent="0" rtl="0" fontAlgn="base">
              <a:spcBef>
                <a:spcPts val="0"/>
              </a:spcBef>
              <a:spcAft>
                <a:spcPts val="0"/>
              </a:spcAft>
              <a:buNone/>
            </a:pPr>
            <a:endParaRPr lang="en-US" sz="1900" b="0" i="0" u="none" strike="noStrike" dirty="0">
              <a:solidFill>
                <a:srgbClr val="000000"/>
              </a:solidFill>
              <a:effectLst/>
              <a:latin typeface="Gotham Book"/>
            </a:endParaRPr>
          </a:p>
          <a:p>
            <a:pPr marL="742950" lvl="1" indent="-285750"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annual review must include a conversation between specialist and supervisor/administrator that is based on documentation of accomplishments from the past year and goals/plans for the future</a:t>
            </a:r>
          </a:p>
          <a:p>
            <a:pPr marL="742950" lvl="1" indent="-285750"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specialist must be provided with a written summation of the review from the supervisor within 30 days and have the option to provide a written response for rebuttal and/or clarification if desired</a:t>
            </a:r>
          </a:p>
          <a:p>
            <a:endParaRPr lang="en-US" dirty="0"/>
          </a:p>
        </p:txBody>
      </p:sp>
    </p:spTree>
    <p:extLst>
      <p:ext uri="{BB962C8B-B14F-4D97-AF65-F5344CB8AC3E}">
        <p14:creationId xmlns:p14="http://schemas.microsoft.com/office/powerpoint/2010/main" val="404826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9F49-EA7A-3DDC-A6A8-CAB62CC94463}"/>
              </a:ext>
            </a:extLst>
          </p:cNvPr>
          <p:cNvSpPr>
            <a:spLocks noGrp="1"/>
          </p:cNvSpPr>
          <p:nvPr>
            <p:ph type="title"/>
          </p:nvPr>
        </p:nvSpPr>
        <p:spPr/>
        <p:txBody>
          <a:bodyPr/>
          <a:lstStyle/>
          <a:p>
            <a:r>
              <a:rPr lang="en-US" dirty="0"/>
              <a:t>Continuing System Reappointment</a:t>
            </a:r>
          </a:p>
        </p:txBody>
      </p:sp>
      <p:sp>
        <p:nvSpPr>
          <p:cNvPr id="3" name="Content Placeholder 2">
            <a:extLst>
              <a:ext uri="{FF2B5EF4-FFF2-40B4-BE49-F238E27FC236}">
                <a16:creationId xmlns:a16="http://schemas.microsoft.com/office/drawing/2014/main" id="{6F2E88FA-4224-BF10-77C4-3A7DFA975A67}"/>
              </a:ext>
            </a:extLst>
          </p:cNvPr>
          <p:cNvSpPr>
            <a:spLocks noGrp="1"/>
          </p:cNvSpPr>
          <p:nvPr>
            <p:ph idx="1"/>
          </p:nvPr>
        </p:nvSpPr>
        <p:spPr/>
        <p:txBody>
          <a:bodyPr/>
          <a:lstStyle/>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Reappointment, including the award of continuing appointment status and promotion to the rank of senior academic specialist, is predicated on the:</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exemplary </a:t>
            </a: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performance of assigned duties</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professional development</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excellence in scholarly activity</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leadership and contributions</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to the institution.</a:t>
            </a:r>
            <a:endParaRPr lang="en-US" dirty="0"/>
          </a:p>
        </p:txBody>
      </p:sp>
    </p:spTree>
    <p:extLst>
      <p:ext uri="{BB962C8B-B14F-4D97-AF65-F5344CB8AC3E}">
        <p14:creationId xmlns:p14="http://schemas.microsoft.com/office/powerpoint/2010/main" val="133247312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0F251E9CCC6488DBE04D4CB5E73F7" ma:contentTypeVersion="6" ma:contentTypeDescription="Create a new document." ma:contentTypeScope="" ma:versionID="c7479889edf3e447c4478abc8d034656">
  <xsd:schema xmlns:xsd="http://www.w3.org/2001/XMLSchema" xmlns:xs="http://www.w3.org/2001/XMLSchema" xmlns:p="http://schemas.microsoft.com/office/2006/metadata/properties" xmlns:ns2="49ff7180-e118-4e4c-855d-af4d611f9f76" xmlns:ns3="8d462d81-5787-4227-a24b-ca4072becb07" targetNamespace="http://schemas.microsoft.com/office/2006/metadata/properties" ma:root="true" ma:fieldsID="882dc7836aee5122b753cc417faee3b0" ns2:_="" ns3:_="">
    <xsd:import namespace="49ff7180-e118-4e4c-855d-af4d611f9f76"/>
    <xsd:import namespace="8d462d81-5787-4227-a24b-ca4072becb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f7180-e118-4e4c-855d-af4d611f9f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62d81-5787-4227-a24b-ca4072bec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565080-D9A5-4DE8-8744-D160BB8A2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f7180-e118-4e4c-855d-af4d611f9f76"/>
    <ds:schemaRef ds:uri="8d462d81-5787-4227-a24b-ca4072bec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919F77-7E54-46B0-B05A-3FF964D263D5}">
  <ds:schemaRefs>
    <ds:schemaRef ds:uri="http://purl.org/dc/dcmitype/"/>
    <ds:schemaRef ds:uri="49ff7180-e118-4e4c-855d-af4d611f9f76"/>
    <ds:schemaRef ds:uri="http://schemas.microsoft.com/office/2006/documentManagement/types"/>
    <ds:schemaRef ds:uri="http://schemas.microsoft.com/office/2006/metadata/properties"/>
    <ds:schemaRef ds:uri="8d462d81-5787-4227-a24b-ca4072becb07"/>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E46F4CCD-EF3B-4885-ABB8-8DB5F66C59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7651</TotalTime>
  <Words>1340</Words>
  <Application>Microsoft Office PowerPoint</Application>
  <PresentationFormat>Widescreen</PresentationFormat>
  <Paragraphs>133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Gotham Book</vt:lpstr>
      <vt:lpstr>Gotham-Bold</vt:lpstr>
      <vt:lpstr>Gallery</vt:lpstr>
      <vt:lpstr>Thriving  as  an  Academic Specialist  at Michigan State University</vt:lpstr>
      <vt:lpstr>Learning Objectives</vt:lpstr>
      <vt:lpstr>Basis for Establishing  Academic Specialist Positions</vt:lpstr>
      <vt:lpstr>Academic Specialist at MSU </vt:lpstr>
      <vt:lpstr>Academic Specialist By Functional Area (Data As of January 2023)</vt:lpstr>
      <vt:lpstr>Initiatives to Provide Support for Academic Specialists</vt:lpstr>
      <vt:lpstr>Annual Evaluation</vt:lpstr>
      <vt:lpstr>Academic Specialists - Evaluation Policy</vt:lpstr>
      <vt:lpstr>Continuing System Reappointment</vt:lpstr>
      <vt:lpstr>Continuing System Reappointment (Cont’d)</vt:lpstr>
      <vt:lpstr>Continuing System Timeline</vt:lpstr>
      <vt:lpstr>Promotion to Senior Specialist (1 OF 2)</vt:lpstr>
      <vt:lpstr>Promotion to Senior Specialist (2 OF 2)</vt:lpstr>
      <vt:lpstr>Diversity Equity and Inclusion (DEI) in the Evaluative Process</vt:lpstr>
      <vt:lpstr>Continuing and Promotion Timeline</vt:lpstr>
      <vt:lpstr>Continuing and Promotion Timeline (cont’d)</vt:lpstr>
      <vt:lpstr>Career Growth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Specialist Continuing System</dc:title>
  <dc:creator>Lewless, Kathyann</dc:creator>
  <cp:lastModifiedBy>Leete, Beth</cp:lastModifiedBy>
  <cp:revision>39</cp:revision>
  <dcterms:created xsi:type="dcterms:W3CDTF">2022-01-17T14:00:51Z</dcterms:created>
  <dcterms:modified xsi:type="dcterms:W3CDTF">2023-02-08T19:48:08Z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0x01010072B0F251E9CCC6488DBE04D4CB5E73F7</vt:lpwstr>
  </property>
</Properties>
</file>