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69" r:id="rId6"/>
    <p:sldId id="270" r:id="rId7"/>
    <p:sldId id="271" r:id="rId8"/>
    <p:sldId id="282" r:id="rId9"/>
    <p:sldId id="273" r:id="rId10"/>
    <p:sldId id="274" r:id="rId11"/>
    <p:sldId id="275" r:id="rId12"/>
    <p:sldId id="276" r:id="rId13"/>
    <p:sldId id="277" r:id="rId14"/>
    <p:sldId id="261" r:id="rId15"/>
    <p:sldId id="2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28"/>
    <a:srgbClr val="002A13"/>
    <a:srgbClr val="003A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07583-8B52-45DE-B9EE-623B019E1D6B}" v="16" dt="2025-10-14T20:37:12.292"/>
    <p1510:client id="{9D6864B6-2F67-93CC-4540-6C3FD8501C42}" v="84" dt="2025-10-14T19:33:24.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7C8B5-A8CF-4E51-9200-30937194116B}" type="doc">
      <dgm:prSet loTypeId="urn:microsoft.com/office/officeart/2016/7/layout/ChevronBlockProcess" loCatId="process" qsTypeId="urn:microsoft.com/office/officeart/2005/8/quickstyle/simple4" qsCatId="simple" csTypeId="urn:microsoft.com/office/officeart/2005/8/colors/colorful5" csCatId="colorful"/>
      <dgm:spPr/>
      <dgm:t>
        <a:bodyPr/>
        <a:lstStyle/>
        <a:p>
          <a:endParaRPr lang="en-US"/>
        </a:p>
      </dgm:t>
    </dgm:pt>
    <dgm:pt modelId="{3E2EFB9B-EE18-4ABB-AE07-1192E5C05CC1}">
      <dgm:prSet/>
      <dgm:spPr/>
      <dgm:t>
        <a:bodyPr/>
        <a:lstStyle/>
        <a:p>
          <a:r>
            <a:rPr lang="en-US"/>
            <a:t>Functional Areas</a:t>
          </a:r>
        </a:p>
      </dgm:t>
    </dgm:pt>
    <dgm:pt modelId="{66603BAD-FBFF-4545-9B1A-DAD795C418E8}" type="parTrans" cxnId="{84187A7A-EB0C-411C-A7EA-183F290807C0}">
      <dgm:prSet/>
      <dgm:spPr/>
      <dgm:t>
        <a:bodyPr/>
        <a:lstStyle/>
        <a:p>
          <a:endParaRPr lang="en-US"/>
        </a:p>
      </dgm:t>
    </dgm:pt>
    <dgm:pt modelId="{81C5D4FE-F266-414F-ABD1-5BF3FE25B4A2}" type="sibTrans" cxnId="{84187A7A-EB0C-411C-A7EA-183F290807C0}">
      <dgm:prSet/>
      <dgm:spPr/>
      <dgm:t>
        <a:bodyPr/>
        <a:lstStyle/>
        <a:p>
          <a:endParaRPr lang="en-US"/>
        </a:p>
      </dgm:t>
    </dgm:pt>
    <dgm:pt modelId="{7E9DDEEC-E4DF-4E02-829C-4D9764787276}">
      <dgm:prSet/>
      <dgm:spPr/>
      <dgm:t>
        <a:bodyPr/>
        <a:lstStyle/>
        <a:p>
          <a:r>
            <a:rPr lang="en-US"/>
            <a:t>Academic Advisor</a:t>
          </a:r>
        </a:p>
      </dgm:t>
    </dgm:pt>
    <dgm:pt modelId="{2304E039-581E-4AB6-9CFE-E82F769D68A6}" type="parTrans" cxnId="{8B87474E-9046-4F3E-BF18-F2BE4C5346E6}">
      <dgm:prSet/>
      <dgm:spPr/>
      <dgm:t>
        <a:bodyPr/>
        <a:lstStyle/>
        <a:p>
          <a:endParaRPr lang="en-US"/>
        </a:p>
      </dgm:t>
    </dgm:pt>
    <dgm:pt modelId="{91F3493F-FE63-4C20-B6A0-BC1EFC5701FE}" type="sibTrans" cxnId="{8B87474E-9046-4F3E-BF18-F2BE4C5346E6}">
      <dgm:prSet/>
      <dgm:spPr/>
      <dgm:t>
        <a:bodyPr/>
        <a:lstStyle/>
        <a:p>
          <a:endParaRPr lang="en-US"/>
        </a:p>
      </dgm:t>
    </dgm:pt>
    <dgm:pt modelId="{781C4C8C-F919-49F1-8555-51C884B2F5FF}">
      <dgm:prSet/>
      <dgm:spPr/>
      <dgm:t>
        <a:bodyPr/>
        <a:lstStyle/>
        <a:p>
          <a:r>
            <a:rPr lang="en-US"/>
            <a:t>Teaching</a:t>
          </a:r>
        </a:p>
      </dgm:t>
    </dgm:pt>
    <dgm:pt modelId="{0FD873EC-F604-4987-BBAE-8E5A266E2A06}" type="parTrans" cxnId="{5F06D9DD-4A81-4B09-AA5E-F9B5DD825887}">
      <dgm:prSet/>
      <dgm:spPr/>
      <dgm:t>
        <a:bodyPr/>
        <a:lstStyle/>
        <a:p>
          <a:endParaRPr lang="en-US"/>
        </a:p>
      </dgm:t>
    </dgm:pt>
    <dgm:pt modelId="{60A0FBB0-E8E8-44CE-96D2-10D5C9B1A6F8}" type="sibTrans" cxnId="{5F06D9DD-4A81-4B09-AA5E-F9B5DD825887}">
      <dgm:prSet/>
      <dgm:spPr/>
      <dgm:t>
        <a:bodyPr/>
        <a:lstStyle/>
        <a:p>
          <a:endParaRPr lang="en-US"/>
        </a:p>
      </dgm:t>
    </dgm:pt>
    <dgm:pt modelId="{7D4EEEE0-B86E-4B9E-A4B0-F46CFCDCC352}">
      <dgm:prSet/>
      <dgm:spPr/>
      <dgm:t>
        <a:bodyPr/>
        <a:lstStyle/>
        <a:p>
          <a:r>
            <a:rPr lang="en-US"/>
            <a:t>Curriculum Development</a:t>
          </a:r>
        </a:p>
      </dgm:t>
    </dgm:pt>
    <dgm:pt modelId="{1694FB76-F857-4C88-AE0E-418218C54EA1}" type="parTrans" cxnId="{297C615E-7406-4456-8CD4-AE1559DB6E38}">
      <dgm:prSet/>
      <dgm:spPr/>
      <dgm:t>
        <a:bodyPr/>
        <a:lstStyle/>
        <a:p>
          <a:endParaRPr lang="en-US"/>
        </a:p>
      </dgm:t>
    </dgm:pt>
    <dgm:pt modelId="{CB4D0D90-B6D7-460B-A5F5-86B17F88E0B8}" type="sibTrans" cxnId="{297C615E-7406-4456-8CD4-AE1559DB6E38}">
      <dgm:prSet/>
      <dgm:spPr/>
      <dgm:t>
        <a:bodyPr/>
        <a:lstStyle/>
        <a:p>
          <a:endParaRPr lang="en-US"/>
        </a:p>
      </dgm:t>
    </dgm:pt>
    <dgm:pt modelId="{FC94BE1E-580F-4A24-8679-38D06DAD887C}">
      <dgm:prSet/>
      <dgm:spPr/>
      <dgm:t>
        <a:bodyPr/>
        <a:lstStyle/>
        <a:p>
          <a:r>
            <a:rPr lang="en-US"/>
            <a:t>Research</a:t>
          </a:r>
        </a:p>
      </dgm:t>
    </dgm:pt>
    <dgm:pt modelId="{4CCA3683-6C6B-47A2-BBFE-F81617FBD221}" type="parTrans" cxnId="{A6AE043C-4038-4372-8881-9128BA953ADC}">
      <dgm:prSet/>
      <dgm:spPr/>
      <dgm:t>
        <a:bodyPr/>
        <a:lstStyle/>
        <a:p>
          <a:endParaRPr lang="en-US"/>
        </a:p>
      </dgm:t>
    </dgm:pt>
    <dgm:pt modelId="{2A47A8C3-03E0-4587-AEF3-124E4D0E5AE1}" type="sibTrans" cxnId="{A6AE043C-4038-4372-8881-9128BA953ADC}">
      <dgm:prSet/>
      <dgm:spPr/>
      <dgm:t>
        <a:bodyPr/>
        <a:lstStyle/>
        <a:p>
          <a:endParaRPr lang="en-US"/>
        </a:p>
      </dgm:t>
    </dgm:pt>
    <dgm:pt modelId="{328AAD29-7052-4260-AB5A-D7B5DF8B827C}">
      <dgm:prSet/>
      <dgm:spPr/>
      <dgm:t>
        <a:bodyPr/>
        <a:lstStyle/>
        <a:p>
          <a:r>
            <a:rPr lang="en-US"/>
            <a:t>Outreach</a:t>
          </a:r>
        </a:p>
      </dgm:t>
    </dgm:pt>
    <dgm:pt modelId="{F8841407-CA00-40F2-8224-5815D76A760F}" type="parTrans" cxnId="{89CC2A37-ECDB-4309-8DBB-DB1C1F7E4D39}">
      <dgm:prSet/>
      <dgm:spPr/>
      <dgm:t>
        <a:bodyPr/>
        <a:lstStyle/>
        <a:p>
          <a:endParaRPr lang="en-US"/>
        </a:p>
      </dgm:t>
    </dgm:pt>
    <dgm:pt modelId="{AB27CCAD-C347-4B55-95DD-4C40DFD8FD9A}" type="sibTrans" cxnId="{89CC2A37-ECDB-4309-8DBB-DB1C1F7E4D39}">
      <dgm:prSet/>
      <dgm:spPr/>
      <dgm:t>
        <a:bodyPr/>
        <a:lstStyle/>
        <a:p>
          <a:endParaRPr lang="en-US"/>
        </a:p>
      </dgm:t>
    </dgm:pt>
    <dgm:pt modelId="{C348D5BD-96B5-4C2E-B904-00CD98254B2E}">
      <dgm:prSet/>
      <dgm:spPr/>
      <dgm:t>
        <a:bodyPr/>
        <a:lstStyle/>
        <a:p>
          <a:r>
            <a:rPr lang="en-US"/>
            <a:t>Appointment Types</a:t>
          </a:r>
        </a:p>
      </dgm:t>
    </dgm:pt>
    <dgm:pt modelId="{DA896F38-9FC7-4202-A551-FD88E6159C50}" type="parTrans" cxnId="{ADCED92A-3CDA-46CA-9BA0-92103D2CD04B}">
      <dgm:prSet/>
      <dgm:spPr/>
      <dgm:t>
        <a:bodyPr/>
        <a:lstStyle/>
        <a:p>
          <a:endParaRPr lang="en-US"/>
        </a:p>
      </dgm:t>
    </dgm:pt>
    <dgm:pt modelId="{5DCA3110-FEFA-47CE-A37D-EE5CC109F213}" type="sibTrans" cxnId="{ADCED92A-3CDA-46CA-9BA0-92103D2CD04B}">
      <dgm:prSet/>
      <dgm:spPr/>
      <dgm:t>
        <a:bodyPr/>
        <a:lstStyle/>
        <a:p>
          <a:endParaRPr lang="en-US"/>
        </a:p>
      </dgm:t>
    </dgm:pt>
    <dgm:pt modelId="{FDB5F9AC-7F12-4050-95BC-6DD605CB4E7B}">
      <dgm:prSet/>
      <dgm:spPr/>
      <dgm:t>
        <a:bodyPr/>
        <a:lstStyle/>
        <a:p>
          <a:r>
            <a:rPr lang="en-US"/>
            <a:t>Fixed Term</a:t>
          </a:r>
        </a:p>
      </dgm:t>
    </dgm:pt>
    <dgm:pt modelId="{8B71E006-C07D-4661-BE8A-05F25B2B559F}" type="parTrans" cxnId="{1237C632-BFB2-45CA-9B10-BBF0A811760F}">
      <dgm:prSet/>
      <dgm:spPr/>
      <dgm:t>
        <a:bodyPr/>
        <a:lstStyle/>
        <a:p>
          <a:endParaRPr lang="en-US"/>
        </a:p>
      </dgm:t>
    </dgm:pt>
    <dgm:pt modelId="{0382E38E-532B-498C-9621-9CD003E26E39}" type="sibTrans" cxnId="{1237C632-BFB2-45CA-9B10-BBF0A811760F}">
      <dgm:prSet/>
      <dgm:spPr/>
      <dgm:t>
        <a:bodyPr/>
        <a:lstStyle/>
        <a:p>
          <a:endParaRPr lang="en-US"/>
        </a:p>
      </dgm:t>
    </dgm:pt>
    <dgm:pt modelId="{176EB404-FD28-4827-8224-7A4AFEEF99E4}">
      <dgm:prSet/>
      <dgm:spPr/>
      <dgm:t>
        <a:bodyPr/>
        <a:lstStyle/>
        <a:p>
          <a:r>
            <a:rPr lang="en-US"/>
            <a:t>Continuing System</a:t>
          </a:r>
        </a:p>
      </dgm:t>
    </dgm:pt>
    <dgm:pt modelId="{80C2163C-6ECA-4571-A45F-AD122C52AA7E}" type="parTrans" cxnId="{5F0D7354-E2EF-4834-8FD9-C19A3222C9B6}">
      <dgm:prSet/>
      <dgm:spPr/>
      <dgm:t>
        <a:bodyPr/>
        <a:lstStyle/>
        <a:p>
          <a:endParaRPr lang="en-US"/>
        </a:p>
      </dgm:t>
    </dgm:pt>
    <dgm:pt modelId="{45038022-8740-41C2-B7B1-8BD83F04FF52}" type="sibTrans" cxnId="{5F0D7354-E2EF-4834-8FD9-C19A3222C9B6}">
      <dgm:prSet/>
      <dgm:spPr/>
      <dgm:t>
        <a:bodyPr/>
        <a:lstStyle/>
        <a:p>
          <a:endParaRPr lang="en-US"/>
        </a:p>
      </dgm:t>
    </dgm:pt>
    <dgm:pt modelId="{8504E5C3-5B1A-4515-B8C3-27D7AF73A524}">
      <dgm:prSet/>
      <dgm:spPr/>
      <dgm:t>
        <a:bodyPr/>
        <a:lstStyle/>
        <a:p>
          <a:r>
            <a:rPr lang="en-US"/>
            <a:t>Ranks</a:t>
          </a:r>
        </a:p>
      </dgm:t>
    </dgm:pt>
    <dgm:pt modelId="{92E13404-4708-415E-BAE1-565E0EA50E75}" type="parTrans" cxnId="{134FD558-8629-4F57-8926-5DC1FE4F4FF3}">
      <dgm:prSet/>
      <dgm:spPr/>
      <dgm:t>
        <a:bodyPr/>
        <a:lstStyle/>
        <a:p>
          <a:endParaRPr lang="en-US"/>
        </a:p>
      </dgm:t>
    </dgm:pt>
    <dgm:pt modelId="{D1295300-F6ED-4E73-A799-05E9A86AE9BA}" type="sibTrans" cxnId="{134FD558-8629-4F57-8926-5DC1FE4F4FF3}">
      <dgm:prSet/>
      <dgm:spPr/>
      <dgm:t>
        <a:bodyPr/>
        <a:lstStyle/>
        <a:p>
          <a:endParaRPr lang="en-US"/>
        </a:p>
      </dgm:t>
    </dgm:pt>
    <dgm:pt modelId="{80430430-B23C-458E-B16F-ED12C665D503}">
      <dgm:prSet/>
      <dgm:spPr/>
      <dgm:t>
        <a:bodyPr/>
        <a:lstStyle/>
        <a:p>
          <a:r>
            <a:rPr lang="en-US"/>
            <a:t>Specialist</a:t>
          </a:r>
        </a:p>
      </dgm:t>
    </dgm:pt>
    <dgm:pt modelId="{3EB4DF7D-964A-4A71-B5B1-B5AF731C2A00}" type="parTrans" cxnId="{67030CE3-F63D-4128-8502-7A2042205062}">
      <dgm:prSet/>
      <dgm:spPr/>
      <dgm:t>
        <a:bodyPr/>
        <a:lstStyle/>
        <a:p>
          <a:endParaRPr lang="en-US"/>
        </a:p>
      </dgm:t>
    </dgm:pt>
    <dgm:pt modelId="{DE4A0EF7-AEC9-4A77-B891-ADCFE2B531A1}" type="sibTrans" cxnId="{67030CE3-F63D-4128-8502-7A2042205062}">
      <dgm:prSet/>
      <dgm:spPr/>
      <dgm:t>
        <a:bodyPr/>
        <a:lstStyle/>
        <a:p>
          <a:endParaRPr lang="en-US"/>
        </a:p>
      </dgm:t>
    </dgm:pt>
    <dgm:pt modelId="{C92C8641-3866-4AC0-817C-F1D791B368D3}">
      <dgm:prSet/>
      <dgm:spPr/>
      <dgm:t>
        <a:bodyPr/>
        <a:lstStyle/>
        <a:p>
          <a:r>
            <a:rPr lang="en-US"/>
            <a:t>Senior Specialist</a:t>
          </a:r>
        </a:p>
      </dgm:t>
    </dgm:pt>
    <dgm:pt modelId="{D0DC818C-D718-4CED-98AA-83484732A98E}" type="parTrans" cxnId="{4BACE016-ED8A-45C3-BD44-FAFCA9EAF73D}">
      <dgm:prSet/>
      <dgm:spPr/>
      <dgm:t>
        <a:bodyPr/>
        <a:lstStyle/>
        <a:p>
          <a:endParaRPr lang="en-US"/>
        </a:p>
      </dgm:t>
    </dgm:pt>
    <dgm:pt modelId="{7A24452F-0253-4D3E-81F7-502934B5E316}" type="sibTrans" cxnId="{4BACE016-ED8A-45C3-BD44-FAFCA9EAF73D}">
      <dgm:prSet/>
      <dgm:spPr/>
      <dgm:t>
        <a:bodyPr/>
        <a:lstStyle/>
        <a:p>
          <a:endParaRPr lang="en-US"/>
        </a:p>
      </dgm:t>
    </dgm:pt>
    <dgm:pt modelId="{C78E3679-2CFC-46CC-B8AD-C25CD02B6079}" type="pres">
      <dgm:prSet presAssocID="{1EA7C8B5-A8CF-4E51-9200-30937194116B}" presName="Name0" presStyleCnt="0">
        <dgm:presLayoutVars>
          <dgm:dir/>
          <dgm:animLvl val="lvl"/>
          <dgm:resizeHandles val="exact"/>
        </dgm:presLayoutVars>
      </dgm:prSet>
      <dgm:spPr/>
    </dgm:pt>
    <dgm:pt modelId="{5BC0F7F3-3F2B-45F8-A71F-9E0C55071E71}" type="pres">
      <dgm:prSet presAssocID="{3E2EFB9B-EE18-4ABB-AE07-1192E5C05CC1}" presName="composite" presStyleCnt="0"/>
      <dgm:spPr/>
    </dgm:pt>
    <dgm:pt modelId="{BF01C49B-A9C8-4904-BF00-6791AF115FF4}" type="pres">
      <dgm:prSet presAssocID="{3E2EFB9B-EE18-4ABB-AE07-1192E5C05CC1}" presName="parTx" presStyleLbl="alignNode1" presStyleIdx="0" presStyleCnt="3">
        <dgm:presLayoutVars>
          <dgm:chMax val="0"/>
          <dgm:chPref val="0"/>
        </dgm:presLayoutVars>
      </dgm:prSet>
      <dgm:spPr/>
    </dgm:pt>
    <dgm:pt modelId="{0AA6EFCD-70E1-49C5-9974-2888A638C1F5}" type="pres">
      <dgm:prSet presAssocID="{3E2EFB9B-EE18-4ABB-AE07-1192E5C05CC1}" presName="desTx" presStyleLbl="alignAccFollowNode1" presStyleIdx="0" presStyleCnt="3">
        <dgm:presLayoutVars/>
      </dgm:prSet>
      <dgm:spPr/>
    </dgm:pt>
    <dgm:pt modelId="{5FB5404E-375B-4FE7-8904-32CF40D162B2}" type="pres">
      <dgm:prSet presAssocID="{81C5D4FE-F266-414F-ABD1-5BF3FE25B4A2}" presName="space" presStyleCnt="0"/>
      <dgm:spPr/>
    </dgm:pt>
    <dgm:pt modelId="{81579E4F-B82A-4808-A7F1-8B23D69636EA}" type="pres">
      <dgm:prSet presAssocID="{C348D5BD-96B5-4C2E-B904-00CD98254B2E}" presName="composite" presStyleCnt="0"/>
      <dgm:spPr/>
    </dgm:pt>
    <dgm:pt modelId="{F5259DCB-2075-47FC-9FB8-AA05D71CC962}" type="pres">
      <dgm:prSet presAssocID="{C348D5BD-96B5-4C2E-B904-00CD98254B2E}" presName="parTx" presStyleLbl="alignNode1" presStyleIdx="1" presStyleCnt="3">
        <dgm:presLayoutVars>
          <dgm:chMax val="0"/>
          <dgm:chPref val="0"/>
        </dgm:presLayoutVars>
      </dgm:prSet>
      <dgm:spPr/>
    </dgm:pt>
    <dgm:pt modelId="{82047EFC-0CA7-4EED-BFEC-33E9E1C9EDCB}" type="pres">
      <dgm:prSet presAssocID="{C348D5BD-96B5-4C2E-B904-00CD98254B2E}" presName="desTx" presStyleLbl="alignAccFollowNode1" presStyleIdx="1" presStyleCnt="3">
        <dgm:presLayoutVars/>
      </dgm:prSet>
      <dgm:spPr/>
    </dgm:pt>
    <dgm:pt modelId="{64D0F2C6-269B-443B-96DE-C68E73863132}" type="pres">
      <dgm:prSet presAssocID="{5DCA3110-FEFA-47CE-A37D-EE5CC109F213}" presName="space" presStyleCnt="0"/>
      <dgm:spPr/>
    </dgm:pt>
    <dgm:pt modelId="{8A0DE4B8-8A6B-4029-8380-85541DB4601F}" type="pres">
      <dgm:prSet presAssocID="{8504E5C3-5B1A-4515-B8C3-27D7AF73A524}" presName="composite" presStyleCnt="0"/>
      <dgm:spPr/>
    </dgm:pt>
    <dgm:pt modelId="{1AF06763-FF52-40CD-AE7F-9D10DC5B84B2}" type="pres">
      <dgm:prSet presAssocID="{8504E5C3-5B1A-4515-B8C3-27D7AF73A524}" presName="parTx" presStyleLbl="alignNode1" presStyleIdx="2" presStyleCnt="3">
        <dgm:presLayoutVars>
          <dgm:chMax val="0"/>
          <dgm:chPref val="0"/>
        </dgm:presLayoutVars>
      </dgm:prSet>
      <dgm:spPr/>
    </dgm:pt>
    <dgm:pt modelId="{85A5055A-700D-43CD-BE91-8ECF33C426F6}" type="pres">
      <dgm:prSet presAssocID="{8504E5C3-5B1A-4515-B8C3-27D7AF73A524}" presName="desTx" presStyleLbl="alignAccFollowNode1" presStyleIdx="2" presStyleCnt="3">
        <dgm:presLayoutVars/>
      </dgm:prSet>
      <dgm:spPr/>
    </dgm:pt>
  </dgm:ptLst>
  <dgm:cxnLst>
    <dgm:cxn modelId="{991ADC0A-63DF-4946-878F-C0B60F9BA6BF}" type="presOf" srcId="{FC94BE1E-580F-4A24-8679-38D06DAD887C}" destId="{0AA6EFCD-70E1-49C5-9974-2888A638C1F5}" srcOrd="0" destOrd="3" presId="urn:microsoft.com/office/officeart/2016/7/layout/ChevronBlockProcess"/>
    <dgm:cxn modelId="{4BACE016-ED8A-45C3-BD44-FAFCA9EAF73D}" srcId="{8504E5C3-5B1A-4515-B8C3-27D7AF73A524}" destId="{C92C8641-3866-4AC0-817C-F1D791B368D3}" srcOrd="1" destOrd="0" parTransId="{D0DC818C-D718-4CED-98AA-83484732A98E}" sibTransId="{7A24452F-0253-4D3E-81F7-502934B5E316}"/>
    <dgm:cxn modelId="{E9F74D1B-CD15-4075-98B8-C1FA1347598B}" type="presOf" srcId="{3E2EFB9B-EE18-4ABB-AE07-1192E5C05CC1}" destId="{BF01C49B-A9C8-4904-BF00-6791AF115FF4}" srcOrd="0" destOrd="0" presId="urn:microsoft.com/office/officeart/2016/7/layout/ChevronBlockProcess"/>
    <dgm:cxn modelId="{ADCED92A-3CDA-46CA-9BA0-92103D2CD04B}" srcId="{1EA7C8B5-A8CF-4E51-9200-30937194116B}" destId="{C348D5BD-96B5-4C2E-B904-00CD98254B2E}" srcOrd="1" destOrd="0" parTransId="{DA896F38-9FC7-4202-A551-FD88E6159C50}" sibTransId="{5DCA3110-FEFA-47CE-A37D-EE5CC109F213}"/>
    <dgm:cxn modelId="{1237C632-BFB2-45CA-9B10-BBF0A811760F}" srcId="{C348D5BD-96B5-4C2E-B904-00CD98254B2E}" destId="{FDB5F9AC-7F12-4050-95BC-6DD605CB4E7B}" srcOrd="0" destOrd="0" parTransId="{8B71E006-C07D-4661-BE8A-05F25B2B559F}" sibTransId="{0382E38E-532B-498C-9621-9CD003E26E39}"/>
    <dgm:cxn modelId="{89CC2A37-ECDB-4309-8DBB-DB1C1F7E4D39}" srcId="{3E2EFB9B-EE18-4ABB-AE07-1192E5C05CC1}" destId="{328AAD29-7052-4260-AB5A-D7B5DF8B827C}" srcOrd="4" destOrd="0" parTransId="{F8841407-CA00-40F2-8224-5815D76A760F}" sibTransId="{AB27CCAD-C347-4B55-95DD-4C40DFD8FD9A}"/>
    <dgm:cxn modelId="{A6AE043C-4038-4372-8881-9128BA953ADC}" srcId="{3E2EFB9B-EE18-4ABB-AE07-1192E5C05CC1}" destId="{FC94BE1E-580F-4A24-8679-38D06DAD887C}" srcOrd="3" destOrd="0" parTransId="{4CCA3683-6C6B-47A2-BBFE-F81617FBD221}" sibTransId="{2A47A8C3-03E0-4587-AEF3-124E4D0E5AE1}"/>
    <dgm:cxn modelId="{297C615E-7406-4456-8CD4-AE1559DB6E38}" srcId="{3E2EFB9B-EE18-4ABB-AE07-1192E5C05CC1}" destId="{7D4EEEE0-B86E-4B9E-A4B0-F46CFCDCC352}" srcOrd="2" destOrd="0" parTransId="{1694FB76-F857-4C88-AE0E-418218C54EA1}" sibTransId="{CB4D0D90-B6D7-460B-A5F5-86B17F88E0B8}"/>
    <dgm:cxn modelId="{22E99342-3938-423D-A666-7D609D10765C}" type="presOf" srcId="{176EB404-FD28-4827-8224-7A4AFEEF99E4}" destId="{82047EFC-0CA7-4EED-BFEC-33E9E1C9EDCB}" srcOrd="0" destOrd="1" presId="urn:microsoft.com/office/officeart/2016/7/layout/ChevronBlockProcess"/>
    <dgm:cxn modelId="{AC8A346A-841F-4CBA-93AA-09B70D6FAE10}" type="presOf" srcId="{1EA7C8B5-A8CF-4E51-9200-30937194116B}" destId="{C78E3679-2CFC-46CC-B8AD-C25CD02B6079}" srcOrd="0" destOrd="0" presId="urn:microsoft.com/office/officeart/2016/7/layout/ChevronBlockProcess"/>
    <dgm:cxn modelId="{8B87474E-9046-4F3E-BF18-F2BE4C5346E6}" srcId="{3E2EFB9B-EE18-4ABB-AE07-1192E5C05CC1}" destId="{7E9DDEEC-E4DF-4E02-829C-4D9764787276}" srcOrd="0" destOrd="0" parTransId="{2304E039-581E-4AB6-9CFE-E82F769D68A6}" sibTransId="{91F3493F-FE63-4C20-B6A0-BC1EFC5701FE}"/>
    <dgm:cxn modelId="{5F0D7354-E2EF-4834-8FD9-C19A3222C9B6}" srcId="{C348D5BD-96B5-4C2E-B904-00CD98254B2E}" destId="{176EB404-FD28-4827-8224-7A4AFEEF99E4}" srcOrd="1" destOrd="0" parTransId="{80C2163C-6ECA-4571-A45F-AD122C52AA7E}" sibTransId="{45038022-8740-41C2-B7B1-8BD83F04FF52}"/>
    <dgm:cxn modelId="{5A96A155-253E-44FA-8DA5-B26B78EF23FC}" type="presOf" srcId="{781C4C8C-F919-49F1-8555-51C884B2F5FF}" destId="{0AA6EFCD-70E1-49C5-9974-2888A638C1F5}" srcOrd="0" destOrd="1" presId="urn:microsoft.com/office/officeart/2016/7/layout/ChevronBlockProcess"/>
    <dgm:cxn modelId="{06351376-30B2-4236-A403-D0854F97DA05}" type="presOf" srcId="{8504E5C3-5B1A-4515-B8C3-27D7AF73A524}" destId="{1AF06763-FF52-40CD-AE7F-9D10DC5B84B2}" srcOrd="0" destOrd="0" presId="urn:microsoft.com/office/officeart/2016/7/layout/ChevronBlockProcess"/>
    <dgm:cxn modelId="{134FD558-8629-4F57-8926-5DC1FE4F4FF3}" srcId="{1EA7C8B5-A8CF-4E51-9200-30937194116B}" destId="{8504E5C3-5B1A-4515-B8C3-27D7AF73A524}" srcOrd="2" destOrd="0" parTransId="{92E13404-4708-415E-BAE1-565E0EA50E75}" sibTransId="{D1295300-F6ED-4E73-A799-05E9A86AE9BA}"/>
    <dgm:cxn modelId="{84187A7A-EB0C-411C-A7EA-183F290807C0}" srcId="{1EA7C8B5-A8CF-4E51-9200-30937194116B}" destId="{3E2EFB9B-EE18-4ABB-AE07-1192E5C05CC1}" srcOrd="0" destOrd="0" parTransId="{66603BAD-FBFF-4545-9B1A-DAD795C418E8}" sibTransId="{81C5D4FE-F266-414F-ABD1-5BF3FE25B4A2}"/>
    <dgm:cxn modelId="{30EFDC7B-A40F-465B-A1CD-33AF24BB74C7}" type="presOf" srcId="{328AAD29-7052-4260-AB5A-D7B5DF8B827C}" destId="{0AA6EFCD-70E1-49C5-9974-2888A638C1F5}" srcOrd="0" destOrd="4" presId="urn:microsoft.com/office/officeart/2016/7/layout/ChevronBlockProcess"/>
    <dgm:cxn modelId="{D91F9588-D3F5-42C3-8153-CB39EA58621F}" type="presOf" srcId="{C92C8641-3866-4AC0-817C-F1D791B368D3}" destId="{85A5055A-700D-43CD-BE91-8ECF33C426F6}" srcOrd="0" destOrd="1" presId="urn:microsoft.com/office/officeart/2016/7/layout/ChevronBlockProcess"/>
    <dgm:cxn modelId="{59636EA1-9E8D-45CF-88DB-29379FC22CC6}" type="presOf" srcId="{C348D5BD-96B5-4C2E-B904-00CD98254B2E}" destId="{F5259DCB-2075-47FC-9FB8-AA05D71CC962}" srcOrd="0" destOrd="0" presId="urn:microsoft.com/office/officeart/2016/7/layout/ChevronBlockProcess"/>
    <dgm:cxn modelId="{D56248C6-233A-4469-B08D-069409145ED0}" type="presOf" srcId="{7E9DDEEC-E4DF-4E02-829C-4D9764787276}" destId="{0AA6EFCD-70E1-49C5-9974-2888A638C1F5}" srcOrd="0" destOrd="0" presId="urn:microsoft.com/office/officeart/2016/7/layout/ChevronBlockProcess"/>
    <dgm:cxn modelId="{C2F4E3C6-7F70-4AB0-A1D8-5453BBDA87D1}" type="presOf" srcId="{7D4EEEE0-B86E-4B9E-A4B0-F46CFCDCC352}" destId="{0AA6EFCD-70E1-49C5-9974-2888A638C1F5}" srcOrd="0" destOrd="2" presId="urn:microsoft.com/office/officeart/2016/7/layout/ChevronBlockProcess"/>
    <dgm:cxn modelId="{5F06D9DD-4A81-4B09-AA5E-F9B5DD825887}" srcId="{3E2EFB9B-EE18-4ABB-AE07-1192E5C05CC1}" destId="{781C4C8C-F919-49F1-8555-51C884B2F5FF}" srcOrd="1" destOrd="0" parTransId="{0FD873EC-F604-4987-BBAE-8E5A266E2A06}" sibTransId="{60A0FBB0-E8E8-44CE-96D2-10D5C9B1A6F8}"/>
    <dgm:cxn modelId="{67030CE3-F63D-4128-8502-7A2042205062}" srcId="{8504E5C3-5B1A-4515-B8C3-27D7AF73A524}" destId="{80430430-B23C-458E-B16F-ED12C665D503}" srcOrd="0" destOrd="0" parTransId="{3EB4DF7D-964A-4A71-B5B1-B5AF731C2A00}" sibTransId="{DE4A0EF7-AEC9-4A77-B891-ADCFE2B531A1}"/>
    <dgm:cxn modelId="{BB4BD6F3-6F8D-483D-846D-4D8C4C72F229}" type="presOf" srcId="{FDB5F9AC-7F12-4050-95BC-6DD605CB4E7B}" destId="{82047EFC-0CA7-4EED-BFEC-33E9E1C9EDCB}" srcOrd="0" destOrd="0" presId="urn:microsoft.com/office/officeart/2016/7/layout/ChevronBlockProcess"/>
    <dgm:cxn modelId="{6DBE03F9-1D08-4E53-8036-AC62DCB14D20}" type="presOf" srcId="{80430430-B23C-458E-B16F-ED12C665D503}" destId="{85A5055A-700D-43CD-BE91-8ECF33C426F6}" srcOrd="0" destOrd="0" presId="urn:microsoft.com/office/officeart/2016/7/layout/ChevronBlockProcess"/>
    <dgm:cxn modelId="{943C5686-F3BA-4DC3-B6A6-E581322DC367}" type="presParOf" srcId="{C78E3679-2CFC-46CC-B8AD-C25CD02B6079}" destId="{5BC0F7F3-3F2B-45F8-A71F-9E0C55071E71}" srcOrd="0" destOrd="0" presId="urn:microsoft.com/office/officeart/2016/7/layout/ChevronBlockProcess"/>
    <dgm:cxn modelId="{6B459042-C1EE-4FB1-9D48-FFA431645509}" type="presParOf" srcId="{5BC0F7F3-3F2B-45F8-A71F-9E0C55071E71}" destId="{BF01C49B-A9C8-4904-BF00-6791AF115FF4}" srcOrd="0" destOrd="0" presId="urn:microsoft.com/office/officeart/2016/7/layout/ChevronBlockProcess"/>
    <dgm:cxn modelId="{67A61389-C0A0-45B0-BFBC-4D2EB51E7128}" type="presParOf" srcId="{5BC0F7F3-3F2B-45F8-A71F-9E0C55071E71}" destId="{0AA6EFCD-70E1-49C5-9974-2888A638C1F5}" srcOrd="1" destOrd="0" presId="urn:microsoft.com/office/officeart/2016/7/layout/ChevronBlockProcess"/>
    <dgm:cxn modelId="{38FE0EBB-DDD5-4B6F-BA12-3A6F5B1A593A}" type="presParOf" srcId="{C78E3679-2CFC-46CC-B8AD-C25CD02B6079}" destId="{5FB5404E-375B-4FE7-8904-32CF40D162B2}" srcOrd="1" destOrd="0" presId="urn:microsoft.com/office/officeart/2016/7/layout/ChevronBlockProcess"/>
    <dgm:cxn modelId="{E9D4FB60-864F-4A22-A8B1-A0E70AC46CE4}" type="presParOf" srcId="{C78E3679-2CFC-46CC-B8AD-C25CD02B6079}" destId="{81579E4F-B82A-4808-A7F1-8B23D69636EA}" srcOrd="2" destOrd="0" presId="urn:microsoft.com/office/officeart/2016/7/layout/ChevronBlockProcess"/>
    <dgm:cxn modelId="{B18B60C7-882B-44C9-8D95-B02DA2C18B4D}" type="presParOf" srcId="{81579E4F-B82A-4808-A7F1-8B23D69636EA}" destId="{F5259DCB-2075-47FC-9FB8-AA05D71CC962}" srcOrd="0" destOrd="0" presId="urn:microsoft.com/office/officeart/2016/7/layout/ChevronBlockProcess"/>
    <dgm:cxn modelId="{23511D87-D0AE-4246-B0D9-324B71773862}" type="presParOf" srcId="{81579E4F-B82A-4808-A7F1-8B23D69636EA}" destId="{82047EFC-0CA7-4EED-BFEC-33E9E1C9EDCB}" srcOrd="1" destOrd="0" presId="urn:microsoft.com/office/officeart/2016/7/layout/ChevronBlockProcess"/>
    <dgm:cxn modelId="{48577E46-35DD-4B57-BB1E-797C6ABA2E4E}" type="presParOf" srcId="{C78E3679-2CFC-46CC-B8AD-C25CD02B6079}" destId="{64D0F2C6-269B-443B-96DE-C68E73863132}" srcOrd="3" destOrd="0" presId="urn:microsoft.com/office/officeart/2016/7/layout/ChevronBlockProcess"/>
    <dgm:cxn modelId="{CB460C28-46C4-46E7-BFF6-55C75D747245}" type="presParOf" srcId="{C78E3679-2CFC-46CC-B8AD-C25CD02B6079}" destId="{8A0DE4B8-8A6B-4029-8380-85541DB4601F}" srcOrd="4" destOrd="0" presId="urn:microsoft.com/office/officeart/2016/7/layout/ChevronBlockProcess"/>
    <dgm:cxn modelId="{570ACD3B-6E3C-4CAB-9EBC-37610443579A}" type="presParOf" srcId="{8A0DE4B8-8A6B-4029-8380-85541DB4601F}" destId="{1AF06763-FF52-40CD-AE7F-9D10DC5B84B2}" srcOrd="0" destOrd="0" presId="urn:microsoft.com/office/officeart/2016/7/layout/ChevronBlockProcess"/>
    <dgm:cxn modelId="{331F7E7D-FF44-4185-A068-5C0A240B55E5}" type="presParOf" srcId="{8A0DE4B8-8A6B-4029-8380-85541DB4601F}" destId="{85A5055A-700D-43CD-BE91-8ECF33C426F6}"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11C792-6EA2-4829-B92A-F07DF140B94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0937F62-CC21-4A92-98AD-2D7DFFA3F70C}">
      <dgm:prSet custT="1"/>
      <dgm:spPr>
        <a:solidFill>
          <a:srgbClr val="18453B"/>
        </a:solidFill>
      </dgm:spPr>
      <dgm:t>
        <a:bodyPr/>
        <a:lstStyle/>
        <a:p>
          <a:pPr rtl="0"/>
          <a:r>
            <a:rPr lang="en-US" sz="1800" b="0" i="0">
              <a:latin typeface="Gotham Book" pitchFamily="50" charset="0"/>
              <a:cs typeface="Gotham Book" pitchFamily="50" charset="0"/>
            </a:rPr>
            <a:t>Appointed as a Continuing System Specialist to a 3-year probationary appointment</a:t>
          </a:r>
          <a:endParaRPr lang="en-US" sz="1800">
            <a:latin typeface="Gotham Book" pitchFamily="50" charset="0"/>
            <a:cs typeface="Gotham Book" pitchFamily="50" charset="0"/>
          </a:endParaRPr>
        </a:p>
      </dgm:t>
    </dgm:pt>
    <dgm:pt modelId="{E3094658-2B62-43DD-9127-7ED5E31AA6D7}" type="parTrans" cxnId="{E5662B8A-1F3A-4DA0-94C1-8EB86E1FDF96}">
      <dgm:prSet/>
      <dgm:spPr/>
      <dgm:t>
        <a:bodyPr/>
        <a:lstStyle/>
        <a:p>
          <a:endParaRPr lang="en-US"/>
        </a:p>
      </dgm:t>
    </dgm:pt>
    <dgm:pt modelId="{8312DF6D-2729-4658-8F54-5584B7043870}" type="sibTrans" cxnId="{E5662B8A-1F3A-4DA0-94C1-8EB86E1FDF96}">
      <dgm:prSet/>
      <dgm:spPr/>
      <dgm:t>
        <a:bodyPr/>
        <a:lstStyle/>
        <a:p>
          <a:endParaRPr lang="en-US"/>
        </a:p>
      </dgm:t>
    </dgm:pt>
    <dgm:pt modelId="{A7BD9B09-E3DC-444E-BD27-1E48A89B4DD3}">
      <dgm:prSet custT="1"/>
      <dgm:spPr/>
      <dgm:t>
        <a:bodyPr/>
        <a:lstStyle/>
        <a:p>
          <a:pPr rtl="0"/>
          <a:r>
            <a:rPr lang="en-US" sz="1600" b="0" i="0">
              <a:latin typeface="Gotham Book" pitchFamily="50" charset="0"/>
              <a:cs typeface="Gotham Book" pitchFamily="50" charset="0"/>
            </a:rPr>
            <a:t>During the  2</a:t>
          </a:r>
          <a:r>
            <a:rPr lang="en-US" sz="1600" b="0" i="0" baseline="30000">
              <a:latin typeface="Gotham Book" pitchFamily="50" charset="0"/>
              <a:cs typeface="Gotham Book" pitchFamily="50" charset="0"/>
            </a:rPr>
            <a:t>nd</a:t>
          </a:r>
          <a:r>
            <a:rPr lang="en-US" sz="1600" b="0" i="0">
              <a:latin typeface="Gotham Book" pitchFamily="50" charset="0"/>
              <a:cs typeface="Gotham Book" pitchFamily="50" charset="0"/>
            </a:rPr>
            <a:t> year, reappointment review occurs</a:t>
          </a:r>
          <a:endParaRPr lang="en-US" sz="1600">
            <a:latin typeface="Gotham Book" pitchFamily="50" charset="0"/>
            <a:cs typeface="Gotham Book" pitchFamily="50" charset="0"/>
          </a:endParaRPr>
        </a:p>
      </dgm:t>
    </dgm:pt>
    <dgm:pt modelId="{F254B3F4-A7CC-456C-9D73-95798530FE60}" type="parTrans" cxnId="{BA5E7F19-2C49-4354-A189-588563189E47}">
      <dgm:prSet/>
      <dgm:spPr/>
      <dgm:t>
        <a:bodyPr/>
        <a:lstStyle/>
        <a:p>
          <a:endParaRPr lang="en-US"/>
        </a:p>
      </dgm:t>
    </dgm:pt>
    <dgm:pt modelId="{1F99F10F-CB23-4E37-BC3D-FF58009492B5}" type="sibTrans" cxnId="{BA5E7F19-2C49-4354-A189-588563189E47}">
      <dgm:prSet/>
      <dgm:spPr/>
      <dgm:t>
        <a:bodyPr/>
        <a:lstStyle/>
        <a:p>
          <a:endParaRPr lang="en-US"/>
        </a:p>
      </dgm:t>
    </dgm:pt>
    <dgm:pt modelId="{5FA03B53-2F88-4CEC-8F2C-D96358EA5001}">
      <dgm:prSet custT="1"/>
      <dgm:spPr/>
      <dgm:t>
        <a:bodyPr/>
        <a:lstStyle/>
        <a:p>
          <a:pPr rtl="0"/>
          <a:r>
            <a:rPr lang="en-US" sz="1600" b="0" i="0">
              <a:latin typeface="Gotham Book" pitchFamily="50" charset="0"/>
              <a:cs typeface="Gotham Book" pitchFamily="50" charset="0"/>
            </a:rPr>
            <a:t>If unsuccessful, the appointment ends as originally scheduled</a:t>
          </a:r>
          <a:endParaRPr lang="en-US" sz="1600">
            <a:latin typeface="Gotham Book" pitchFamily="50" charset="0"/>
            <a:cs typeface="Gotham Book" pitchFamily="50" charset="0"/>
          </a:endParaRPr>
        </a:p>
      </dgm:t>
    </dgm:pt>
    <dgm:pt modelId="{0E28C0B7-0B32-42C4-876F-BF066FC0F845}" type="parTrans" cxnId="{4F3EB169-AC30-4DFB-A671-CD6D0C085541}">
      <dgm:prSet/>
      <dgm:spPr/>
      <dgm:t>
        <a:bodyPr/>
        <a:lstStyle/>
        <a:p>
          <a:endParaRPr lang="en-US"/>
        </a:p>
      </dgm:t>
    </dgm:pt>
    <dgm:pt modelId="{CC426D25-BD30-4749-99DA-0BAC7AD33586}" type="sibTrans" cxnId="{4F3EB169-AC30-4DFB-A671-CD6D0C085541}">
      <dgm:prSet/>
      <dgm:spPr/>
      <dgm:t>
        <a:bodyPr/>
        <a:lstStyle/>
        <a:p>
          <a:endParaRPr lang="en-US"/>
        </a:p>
      </dgm:t>
    </dgm:pt>
    <dgm:pt modelId="{50A25FD2-FD55-40B0-BE2D-4C7D251E80B9}">
      <dgm:prSet custT="1"/>
      <dgm:spPr>
        <a:solidFill>
          <a:srgbClr val="18453B"/>
        </a:solidFill>
      </dgm:spPr>
      <dgm:t>
        <a:bodyPr/>
        <a:lstStyle/>
        <a:p>
          <a:pPr rtl="0"/>
          <a:r>
            <a:rPr lang="en-US" sz="1800" b="0" i="0">
              <a:latin typeface="Gotham Book" pitchFamily="50" charset="0"/>
              <a:cs typeface="Gotham Book" pitchFamily="50" charset="0"/>
            </a:rPr>
            <a:t>If successfully reappointed, the Specialist begins a second 3-year probationary appointment</a:t>
          </a:r>
          <a:endParaRPr lang="en-US" sz="1800">
            <a:latin typeface="Gotham Book" pitchFamily="50" charset="0"/>
            <a:cs typeface="Gotham Book" pitchFamily="50" charset="0"/>
          </a:endParaRPr>
        </a:p>
      </dgm:t>
    </dgm:pt>
    <dgm:pt modelId="{2B129A9A-3D6C-4392-8A88-EF0E511458AC}" type="parTrans" cxnId="{8E5CAB8A-64B0-4027-B824-E30FF37C0EA5}">
      <dgm:prSet/>
      <dgm:spPr/>
      <dgm:t>
        <a:bodyPr/>
        <a:lstStyle/>
        <a:p>
          <a:endParaRPr lang="en-US"/>
        </a:p>
      </dgm:t>
    </dgm:pt>
    <dgm:pt modelId="{DCB8B379-CD34-4FB1-8347-6F49896A4963}" type="sibTrans" cxnId="{8E5CAB8A-64B0-4027-B824-E30FF37C0EA5}">
      <dgm:prSet/>
      <dgm:spPr/>
      <dgm:t>
        <a:bodyPr/>
        <a:lstStyle/>
        <a:p>
          <a:endParaRPr lang="en-US"/>
        </a:p>
      </dgm:t>
    </dgm:pt>
    <dgm:pt modelId="{F60D3A9C-F487-4290-AFAA-13C8BC2ABDA5}">
      <dgm:prSet custT="1"/>
      <dgm:spPr/>
      <dgm:t>
        <a:bodyPr/>
        <a:lstStyle/>
        <a:p>
          <a:pPr rtl="0"/>
          <a:r>
            <a:rPr lang="en-US" sz="1600" b="0" i="0">
              <a:latin typeface="Gotham Book" pitchFamily="50" charset="0"/>
              <a:cs typeface="Gotham Book" pitchFamily="50" charset="0"/>
            </a:rPr>
            <a:t>During the 5</a:t>
          </a:r>
          <a:r>
            <a:rPr lang="en-US" sz="1600" b="0" i="0" baseline="30000">
              <a:latin typeface="Gotham Book" pitchFamily="50" charset="0"/>
              <a:cs typeface="Gotham Book" pitchFamily="50" charset="0"/>
            </a:rPr>
            <a:t>th</a:t>
          </a:r>
          <a:r>
            <a:rPr lang="en-US" sz="1600" b="0" i="0">
              <a:latin typeface="Gotham Book" pitchFamily="50" charset="0"/>
              <a:cs typeface="Gotham Book" pitchFamily="50" charset="0"/>
            </a:rPr>
            <a:t> year, the continuing review occurs</a:t>
          </a:r>
          <a:endParaRPr lang="en-US" sz="1600">
            <a:latin typeface="Gotham Book" pitchFamily="50" charset="0"/>
            <a:cs typeface="Gotham Book" pitchFamily="50" charset="0"/>
          </a:endParaRPr>
        </a:p>
      </dgm:t>
    </dgm:pt>
    <dgm:pt modelId="{99C817BD-24EE-4EF7-B0CB-BFB48256CB42}" type="parTrans" cxnId="{8A7A1264-0821-4EF1-A2FC-8E2AF6D9CF66}">
      <dgm:prSet/>
      <dgm:spPr/>
      <dgm:t>
        <a:bodyPr/>
        <a:lstStyle/>
        <a:p>
          <a:endParaRPr lang="en-US"/>
        </a:p>
      </dgm:t>
    </dgm:pt>
    <dgm:pt modelId="{ED06F091-3796-42E3-8DA7-8A1D9F478447}" type="sibTrans" cxnId="{8A7A1264-0821-4EF1-A2FC-8E2AF6D9CF66}">
      <dgm:prSet/>
      <dgm:spPr/>
      <dgm:t>
        <a:bodyPr/>
        <a:lstStyle/>
        <a:p>
          <a:endParaRPr lang="en-US"/>
        </a:p>
      </dgm:t>
    </dgm:pt>
    <dgm:pt modelId="{4CCC8AE6-970E-4D86-8434-D94793B261DF}">
      <dgm:prSet custT="1"/>
      <dgm:spPr/>
      <dgm:t>
        <a:bodyPr/>
        <a:lstStyle/>
        <a:p>
          <a:pPr rtl="0"/>
          <a:r>
            <a:rPr lang="en-US" sz="1600" b="0" i="0">
              <a:latin typeface="Gotham Book" pitchFamily="50" charset="0"/>
              <a:cs typeface="Gotham Book" pitchFamily="50" charset="0"/>
            </a:rPr>
            <a:t>If successful, one is reappointed with continuing status</a:t>
          </a:r>
          <a:endParaRPr lang="en-US" sz="1600">
            <a:latin typeface="Gotham Book" pitchFamily="50" charset="0"/>
            <a:cs typeface="Gotham Book" pitchFamily="50" charset="0"/>
          </a:endParaRPr>
        </a:p>
      </dgm:t>
    </dgm:pt>
    <dgm:pt modelId="{98BFD5DF-E6F6-4D70-BB44-25D073E77B25}" type="parTrans" cxnId="{6D5A4706-5853-4769-BDDF-308F56F70389}">
      <dgm:prSet/>
      <dgm:spPr/>
      <dgm:t>
        <a:bodyPr/>
        <a:lstStyle/>
        <a:p>
          <a:endParaRPr lang="en-US"/>
        </a:p>
      </dgm:t>
    </dgm:pt>
    <dgm:pt modelId="{DE2A771A-B7FF-41F5-847A-BD2E93DB62A6}" type="sibTrans" cxnId="{6D5A4706-5853-4769-BDDF-308F56F70389}">
      <dgm:prSet/>
      <dgm:spPr/>
      <dgm:t>
        <a:bodyPr/>
        <a:lstStyle/>
        <a:p>
          <a:endParaRPr lang="en-US"/>
        </a:p>
      </dgm:t>
    </dgm:pt>
    <dgm:pt modelId="{D7BF51D2-4B07-4C22-91E8-A87EA0856F49}">
      <dgm:prSet custT="1"/>
      <dgm:spPr/>
      <dgm:t>
        <a:bodyPr/>
        <a:lstStyle/>
        <a:p>
          <a:pPr rtl="0"/>
          <a:r>
            <a:rPr lang="en-US" sz="1600" b="0" i="0">
              <a:latin typeface="Gotham Book" pitchFamily="50" charset="0"/>
              <a:cs typeface="Gotham Book" pitchFamily="50" charset="0"/>
            </a:rPr>
            <a:t>If unsuccessful, the appointment ends as originally scheduled</a:t>
          </a:r>
          <a:endParaRPr lang="en-US" sz="1600">
            <a:latin typeface="Gotham Book" pitchFamily="50" charset="0"/>
            <a:cs typeface="Gotham Book" pitchFamily="50" charset="0"/>
          </a:endParaRPr>
        </a:p>
      </dgm:t>
    </dgm:pt>
    <dgm:pt modelId="{CE9CAD0B-E0A4-4D89-B001-502CEDA9373F}" type="parTrans" cxnId="{07AFA749-9791-4D45-B542-8C93103411C1}">
      <dgm:prSet/>
      <dgm:spPr/>
      <dgm:t>
        <a:bodyPr/>
        <a:lstStyle/>
        <a:p>
          <a:endParaRPr lang="en-US"/>
        </a:p>
      </dgm:t>
    </dgm:pt>
    <dgm:pt modelId="{DC5333E4-4C2D-45BB-BB98-24A4E930BEFF}" type="sibTrans" cxnId="{07AFA749-9791-4D45-B542-8C93103411C1}">
      <dgm:prSet/>
      <dgm:spPr/>
      <dgm:t>
        <a:bodyPr/>
        <a:lstStyle/>
        <a:p>
          <a:endParaRPr lang="en-US"/>
        </a:p>
      </dgm:t>
    </dgm:pt>
    <dgm:pt modelId="{4FD18785-F6CA-40E3-AE58-A7BC56BEC1DE}" type="pres">
      <dgm:prSet presAssocID="{6011C792-6EA2-4829-B92A-F07DF140B949}" presName="rootnode" presStyleCnt="0">
        <dgm:presLayoutVars>
          <dgm:chMax/>
          <dgm:chPref/>
          <dgm:dir/>
          <dgm:animLvl val="lvl"/>
        </dgm:presLayoutVars>
      </dgm:prSet>
      <dgm:spPr/>
    </dgm:pt>
    <dgm:pt modelId="{38ECEE16-5110-491C-869F-EF5F3D825C1E}" type="pres">
      <dgm:prSet presAssocID="{E0937F62-CC21-4A92-98AD-2D7DFFA3F70C}" presName="composite" presStyleCnt="0"/>
      <dgm:spPr/>
    </dgm:pt>
    <dgm:pt modelId="{1AEBEEC6-805C-4A12-B839-804F34AF3F4F}" type="pres">
      <dgm:prSet presAssocID="{E0937F62-CC21-4A92-98AD-2D7DFFA3F70C}" presName="bentUpArrow1" presStyleLbl="alignImgPlace1" presStyleIdx="0" presStyleCnt="1"/>
      <dgm:spPr/>
    </dgm:pt>
    <dgm:pt modelId="{B7272B9D-319B-40A0-9444-5C44C4CF2E22}" type="pres">
      <dgm:prSet presAssocID="{E0937F62-CC21-4A92-98AD-2D7DFFA3F70C}" presName="ParentText" presStyleLbl="node1" presStyleIdx="0" presStyleCnt="2">
        <dgm:presLayoutVars>
          <dgm:chMax val="1"/>
          <dgm:chPref val="1"/>
          <dgm:bulletEnabled val="1"/>
        </dgm:presLayoutVars>
      </dgm:prSet>
      <dgm:spPr/>
    </dgm:pt>
    <dgm:pt modelId="{02E07910-473A-4324-964A-83C2C1FB5354}" type="pres">
      <dgm:prSet presAssocID="{E0937F62-CC21-4A92-98AD-2D7DFFA3F70C}" presName="ChildText" presStyleLbl="revTx" presStyleIdx="0" presStyleCnt="2" custScaleY="138625" custLinFactNeighborX="-1338" custLinFactNeighborY="20914">
        <dgm:presLayoutVars>
          <dgm:chMax val="0"/>
          <dgm:chPref val="0"/>
          <dgm:bulletEnabled val="1"/>
        </dgm:presLayoutVars>
      </dgm:prSet>
      <dgm:spPr/>
    </dgm:pt>
    <dgm:pt modelId="{212E4881-A239-4C9F-9EA2-C170E361F5F8}" type="pres">
      <dgm:prSet presAssocID="{8312DF6D-2729-4658-8F54-5584B7043870}" presName="sibTrans" presStyleCnt="0"/>
      <dgm:spPr/>
    </dgm:pt>
    <dgm:pt modelId="{F285FA4F-7721-4BF7-82A8-26B26185DFE8}" type="pres">
      <dgm:prSet presAssocID="{50A25FD2-FD55-40B0-BE2D-4C7D251E80B9}" presName="composite" presStyleCnt="0"/>
      <dgm:spPr/>
    </dgm:pt>
    <dgm:pt modelId="{7D40DB8C-6744-4E25-9795-A7B61A0D4893}" type="pres">
      <dgm:prSet presAssocID="{50A25FD2-FD55-40B0-BE2D-4C7D251E80B9}" presName="ParentText" presStyleLbl="node1" presStyleIdx="1" presStyleCnt="2" custScaleY="88356" custLinFactNeighborX="-2721" custLinFactNeighborY="-6753">
        <dgm:presLayoutVars>
          <dgm:chMax val="1"/>
          <dgm:chPref val="1"/>
          <dgm:bulletEnabled val="1"/>
        </dgm:presLayoutVars>
      </dgm:prSet>
      <dgm:spPr/>
    </dgm:pt>
    <dgm:pt modelId="{AC595C2D-19E5-46EB-A693-4487261D9BEA}" type="pres">
      <dgm:prSet presAssocID="{50A25FD2-FD55-40B0-BE2D-4C7D251E80B9}" presName="FinalChildText" presStyleLbl="revTx" presStyleIdx="1" presStyleCnt="2" custScaleX="113027" custScaleY="133745" custLinFactNeighborX="4577" custLinFactNeighborY="2066">
        <dgm:presLayoutVars>
          <dgm:chMax val="0"/>
          <dgm:chPref val="0"/>
          <dgm:bulletEnabled val="1"/>
        </dgm:presLayoutVars>
      </dgm:prSet>
      <dgm:spPr/>
    </dgm:pt>
  </dgm:ptLst>
  <dgm:cxnLst>
    <dgm:cxn modelId="{7C6A9701-366A-43EC-AEFE-909046542484}" type="presOf" srcId="{6011C792-6EA2-4829-B92A-F07DF140B949}" destId="{4FD18785-F6CA-40E3-AE58-A7BC56BEC1DE}" srcOrd="0" destOrd="0" presId="urn:microsoft.com/office/officeart/2005/8/layout/StepDownProcess"/>
    <dgm:cxn modelId="{6D5A4706-5853-4769-BDDF-308F56F70389}" srcId="{50A25FD2-FD55-40B0-BE2D-4C7D251E80B9}" destId="{4CCC8AE6-970E-4D86-8434-D94793B261DF}" srcOrd="1" destOrd="0" parTransId="{98BFD5DF-E6F6-4D70-BB44-25D073E77B25}" sibTransId="{DE2A771A-B7FF-41F5-847A-BD2E93DB62A6}"/>
    <dgm:cxn modelId="{BA5E7F19-2C49-4354-A189-588563189E47}" srcId="{E0937F62-CC21-4A92-98AD-2D7DFFA3F70C}" destId="{A7BD9B09-E3DC-444E-BD27-1E48A89B4DD3}" srcOrd="0" destOrd="0" parTransId="{F254B3F4-A7CC-456C-9D73-95798530FE60}" sibTransId="{1F99F10F-CB23-4E37-BC3D-FF58009492B5}"/>
    <dgm:cxn modelId="{0C85F938-E6C5-41C7-88A5-0F2B6D93A615}" type="presOf" srcId="{5FA03B53-2F88-4CEC-8F2C-D96358EA5001}" destId="{02E07910-473A-4324-964A-83C2C1FB5354}" srcOrd="0" destOrd="1" presId="urn:microsoft.com/office/officeart/2005/8/layout/StepDownProcess"/>
    <dgm:cxn modelId="{8A7A1264-0821-4EF1-A2FC-8E2AF6D9CF66}" srcId="{50A25FD2-FD55-40B0-BE2D-4C7D251E80B9}" destId="{F60D3A9C-F487-4290-AFAA-13C8BC2ABDA5}" srcOrd="0" destOrd="0" parTransId="{99C817BD-24EE-4EF7-B0CB-BFB48256CB42}" sibTransId="{ED06F091-3796-42E3-8DA7-8A1D9F478447}"/>
    <dgm:cxn modelId="{07AFA749-9791-4D45-B542-8C93103411C1}" srcId="{50A25FD2-FD55-40B0-BE2D-4C7D251E80B9}" destId="{D7BF51D2-4B07-4C22-91E8-A87EA0856F49}" srcOrd="2" destOrd="0" parTransId="{CE9CAD0B-E0A4-4D89-B001-502CEDA9373F}" sibTransId="{DC5333E4-4C2D-45BB-BB98-24A4E930BEFF}"/>
    <dgm:cxn modelId="{4F3EB169-AC30-4DFB-A671-CD6D0C085541}" srcId="{E0937F62-CC21-4A92-98AD-2D7DFFA3F70C}" destId="{5FA03B53-2F88-4CEC-8F2C-D96358EA5001}" srcOrd="1" destOrd="0" parTransId="{0E28C0B7-0B32-42C4-876F-BF066FC0F845}" sibTransId="{CC426D25-BD30-4749-99DA-0BAC7AD33586}"/>
    <dgm:cxn modelId="{F64ECE4F-6654-4C05-992C-6F3BB3424EA2}" type="presOf" srcId="{50A25FD2-FD55-40B0-BE2D-4C7D251E80B9}" destId="{7D40DB8C-6744-4E25-9795-A7B61A0D4893}" srcOrd="0" destOrd="0" presId="urn:microsoft.com/office/officeart/2005/8/layout/StepDownProcess"/>
    <dgm:cxn modelId="{E5662B8A-1F3A-4DA0-94C1-8EB86E1FDF96}" srcId="{6011C792-6EA2-4829-B92A-F07DF140B949}" destId="{E0937F62-CC21-4A92-98AD-2D7DFFA3F70C}" srcOrd="0" destOrd="0" parTransId="{E3094658-2B62-43DD-9127-7ED5E31AA6D7}" sibTransId="{8312DF6D-2729-4658-8F54-5584B7043870}"/>
    <dgm:cxn modelId="{8E5CAB8A-64B0-4027-B824-E30FF37C0EA5}" srcId="{6011C792-6EA2-4829-B92A-F07DF140B949}" destId="{50A25FD2-FD55-40B0-BE2D-4C7D251E80B9}" srcOrd="1" destOrd="0" parTransId="{2B129A9A-3D6C-4392-8A88-EF0E511458AC}" sibTransId="{DCB8B379-CD34-4FB1-8347-6F49896A4963}"/>
    <dgm:cxn modelId="{F7C1C69A-DB2B-4483-B7D2-1AA4522ABD6B}" type="presOf" srcId="{A7BD9B09-E3DC-444E-BD27-1E48A89B4DD3}" destId="{02E07910-473A-4324-964A-83C2C1FB5354}" srcOrd="0" destOrd="0" presId="urn:microsoft.com/office/officeart/2005/8/layout/StepDownProcess"/>
    <dgm:cxn modelId="{A55DE2AA-31E5-4CAA-91D1-830D19D11568}" type="presOf" srcId="{4CCC8AE6-970E-4D86-8434-D94793B261DF}" destId="{AC595C2D-19E5-46EB-A693-4487261D9BEA}" srcOrd="0" destOrd="1" presId="urn:microsoft.com/office/officeart/2005/8/layout/StepDownProcess"/>
    <dgm:cxn modelId="{9E5D40AE-874A-40BC-96FB-61C895AA60B3}" type="presOf" srcId="{D7BF51D2-4B07-4C22-91E8-A87EA0856F49}" destId="{AC595C2D-19E5-46EB-A693-4487261D9BEA}" srcOrd="0" destOrd="2" presId="urn:microsoft.com/office/officeart/2005/8/layout/StepDownProcess"/>
    <dgm:cxn modelId="{A27097B7-3704-407B-AA1C-4FB11E5E9F5D}" type="presOf" srcId="{E0937F62-CC21-4A92-98AD-2D7DFFA3F70C}" destId="{B7272B9D-319B-40A0-9444-5C44C4CF2E22}" srcOrd="0" destOrd="0" presId="urn:microsoft.com/office/officeart/2005/8/layout/StepDownProcess"/>
    <dgm:cxn modelId="{314E2CBE-BB0B-41D1-86F8-79735EF05F6C}" type="presOf" srcId="{F60D3A9C-F487-4290-AFAA-13C8BC2ABDA5}" destId="{AC595C2D-19E5-46EB-A693-4487261D9BEA}" srcOrd="0" destOrd="0" presId="urn:microsoft.com/office/officeart/2005/8/layout/StepDownProcess"/>
    <dgm:cxn modelId="{45021B98-4C10-4118-BC49-9DE67F2AC4BA}" type="presParOf" srcId="{4FD18785-F6CA-40E3-AE58-A7BC56BEC1DE}" destId="{38ECEE16-5110-491C-869F-EF5F3D825C1E}" srcOrd="0" destOrd="0" presId="urn:microsoft.com/office/officeart/2005/8/layout/StepDownProcess"/>
    <dgm:cxn modelId="{C91A7069-175E-4756-B211-ABFF804D3E48}" type="presParOf" srcId="{38ECEE16-5110-491C-869F-EF5F3D825C1E}" destId="{1AEBEEC6-805C-4A12-B839-804F34AF3F4F}" srcOrd="0" destOrd="0" presId="urn:microsoft.com/office/officeart/2005/8/layout/StepDownProcess"/>
    <dgm:cxn modelId="{D615F129-93CB-421D-ABDE-713A4FC76368}" type="presParOf" srcId="{38ECEE16-5110-491C-869F-EF5F3D825C1E}" destId="{B7272B9D-319B-40A0-9444-5C44C4CF2E22}" srcOrd="1" destOrd="0" presId="urn:microsoft.com/office/officeart/2005/8/layout/StepDownProcess"/>
    <dgm:cxn modelId="{5F5A48C9-392F-42A1-B778-26AD01723554}" type="presParOf" srcId="{38ECEE16-5110-491C-869F-EF5F3D825C1E}" destId="{02E07910-473A-4324-964A-83C2C1FB5354}" srcOrd="2" destOrd="0" presId="urn:microsoft.com/office/officeart/2005/8/layout/StepDownProcess"/>
    <dgm:cxn modelId="{2AA6D845-41F6-498E-A7B4-D40333A6FDA2}" type="presParOf" srcId="{4FD18785-F6CA-40E3-AE58-A7BC56BEC1DE}" destId="{212E4881-A239-4C9F-9EA2-C170E361F5F8}" srcOrd="1" destOrd="0" presId="urn:microsoft.com/office/officeart/2005/8/layout/StepDownProcess"/>
    <dgm:cxn modelId="{E80D4B26-F945-424F-9CB0-7B61A28B1505}" type="presParOf" srcId="{4FD18785-F6CA-40E3-AE58-A7BC56BEC1DE}" destId="{F285FA4F-7721-4BF7-82A8-26B26185DFE8}" srcOrd="2" destOrd="0" presId="urn:microsoft.com/office/officeart/2005/8/layout/StepDownProcess"/>
    <dgm:cxn modelId="{13E0313C-8373-4F46-9E38-BC79C5C19C67}" type="presParOf" srcId="{F285FA4F-7721-4BF7-82A8-26B26185DFE8}" destId="{7D40DB8C-6744-4E25-9795-A7B61A0D4893}" srcOrd="0" destOrd="0" presId="urn:microsoft.com/office/officeart/2005/8/layout/StepDownProcess"/>
    <dgm:cxn modelId="{801982CB-A65E-4C7E-9794-15FD7343CBBB}" type="presParOf" srcId="{F285FA4F-7721-4BF7-82A8-26B26185DFE8}" destId="{AC595C2D-19E5-46EB-A693-4487261D9BEA}"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8C018C-1D41-476D-B44C-AF315AEE9FAF}" type="doc">
      <dgm:prSet loTypeId="urn:microsoft.com/office/officeart/2009/3/layout/StepUpProcess" loCatId="process" qsTypeId="urn:microsoft.com/office/officeart/2005/8/quickstyle/simple1" qsCatId="simple" csTypeId="urn:microsoft.com/office/officeart/2005/8/colors/accent0_3" csCatId="mainScheme" phldr="1"/>
      <dgm:spPr/>
    </dgm:pt>
    <dgm:pt modelId="{01BF3C1E-58F6-4B7E-9A6D-0662C36690AF}">
      <dgm:prSet phldrT="[Text]" custT="1"/>
      <dgm:spPr/>
      <dgm:t>
        <a:bodyPr/>
        <a:lstStyle/>
        <a:p>
          <a:r>
            <a:rPr lang="en-US" sz="900"/>
            <a:t>Academic Specialist notified of the review process </a:t>
          </a:r>
        </a:p>
        <a:p>
          <a:r>
            <a:rPr lang="en-US" sz="1200" b="1"/>
            <a:t>Early November</a:t>
          </a:r>
        </a:p>
      </dgm:t>
    </dgm:pt>
    <dgm:pt modelId="{9DD53BAC-82B6-4B5F-A519-E2D03B812603}" type="parTrans" cxnId="{D880CB71-0CF6-4F9C-81E3-9245241C1BCD}">
      <dgm:prSet/>
      <dgm:spPr/>
      <dgm:t>
        <a:bodyPr/>
        <a:lstStyle/>
        <a:p>
          <a:endParaRPr lang="en-US"/>
        </a:p>
      </dgm:t>
    </dgm:pt>
    <dgm:pt modelId="{D21BB75B-1FF4-4324-90AD-D99A84309DD1}" type="sibTrans" cxnId="{D880CB71-0CF6-4F9C-81E3-9245241C1BCD}">
      <dgm:prSet/>
      <dgm:spPr/>
      <dgm:t>
        <a:bodyPr/>
        <a:lstStyle/>
        <a:p>
          <a:endParaRPr lang="en-US"/>
        </a:p>
      </dgm:t>
    </dgm:pt>
    <dgm:pt modelId="{24E0D886-1032-4C32-8963-7F19FDC25512}">
      <dgm:prSet phldrT="[Text]" custT="1"/>
      <dgm:spPr/>
      <dgm:t>
        <a:bodyPr/>
        <a:lstStyle/>
        <a:p>
          <a:r>
            <a:rPr lang="en-US" sz="1000"/>
            <a:t>Review committee is established</a:t>
          </a:r>
        </a:p>
        <a:p>
          <a:endParaRPr lang="en-US" sz="800"/>
        </a:p>
        <a:p>
          <a:r>
            <a:rPr lang="en-US" sz="800"/>
            <a:t> </a:t>
          </a:r>
          <a:r>
            <a:rPr lang="en-US" sz="1200" b="1"/>
            <a:t>December - February</a:t>
          </a:r>
          <a:endParaRPr lang="en-US" sz="800" b="1"/>
        </a:p>
      </dgm:t>
    </dgm:pt>
    <dgm:pt modelId="{6523F967-CA72-4C7A-B9EC-5AD6DB307BB9}" type="parTrans" cxnId="{77403E24-4BF6-4570-B9F9-87267C8495AA}">
      <dgm:prSet/>
      <dgm:spPr/>
      <dgm:t>
        <a:bodyPr/>
        <a:lstStyle/>
        <a:p>
          <a:endParaRPr lang="en-US"/>
        </a:p>
      </dgm:t>
    </dgm:pt>
    <dgm:pt modelId="{6CBEE619-C5B6-432D-B2B0-5CBE29477911}" type="sibTrans" cxnId="{77403E24-4BF6-4570-B9F9-87267C8495AA}">
      <dgm:prSet/>
      <dgm:spPr/>
      <dgm:t>
        <a:bodyPr/>
        <a:lstStyle/>
        <a:p>
          <a:endParaRPr lang="en-US"/>
        </a:p>
      </dgm:t>
    </dgm:pt>
    <dgm:pt modelId="{43975EA1-0910-40F3-9D94-47D3041D842A}">
      <dgm:prSet phldrT="[Text]" custT="1"/>
      <dgm:spPr/>
      <dgm:t>
        <a:bodyPr/>
        <a:lstStyle/>
        <a:p>
          <a:r>
            <a:rPr lang="en-US" sz="1000"/>
            <a:t>Review committee makes recommendation to the appropriate academic unit administrator</a:t>
          </a:r>
        </a:p>
        <a:p>
          <a:r>
            <a:rPr lang="en-US" sz="1200" b="1"/>
            <a:t>February</a:t>
          </a:r>
          <a:endParaRPr lang="en-US" sz="1050" b="1"/>
        </a:p>
      </dgm:t>
    </dgm:pt>
    <dgm:pt modelId="{8D55AC2A-FD44-49AF-A0D9-ACA2D1E560B3}" type="parTrans" cxnId="{C3BB5ADF-7981-4ED0-9DDC-B8B5F5076588}">
      <dgm:prSet/>
      <dgm:spPr/>
      <dgm:t>
        <a:bodyPr/>
        <a:lstStyle/>
        <a:p>
          <a:endParaRPr lang="en-US"/>
        </a:p>
      </dgm:t>
    </dgm:pt>
    <dgm:pt modelId="{95624562-AF05-4A56-8CC9-3E81E8363C93}" type="sibTrans" cxnId="{C3BB5ADF-7981-4ED0-9DDC-B8B5F5076588}">
      <dgm:prSet/>
      <dgm:spPr/>
      <dgm:t>
        <a:bodyPr/>
        <a:lstStyle/>
        <a:p>
          <a:endParaRPr lang="en-US"/>
        </a:p>
      </dgm:t>
    </dgm:pt>
    <dgm:pt modelId="{E19A7691-715A-4D92-9A4C-ECADDB8D0120}">
      <dgm:prSet custT="1"/>
      <dgm:spPr/>
      <dgm:t>
        <a:bodyPr/>
        <a:lstStyle/>
        <a:p>
          <a:r>
            <a:rPr lang="en-US" sz="1000"/>
            <a:t>Recommendation is reviewed and sent to major unit administrator (i.e., Dean)</a:t>
          </a:r>
        </a:p>
        <a:p>
          <a:endParaRPr lang="en-US" sz="700"/>
        </a:p>
        <a:p>
          <a:r>
            <a:rPr lang="en-US" sz="1200" b="1"/>
            <a:t>MARCH</a:t>
          </a:r>
          <a:endParaRPr lang="en-US" sz="1050" b="1"/>
        </a:p>
      </dgm:t>
    </dgm:pt>
    <dgm:pt modelId="{460D3A83-3B50-4F26-B2FC-46676360B7A4}" type="parTrans" cxnId="{003E6A41-68E7-4DC9-B005-D9CC7B327428}">
      <dgm:prSet/>
      <dgm:spPr/>
      <dgm:t>
        <a:bodyPr/>
        <a:lstStyle/>
        <a:p>
          <a:endParaRPr lang="en-US"/>
        </a:p>
      </dgm:t>
    </dgm:pt>
    <dgm:pt modelId="{60E2C34C-B1BC-4C6F-A3A7-DD16240E0299}" type="sibTrans" cxnId="{003E6A41-68E7-4DC9-B005-D9CC7B327428}">
      <dgm:prSet/>
      <dgm:spPr/>
      <dgm:t>
        <a:bodyPr/>
        <a:lstStyle/>
        <a:p>
          <a:endParaRPr lang="en-US"/>
        </a:p>
      </dgm:t>
    </dgm:pt>
    <dgm:pt modelId="{36CCFB65-7A7B-4B79-A588-864E28BBE0ED}">
      <dgm:prSet custT="1"/>
      <dgm:spPr/>
      <dgm:t>
        <a:bodyPr/>
        <a:lstStyle/>
        <a:p>
          <a:r>
            <a:rPr lang="en-US" sz="1000"/>
            <a:t>Deadline to request an extension of Academic Specialist review to FASA</a:t>
          </a:r>
        </a:p>
        <a:p>
          <a:endParaRPr lang="en-US" sz="800"/>
        </a:p>
        <a:p>
          <a:r>
            <a:rPr lang="en-US" sz="1200" b="1"/>
            <a:t>APRIL 1</a:t>
          </a:r>
          <a:r>
            <a:rPr lang="en-US" sz="1200" b="1" baseline="30000"/>
            <a:t>st</a:t>
          </a:r>
          <a:r>
            <a:rPr lang="en-US" sz="1050" b="1"/>
            <a:t> </a:t>
          </a:r>
        </a:p>
      </dgm:t>
    </dgm:pt>
    <dgm:pt modelId="{CF3EFE90-D144-412D-81D7-36BFD531B07A}" type="parTrans" cxnId="{B2BEF230-CE2D-4184-8685-1727F5D8B839}">
      <dgm:prSet/>
      <dgm:spPr/>
      <dgm:t>
        <a:bodyPr/>
        <a:lstStyle/>
        <a:p>
          <a:endParaRPr lang="en-US"/>
        </a:p>
      </dgm:t>
    </dgm:pt>
    <dgm:pt modelId="{6496D257-10D1-4A33-9E68-A59B45D8FAA6}" type="sibTrans" cxnId="{B2BEF230-CE2D-4184-8685-1727F5D8B839}">
      <dgm:prSet/>
      <dgm:spPr/>
      <dgm:t>
        <a:bodyPr/>
        <a:lstStyle/>
        <a:p>
          <a:endParaRPr lang="en-US"/>
        </a:p>
      </dgm:t>
    </dgm:pt>
    <dgm:pt modelId="{AEDC729C-5D73-45E6-AD84-7446AC66A45F}">
      <dgm:prSet custT="1"/>
      <dgm:spPr/>
      <dgm:t>
        <a:bodyPr/>
        <a:lstStyle/>
        <a:p>
          <a:r>
            <a:rPr lang="en-US" sz="1000"/>
            <a:t>Dean forwards recommendation to Provost</a:t>
          </a:r>
        </a:p>
        <a:p>
          <a:endParaRPr lang="en-US" sz="800"/>
        </a:p>
        <a:p>
          <a:r>
            <a:rPr lang="en-US" sz="1200" b="1"/>
            <a:t>EARLY MAY</a:t>
          </a:r>
        </a:p>
      </dgm:t>
    </dgm:pt>
    <dgm:pt modelId="{4264FFD1-D3FB-448E-851D-12F53BF2EEDA}" type="parTrans" cxnId="{41E3EC87-C622-48A4-BDB5-5903FF117623}">
      <dgm:prSet/>
      <dgm:spPr/>
      <dgm:t>
        <a:bodyPr/>
        <a:lstStyle/>
        <a:p>
          <a:endParaRPr lang="en-US"/>
        </a:p>
      </dgm:t>
    </dgm:pt>
    <dgm:pt modelId="{D021FCCA-4498-44A8-A273-EE83827AAD0C}" type="sibTrans" cxnId="{41E3EC87-C622-48A4-BDB5-5903FF117623}">
      <dgm:prSet/>
      <dgm:spPr/>
      <dgm:t>
        <a:bodyPr/>
        <a:lstStyle/>
        <a:p>
          <a:endParaRPr lang="en-US"/>
        </a:p>
      </dgm:t>
    </dgm:pt>
    <dgm:pt modelId="{85628E27-0A04-4AED-B9BB-3D3BD74C04BF}">
      <dgm:prSet custT="1"/>
      <dgm:spPr/>
      <dgm:t>
        <a:bodyPr/>
        <a:lstStyle/>
        <a:p>
          <a:r>
            <a:rPr lang="en-US" sz="1000"/>
            <a:t>Reviewed by Provost with outcome notification back to unit</a:t>
          </a:r>
        </a:p>
        <a:p>
          <a:endParaRPr lang="en-US" sz="700"/>
        </a:p>
        <a:p>
          <a:r>
            <a:rPr lang="en-US" sz="1200" b="1"/>
            <a:t>Mid- JULY</a:t>
          </a:r>
        </a:p>
      </dgm:t>
    </dgm:pt>
    <dgm:pt modelId="{91E2E4B2-6FD3-4176-89DE-48FD89AEBF05}" type="parTrans" cxnId="{D8D40484-4D31-42B6-989D-A19E7B596C0B}">
      <dgm:prSet/>
      <dgm:spPr/>
      <dgm:t>
        <a:bodyPr/>
        <a:lstStyle/>
        <a:p>
          <a:endParaRPr lang="en-US"/>
        </a:p>
      </dgm:t>
    </dgm:pt>
    <dgm:pt modelId="{A0430CCA-20AD-4536-998E-85D4F79AAABB}" type="sibTrans" cxnId="{D8D40484-4D31-42B6-989D-A19E7B596C0B}">
      <dgm:prSet/>
      <dgm:spPr/>
      <dgm:t>
        <a:bodyPr/>
        <a:lstStyle/>
        <a:p>
          <a:endParaRPr lang="en-US"/>
        </a:p>
      </dgm:t>
    </dgm:pt>
    <dgm:pt modelId="{BEAAD5F7-AF34-4FDD-AB06-B13E7A0B2C93}">
      <dgm:prSet custT="1"/>
      <dgm:spPr/>
      <dgm:t>
        <a:bodyPr/>
        <a:lstStyle/>
        <a:p>
          <a:r>
            <a:rPr lang="en-US" sz="1000"/>
            <a:t>Deans and Separately Reporting Directors send notices of actions by Provost to Chairs and Specialists</a:t>
          </a:r>
        </a:p>
        <a:p>
          <a:endParaRPr lang="en-US" sz="700"/>
        </a:p>
        <a:p>
          <a:r>
            <a:rPr lang="en-US" sz="1200" b="1"/>
            <a:t>Mid - JULY</a:t>
          </a:r>
        </a:p>
      </dgm:t>
    </dgm:pt>
    <dgm:pt modelId="{7834BC4F-3216-45E3-A14B-A5B1CA0FF9B2}" type="parTrans" cxnId="{D45133EF-80F9-40A7-A1FB-824A36D726AF}">
      <dgm:prSet/>
      <dgm:spPr/>
      <dgm:t>
        <a:bodyPr/>
        <a:lstStyle/>
        <a:p>
          <a:endParaRPr lang="en-US"/>
        </a:p>
      </dgm:t>
    </dgm:pt>
    <dgm:pt modelId="{A6DB705A-FCA6-490E-9212-986E2A903B8B}" type="sibTrans" cxnId="{D45133EF-80F9-40A7-A1FB-824A36D726AF}">
      <dgm:prSet/>
      <dgm:spPr/>
      <dgm:t>
        <a:bodyPr/>
        <a:lstStyle/>
        <a:p>
          <a:endParaRPr lang="en-US"/>
        </a:p>
      </dgm:t>
    </dgm:pt>
    <dgm:pt modelId="{15DE61E7-D339-4517-9273-12C0BC825A47}" type="pres">
      <dgm:prSet presAssocID="{268C018C-1D41-476D-B44C-AF315AEE9FAF}" presName="rootnode" presStyleCnt="0">
        <dgm:presLayoutVars>
          <dgm:chMax/>
          <dgm:chPref/>
          <dgm:dir/>
          <dgm:animLvl val="lvl"/>
        </dgm:presLayoutVars>
      </dgm:prSet>
      <dgm:spPr/>
    </dgm:pt>
    <dgm:pt modelId="{D1257E4B-1AF0-4A79-B2EC-B355513E2F06}" type="pres">
      <dgm:prSet presAssocID="{01BF3C1E-58F6-4B7E-9A6D-0662C36690AF}" presName="composite" presStyleCnt="0"/>
      <dgm:spPr/>
    </dgm:pt>
    <dgm:pt modelId="{346AA933-BA7C-4CEF-8687-4CE0194C2CBF}" type="pres">
      <dgm:prSet presAssocID="{01BF3C1E-58F6-4B7E-9A6D-0662C36690AF}" presName="LShape" presStyleLbl="alignNode1" presStyleIdx="0" presStyleCnt="15"/>
      <dgm:spPr/>
    </dgm:pt>
    <dgm:pt modelId="{7A362E12-58D5-4EB2-9CE4-3D43DE398A4F}" type="pres">
      <dgm:prSet presAssocID="{01BF3C1E-58F6-4B7E-9A6D-0662C36690AF}" presName="ParentText" presStyleLbl="revTx" presStyleIdx="0" presStyleCnt="8" custScaleY="90859">
        <dgm:presLayoutVars>
          <dgm:chMax val="0"/>
          <dgm:chPref val="0"/>
          <dgm:bulletEnabled val="1"/>
        </dgm:presLayoutVars>
      </dgm:prSet>
      <dgm:spPr/>
    </dgm:pt>
    <dgm:pt modelId="{2F5A5B2A-89A9-4EE6-A5A1-362F27D02A81}" type="pres">
      <dgm:prSet presAssocID="{01BF3C1E-58F6-4B7E-9A6D-0662C36690AF}" presName="Triangle" presStyleLbl="alignNode1" presStyleIdx="1" presStyleCnt="15"/>
      <dgm:spPr/>
    </dgm:pt>
    <dgm:pt modelId="{FC7D9CBD-D2E8-45DD-BC25-F3E933381F3E}" type="pres">
      <dgm:prSet presAssocID="{D21BB75B-1FF4-4324-90AD-D99A84309DD1}" presName="sibTrans" presStyleCnt="0"/>
      <dgm:spPr/>
    </dgm:pt>
    <dgm:pt modelId="{270E195E-1AAE-437C-94BF-45A47912B2D9}" type="pres">
      <dgm:prSet presAssocID="{D21BB75B-1FF4-4324-90AD-D99A84309DD1}" presName="space" presStyleCnt="0"/>
      <dgm:spPr/>
    </dgm:pt>
    <dgm:pt modelId="{FBA03B20-C958-4597-82E2-6B698D8E382E}" type="pres">
      <dgm:prSet presAssocID="{24E0D886-1032-4C32-8963-7F19FDC25512}" presName="composite" presStyleCnt="0"/>
      <dgm:spPr/>
    </dgm:pt>
    <dgm:pt modelId="{9D7AFFD8-FB42-4C24-A9F0-4C296E200765}" type="pres">
      <dgm:prSet presAssocID="{24E0D886-1032-4C32-8963-7F19FDC25512}" presName="LShape" presStyleLbl="alignNode1" presStyleIdx="2" presStyleCnt="15"/>
      <dgm:spPr/>
    </dgm:pt>
    <dgm:pt modelId="{6023933C-09BD-459C-8540-3AB7DD444C84}" type="pres">
      <dgm:prSet presAssocID="{24E0D886-1032-4C32-8963-7F19FDC25512}" presName="ParentText" presStyleLbl="revTx" presStyleIdx="1" presStyleCnt="8" custLinFactNeighborX="2538" custLinFactNeighborY="2647">
        <dgm:presLayoutVars>
          <dgm:chMax val="0"/>
          <dgm:chPref val="0"/>
          <dgm:bulletEnabled val="1"/>
        </dgm:presLayoutVars>
      </dgm:prSet>
      <dgm:spPr/>
    </dgm:pt>
    <dgm:pt modelId="{D673F787-F05D-4087-BEF0-594186393AE2}" type="pres">
      <dgm:prSet presAssocID="{24E0D886-1032-4C32-8963-7F19FDC25512}" presName="Triangle" presStyleLbl="alignNode1" presStyleIdx="3" presStyleCnt="15"/>
      <dgm:spPr/>
    </dgm:pt>
    <dgm:pt modelId="{61FB0453-8F9B-48EB-9F46-6341E846EEF0}" type="pres">
      <dgm:prSet presAssocID="{6CBEE619-C5B6-432D-B2B0-5CBE29477911}" presName="sibTrans" presStyleCnt="0"/>
      <dgm:spPr/>
    </dgm:pt>
    <dgm:pt modelId="{153FE264-F57F-44C2-BBD3-E959CDD780F0}" type="pres">
      <dgm:prSet presAssocID="{6CBEE619-C5B6-432D-B2B0-5CBE29477911}" presName="space" presStyleCnt="0"/>
      <dgm:spPr/>
    </dgm:pt>
    <dgm:pt modelId="{46C5BD9B-C10E-4E3B-A178-00BF3940D436}" type="pres">
      <dgm:prSet presAssocID="{43975EA1-0910-40F3-9D94-47D3041D842A}" presName="composite" presStyleCnt="0"/>
      <dgm:spPr/>
    </dgm:pt>
    <dgm:pt modelId="{0FF4A701-1009-4CEB-92E5-335E0EAE3C01}" type="pres">
      <dgm:prSet presAssocID="{43975EA1-0910-40F3-9D94-47D3041D842A}" presName="LShape" presStyleLbl="alignNode1" presStyleIdx="4" presStyleCnt="15"/>
      <dgm:spPr/>
    </dgm:pt>
    <dgm:pt modelId="{EE351687-823E-4FF0-A7E6-139EDF4ED3E0}" type="pres">
      <dgm:prSet presAssocID="{43975EA1-0910-40F3-9D94-47D3041D842A}" presName="ParentText" presStyleLbl="revTx" presStyleIdx="2" presStyleCnt="8">
        <dgm:presLayoutVars>
          <dgm:chMax val="0"/>
          <dgm:chPref val="0"/>
          <dgm:bulletEnabled val="1"/>
        </dgm:presLayoutVars>
      </dgm:prSet>
      <dgm:spPr/>
    </dgm:pt>
    <dgm:pt modelId="{6EDA9590-6821-4B97-8F59-FC6D0DF6584D}" type="pres">
      <dgm:prSet presAssocID="{43975EA1-0910-40F3-9D94-47D3041D842A}" presName="Triangle" presStyleLbl="alignNode1" presStyleIdx="5" presStyleCnt="15"/>
      <dgm:spPr/>
    </dgm:pt>
    <dgm:pt modelId="{A706039F-7B3A-4E6D-A01B-53C3FC133A77}" type="pres">
      <dgm:prSet presAssocID="{95624562-AF05-4A56-8CC9-3E81E8363C93}" presName="sibTrans" presStyleCnt="0"/>
      <dgm:spPr/>
    </dgm:pt>
    <dgm:pt modelId="{8A7A6A70-31DB-4570-8E0B-E1D42487643D}" type="pres">
      <dgm:prSet presAssocID="{95624562-AF05-4A56-8CC9-3E81E8363C93}" presName="space" presStyleCnt="0"/>
      <dgm:spPr/>
    </dgm:pt>
    <dgm:pt modelId="{C5826AF8-9BC6-405F-AFAE-D448E2CAD65D}" type="pres">
      <dgm:prSet presAssocID="{E19A7691-715A-4D92-9A4C-ECADDB8D0120}" presName="composite" presStyleCnt="0"/>
      <dgm:spPr/>
    </dgm:pt>
    <dgm:pt modelId="{273A39B9-6454-49E8-960A-48EA150473FA}" type="pres">
      <dgm:prSet presAssocID="{E19A7691-715A-4D92-9A4C-ECADDB8D0120}" presName="LShape" presStyleLbl="alignNode1" presStyleIdx="6" presStyleCnt="15"/>
      <dgm:spPr/>
    </dgm:pt>
    <dgm:pt modelId="{D3ACCC18-22DC-4B04-9B7D-D04D64C32E45}" type="pres">
      <dgm:prSet presAssocID="{E19A7691-715A-4D92-9A4C-ECADDB8D0120}" presName="ParentText" presStyleLbl="revTx" presStyleIdx="3" presStyleCnt="8">
        <dgm:presLayoutVars>
          <dgm:chMax val="0"/>
          <dgm:chPref val="0"/>
          <dgm:bulletEnabled val="1"/>
        </dgm:presLayoutVars>
      </dgm:prSet>
      <dgm:spPr/>
    </dgm:pt>
    <dgm:pt modelId="{C409477A-99B2-45D1-8257-93493E9DA1BF}" type="pres">
      <dgm:prSet presAssocID="{E19A7691-715A-4D92-9A4C-ECADDB8D0120}" presName="Triangle" presStyleLbl="alignNode1" presStyleIdx="7" presStyleCnt="15"/>
      <dgm:spPr/>
    </dgm:pt>
    <dgm:pt modelId="{94DBC83C-8860-481A-97D5-EB354F7DE461}" type="pres">
      <dgm:prSet presAssocID="{60E2C34C-B1BC-4C6F-A3A7-DD16240E0299}" presName="sibTrans" presStyleCnt="0"/>
      <dgm:spPr/>
    </dgm:pt>
    <dgm:pt modelId="{F1ACC8E8-4435-4D2C-923E-DDB3E3550CB4}" type="pres">
      <dgm:prSet presAssocID="{60E2C34C-B1BC-4C6F-A3A7-DD16240E0299}" presName="space" presStyleCnt="0"/>
      <dgm:spPr/>
    </dgm:pt>
    <dgm:pt modelId="{C6B7F50E-1970-4A22-8561-DCB4B5778676}" type="pres">
      <dgm:prSet presAssocID="{36CCFB65-7A7B-4B79-A588-864E28BBE0ED}" presName="composite" presStyleCnt="0"/>
      <dgm:spPr/>
    </dgm:pt>
    <dgm:pt modelId="{3140013A-8426-4AF9-A076-CCBA9F43234C}" type="pres">
      <dgm:prSet presAssocID="{36CCFB65-7A7B-4B79-A588-864E28BBE0ED}" presName="LShape" presStyleLbl="alignNode1" presStyleIdx="8" presStyleCnt="15"/>
      <dgm:spPr/>
    </dgm:pt>
    <dgm:pt modelId="{02FE643A-4F46-4E01-B4CC-A4138E0F643E}" type="pres">
      <dgm:prSet presAssocID="{36CCFB65-7A7B-4B79-A588-864E28BBE0ED}" presName="ParentText" presStyleLbl="revTx" presStyleIdx="4" presStyleCnt="8">
        <dgm:presLayoutVars>
          <dgm:chMax val="0"/>
          <dgm:chPref val="0"/>
          <dgm:bulletEnabled val="1"/>
        </dgm:presLayoutVars>
      </dgm:prSet>
      <dgm:spPr/>
    </dgm:pt>
    <dgm:pt modelId="{D9A2A73A-D183-461F-9CD4-B153D631BC82}" type="pres">
      <dgm:prSet presAssocID="{36CCFB65-7A7B-4B79-A588-864E28BBE0ED}" presName="Triangle" presStyleLbl="alignNode1" presStyleIdx="9" presStyleCnt="15"/>
      <dgm:spPr/>
    </dgm:pt>
    <dgm:pt modelId="{D12463AC-91E5-442C-9CDF-53C7C18E0045}" type="pres">
      <dgm:prSet presAssocID="{6496D257-10D1-4A33-9E68-A59B45D8FAA6}" presName="sibTrans" presStyleCnt="0"/>
      <dgm:spPr/>
    </dgm:pt>
    <dgm:pt modelId="{97C6C0AD-754C-4647-8B37-C8AF8B7EB6F3}" type="pres">
      <dgm:prSet presAssocID="{6496D257-10D1-4A33-9E68-A59B45D8FAA6}" presName="space" presStyleCnt="0"/>
      <dgm:spPr/>
    </dgm:pt>
    <dgm:pt modelId="{24D05F9C-F87F-477B-8462-68414BD98F5C}" type="pres">
      <dgm:prSet presAssocID="{AEDC729C-5D73-45E6-AD84-7446AC66A45F}" presName="composite" presStyleCnt="0"/>
      <dgm:spPr/>
    </dgm:pt>
    <dgm:pt modelId="{96B5FFE9-EFDB-4287-AF98-E63912B01D0E}" type="pres">
      <dgm:prSet presAssocID="{AEDC729C-5D73-45E6-AD84-7446AC66A45F}" presName="LShape" presStyleLbl="alignNode1" presStyleIdx="10" presStyleCnt="15"/>
      <dgm:spPr/>
    </dgm:pt>
    <dgm:pt modelId="{D1C8E5EB-CEC0-4A13-957E-84A7034917BF}" type="pres">
      <dgm:prSet presAssocID="{AEDC729C-5D73-45E6-AD84-7446AC66A45F}" presName="ParentText" presStyleLbl="revTx" presStyleIdx="5" presStyleCnt="8">
        <dgm:presLayoutVars>
          <dgm:chMax val="0"/>
          <dgm:chPref val="0"/>
          <dgm:bulletEnabled val="1"/>
        </dgm:presLayoutVars>
      </dgm:prSet>
      <dgm:spPr/>
    </dgm:pt>
    <dgm:pt modelId="{8C3E1993-400E-40C8-9578-362242E182AB}" type="pres">
      <dgm:prSet presAssocID="{AEDC729C-5D73-45E6-AD84-7446AC66A45F}" presName="Triangle" presStyleLbl="alignNode1" presStyleIdx="11" presStyleCnt="15"/>
      <dgm:spPr/>
    </dgm:pt>
    <dgm:pt modelId="{E555F094-971F-4D08-BB57-74305B7BA101}" type="pres">
      <dgm:prSet presAssocID="{D021FCCA-4498-44A8-A273-EE83827AAD0C}" presName="sibTrans" presStyleCnt="0"/>
      <dgm:spPr/>
    </dgm:pt>
    <dgm:pt modelId="{789C6CF3-2A21-44C7-978D-90AE59CA294F}" type="pres">
      <dgm:prSet presAssocID="{D021FCCA-4498-44A8-A273-EE83827AAD0C}" presName="space" presStyleCnt="0"/>
      <dgm:spPr/>
    </dgm:pt>
    <dgm:pt modelId="{4BAEE219-4C10-4631-AFA0-F1138FE62337}" type="pres">
      <dgm:prSet presAssocID="{85628E27-0A04-4AED-B9BB-3D3BD74C04BF}" presName="composite" presStyleCnt="0"/>
      <dgm:spPr/>
    </dgm:pt>
    <dgm:pt modelId="{A11A2A20-6BED-4006-9832-05D41DFC465C}" type="pres">
      <dgm:prSet presAssocID="{85628E27-0A04-4AED-B9BB-3D3BD74C04BF}" presName="LShape" presStyleLbl="alignNode1" presStyleIdx="12" presStyleCnt="15"/>
      <dgm:spPr/>
    </dgm:pt>
    <dgm:pt modelId="{FE6DC1EE-3234-44CB-9353-FF7DF0B95E28}" type="pres">
      <dgm:prSet presAssocID="{85628E27-0A04-4AED-B9BB-3D3BD74C04BF}" presName="ParentText" presStyleLbl="revTx" presStyleIdx="6" presStyleCnt="8">
        <dgm:presLayoutVars>
          <dgm:chMax val="0"/>
          <dgm:chPref val="0"/>
          <dgm:bulletEnabled val="1"/>
        </dgm:presLayoutVars>
      </dgm:prSet>
      <dgm:spPr/>
    </dgm:pt>
    <dgm:pt modelId="{CBA69D77-C16D-4C4B-AE88-8FB67E9C20B1}" type="pres">
      <dgm:prSet presAssocID="{85628E27-0A04-4AED-B9BB-3D3BD74C04BF}" presName="Triangle" presStyleLbl="alignNode1" presStyleIdx="13" presStyleCnt="15"/>
      <dgm:spPr/>
    </dgm:pt>
    <dgm:pt modelId="{50A2D152-A441-4809-B3FC-20023F96C0A0}" type="pres">
      <dgm:prSet presAssocID="{A0430CCA-20AD-4536-998E-85D4F79AAABB}" presName="sibTrans" presStyleCnt="0"/>
      <dgm:spPr/>
    </dgm:pt>
    <dgm:pt modelId="{03D067BF-D8F5-4644-8E52-ADDB94620A49}" type="pres">
      <dgm:prSet presAssocID="{A0430CCA-20AD-4536-998E-85D4F79AAABB}" presName="space" presStyleCnt="0"/>
      <dgm:spPr/>
    </dgm:pt>
    <dgm:pt modelId="{D71B1637-E1FB-4550-BCF8-42EF66452D61}" type="pres">
      <dgm:prSet presAssocID="{BEAAD5F7-AF34-4FDD-AB06-B13E7A0B2C93}" presName="composite" presStyleCnt="0"/>
      <dgm:spPr/>
    </dgm:pt>
    <dgm:pt modelId="{5F16A2BB-D6DE-442A-9831-9FB1C535ED2C}" type="pres">
      <dgm:prSet presAssocID="{BEAAD5F7-AF34-4FDD-AB06-B13E7A0B2C93}" presName="LShape" presStyleLbl="alignNode1" presStyleIdx="14" presStyleCnt="15"/>
      <dgm:spPr/>
    </dgm:pt>
    <dgm:pt modelId="{CF8F2DDA-762B-4291-A385-3D64349825A9}" type="pres">
      <dgm:prSet presAssocID="{BEAAD5F7-AF34-4FDD-AB06-B13E7A0B2C93}" presName="ParentText" presStyleLbl="revTx" presStyleIdx="7" presStyleCnt="8">
        <dgm:presLayoutVars>
          <dgm:chMax val="0"/>
          <dgm:chPref val="0"/>
          <dgm:bulletEnabled val="1"/>
        </dgm:presLayoutVars>
      </dgm:prSet>
      <dgm:spPr/>
    </dgm:pt>
  </dgm:ptLst>
  <dgm:cxnLst>
    <dgm:cxn modelId="{7D164918-843E-459A-BB03-91D142FFA57B}" type="presOf" srcId="{BEAAD5F7-AF34-4FDD-AB06-B13E7A0B2C93}" destId="{CF8F2DDA-762B-4291-A385-3D64349825A9}" srcOrd="0" destOrd="0" presId="urn:microsoft.com/office/officeart/2009/3/layout/StepUpProcess"/>
    <dgm:cxn modelId="{53071524-5028-4C36-B3E1-B1EEA98D92D7}" type="presOf" srcId="{E19A7691-715A-4D92-9A4C-ECADDB8D0120}" destId="{D3ACCC18-22DC-4B04-9B7D-D04D64C32E45}" srcOrd="0" destOrd="0" presId="urn:microsoft.com/office/officeart/2009/3/layout/StepUpProcess"/>
    <dgm:cxn modelId="{77403E24-4BF6-4570-B9F9-87267C8495AA}" srcId="{268C018C-1D41-476D-B44C-AF315AEE9FAF}" destId="{24E0D886-1032-4C32-8963-7F19FDC25512}" srcOrd="1" destOrd="0" parTransId="{6523F967-CA72-4C7A-B9EC-5AD6DB307BB9}" sibTransId="{6CBEE619-C5B6-432D-B2B0-5CBE29477911}"/>
    <dgm:cxn modelId="{41CE2D2E-350E-4103-90DC-3ECE6862D815}" type="presOf" srcId="{268C018C-1D41-476D-B44C-AF315AEE9FAF}" destId="{15DE61E7-D339-4517-9273-12C0BC825A47}" srcOrd="0" destOrd="0" presId="urn:microsoft.com/office/officeart/2009/3/layout/StepUpProcess"/>
    <dgm:cxn modelId="{B2BEF230-CE2D-4184-8685-1727F5D8B839}" srcId="{268C018C-1D41-476D-B44C-AF315AEE9FAF}" destId="{36CCFB65-7A7B-4B79-A588-864E28BBE0ED}" srcOrd="4" destOrd="0" parTransId="{CF3EFE90-D144-412D-81D7-36BFD531B07A}" sibTransId="{6496D257-10D1-4A33-9E68-A59B45D8FAA6}"/>
    <dgm:cxn modelId="{3236B332-11E8-41DA-90D9-18B09FCC9C2E}" type="presOf" srcId="{85628E27-0A04-4AED-B9BB-3D3BD74C04BF}" destId="{FE6DC1EE-3234-44CB-9353-FF7DF0B95E28}" srcOrd="0" destOrd="0" presId="urn:microsoft.com/office/officeart/2009/3/layout/StepUpProcess"/>
    <dgm:cxn modelId="{1399A038-5A0F-4B39-9001-02F19F8883A8}" type="presOf" srcId="{AEDC729C-5D73-45E6-AD84-7446AC66A45F}" destId="{D1C8E5EB-CEC0-4A13-957E-84A7034917BF}" srcOrd="0" destOrd="0" presId="urn:microsoft.com/office/officeart/2009/3/layout/StepUpProcess"/>
    <dgm:cxn modelId="{003E6A41-68E7-4DC9-B005-D9CC7B327428}" srcId="{268C018C-1D41-476D-B44C-AF315AEE9FAF}" destId="{E19A7691-715A-4D92-9A4C-ECADDB8D0120}" srcOrd="3" destOrd="0" parTransId="{460D3A83-3B50-4F26-B2FC-46676360B7A4}" sibTransId="{60E2C34C-B1BC-4C6F-A3A7-DD16240E0299}"/>
    <dgm:cxn modelId="{D880CB71-0CF6-4F9C-81E3-9245241C1BCD}" srcId="{268C018C-1D41-476D-B44C-AF315AEE9FAF}" destId="{01BF3C1E-58F6-4B7E-9A6D-0662C36690AF}" srcOrd="0" destOrd="0" parTransId="{9DD53BAC-82B6-4B5F-A519-E2D03B812603}" sibTransId="{D21BB75B-1FF4-4324-90AD-D99A84309DD1}"/>
    <dgm:cxn modelId="{279C9375-A0AE-460B-97E6-E6DDCB4CC09F}" type="presOf" srcId="{01BF3C1E-58F6-4B7E-9A6D-0662C36690AF}" destId="{7A362E12-58D5-4EB2-9CE4-3D43DE398A4F}" srcOrd="0" destOrd="0" presId="urn:microsoft.com/office/officeart/2009/3/layout/StepUpProcess"/>
    <dgm:cxn modelId="{6EA64B7A-53B4-486B-9E9A-18BA5FEA9471}" type="presOf" srcId="{24E0D886-1032-4C32-8963-7F19FDC25512}" destId="{6023933C-09BD-459C-8540-3AB7DD444C84}" srcOrd="0" destOrd="0" presId="urn:microsoft.com/office/officeart/2009/3/layout/StepUpProcess"/>
    <dgm:cxn modelId="{D8D40484-4D31-42B6-989D-A19E7B596C0B}" srcId="{268C018C-1D41-476D-B44C-AF315AEE9FAF}" destId="{85628E27-0A04-4AED-B9BB-3D3BD74C04BF}" srcOrd="6" destOrd="0" parTransId="{91E2E4B2-6FD3-4176-89DE-48FD89AEBF05}" sibTransId="{A0430CCA-20AD-4536-998E-85D4F79AAABB}"/>
    <dgm:cxn modelId="{41E3EC87-C622-48A4-BDB5-5903FF117623}" srcId="{268C018C-1D41-476D-B44C-AF315AEE9FAF}" destId="{AEDC729C-5D73-45E6-AD84-7446AC66A45F}" srcOrd="5" destOrd="0" parTransId="{4264FFD1-D3FB-448E-851D-12F53BF2EEDA}" sibTransId="{D021FCCA-4498-44A8-A273-EE83827AAD0C}"/>
    <dgm:cxn modelId="{F656DC99-BE48-46FD-8DC8-F4DC909FC53E}" type="presOf" srcId="{36CCFB65-7A7B-4B79-A588-864E28BBE0ED}" destId="{02FE643A-4F46-4E01-B4CC-A4138E0F643E}" srcOrd="0" destOrd="0" presId="urn:microsoft.com/office/officeart/2009/3/layout/StepUpProcess"/>
    <dgm:cxn modelId="{A23C82D3-1180-4795-B28C-62CB4FDD9D9B}" type="presOf" srcId="{43975EA1-0910-40F3-9D94-47D3041D842A}" destId="{EE351687-823E-4FF0-A7E6-139EDF4ED3E0}" srcOrd="0" destOrd="0" presId="urn:microsoft.com/office/officeart/2009/3/layout/StepUpProcess"/>
    <dgm:cxn modelId="{C3BB5ADF-7981-4ED0-9DDC-B8B5F5076588}" srcId="{268C018C-1D41-476D-B44C-AF315AEE9FAF}" destId="{43975EA1-0910-40F3-9D94-47D3041D842A}" srcOrd="2" destOrd="0" parTransId="{8D55AC2A-FD44-49AF-A0D9-ACA2D1E560B3}" sibTransId="{95624562-AF05-4A56-8CC9-3E81E8363C93}"/>
    <dgm:cxn modelId="{D45133EF-80F9-40A7-A1FB-824A36D726AF}" srcId="{268C018C-1D41-476D-B44C-AF315AEE9FAF}" destId="{BEAAD5F7-AF34-4FDD-AB06-B13E7A0B2C93}" srcOrd="7" destOrd="0" parTransId="{7834BC4F-3216-45E3-A14B-A5B1CA0FF9B2}" sibTransId="{A6DB705A-FCA6-490E-9212-986E2A903B8B}"/>
    <dgm:cxn modelId="{FEF86229-2067-42E5-8AB4-5CF18C062EBF}" type="presParOf" srcId="{15DE61E7-D339-4517-9273-12C0BC825A47}" destId="{D1257E4B-1AF0-4A79-B2EC-B355513E2F06}" srcOrd="0" destOrd="0" presId="urn:microsoft.com/office/officeart/2009/3/layout/StepUpProcess"/>
    <dgm:cxn modelId="{4FD12513-AE21-460A-9506-A8D7B21A766C}" type="presParOf" srcId="{D1257E4B-1AF0-4A79-B2EC-B355513E2F06}" destId="{346AA933-BA7C-4CEF-8687-4CE0194C2CBF}" srcOrd="0" destOrd="0" presId="urn:microsoft.com/office/officeart/2009/3/layout/StepUpProcess"/>
    <dgm:cxn modelId="{029AD223-83AC-4A38-8167-171EAA941863}" type="presParOf" srcId="{D1257E4B-1AF0-4A79-B2EC-B355513E2F06}" destId="{7A362E12-58D5-4EB2-9CE4-3D43DE398A4F}" srcOrd="1" destOrd="0" presId="urn:microsoft.com/office/officeart/2009/3/layout/StepUpProcess"/>
    <dgm:cxn modelId="{450CF078-0FE4-478E-A829-180115922DE1}" type="presParOf" srcId="{D1257E4B-1AF0-4A79-B2EC-B355513E2F06}" destId="{2F5A5B2A-89A9-4EE6-A5A1-362F27D02A81}" srcOrd="2" destOrd="0" presId="urn:microsoft.com/office/officeart/2009/3/layout/StepUpProcess"/>
    <dgm:cxn modelId="{5FE1A155-AC5F-4342-BD3F-39EE60B77273}" type="presParOf" srcId="{15DE61E7-D339-4517-9273-12C0BC825A47}" destId="{FC7D9CBD-D2E8-45DD-BC25-F3E933381F3E}" srcOrd="1" destOrd="0" presId="urn:microsoft.com/office/officeart/2009/3/layout/StepUpProcess"/>
    <dgm:cxn modelId="{3F764504-8130-4C80-820E-26B0E49E1047}" type="presParOf" srcId="{FC7D9CBD-D2E8-45DD-BC25-F3E933381F3E}" destId="{270E195E-1AAE-437C-94BF-45A47912B2D9}" srcOrd="0" destOrd="0" presId="urn:microsoft.com/office/officeart/2009/3/layout/StepUpProcess"/>
    <dgm:cxn modelId="{A93CD8B2-A6D7-4F4D-9C71-6316C8BE94A8}" type="presParOf" srcId="{15DE61E7-D339-4517-9273-12C0BC825A47}" destId="{FBA03B20-C958-4597-82E2-6B698D8E382E}" srcOrd="2" destOrd="0" presId="urn:microsoft.com/office/officeart/2009/3/layout/StepUpProcess"/>
    <dgm:cxn modelId="{292CCA85-DD98-43E1-98B7-2B67AC09EF00}" type="presParOf" srcId="{FBA03B20-C958-4597-82E2-6B698D8E382E}" destId="{9D7AFFD8-FB42-4C24-A9F0-4C296E200765}" srcOrd="0" destOrd="0" presId="urn:microsoft.com/office/officeart/2009/3/layout/StepUpProcess"/>
    <dgm:cxn modelId="{F3AD6E0B-E02D-4FAA-B3E3-33EE775F40C3}" type="presParOf" srcId="{FBA03B20-C958-4597-82E2-6B698D8E382E}" destId="{6023933C-09BD-459C-8540-3AB7DD444C84}" srcOrd="1" destOrd="0" presId="urn:microsoft.com/office/officeart/2009/3/layout/StepUpProcess"/>
    <dgm:cxn modelId="{A93C2532-C994-48CD-92CF-EC753379BF9E}" type="presParOf" srcId="{FBA03B20-C958-4597-82E2-6B698D8E382E}" destId="{D673F787-F05D-4087-BEF0-594186393AE2}" srcOrd="2" destOrd="0" presId="urn:microsoft.com/office/officeart/2009/3/layout/StepUpProcess"/>
    <dgm:cxn modelId="{B593DC01-84BA-42B6-A3E1-98E6EF388928}" type="presParOf" srcId="{15DE61E7-D339-4517-9273-12C0BC825A47}" destId="{61FB0453-8F9B-48EB-9F46-6341E846EEF0}" srcOrd="3" destOrd="0" presId="urn:microsoft.com/office/officeart/2009/3/layout/StepUpProcess"/>
    <dgm:cxn modelId="{694123AB-3142-4BEA-B631-2687A27A0A58}" type="presParOf" srcId="{61FB0453-8F9B-48EB-9F46-6341E846EEF0}" destId="{153FE264-F57F-44C2-BBD3-E959CDD780F0}" srcOrd="0" destOrd="0" presId="urn:microsoft.com/office/officeart/2009/3/layout/StepUpProcess"/>
    <dgm:cxn modelId="{83BCC7FD-9B58-4F15-A26A-6E0393E20079}" type="presParOf" srcId="{15DE61E7-D339-4517-9273-12C0BC825A47}" destId="{46C5BD9B-C10E-4E3B-A178-00BF3940D436}" srcOrd="4" destOrd="0" presId="urn:microsoft.com/office/officeart/2009/3/layout/StepUpProcess"/>
    <dgm:cxn modelId="{DEE806B9-1FDE-40C0-AC29-D4181BAE51CE}" type="presParOf" srcId="{46C5BD9B-C10E-4E3B-A178-00BF3940D436}" destId="{0FF4A701-1009-4CEB-92E5-335E0EAE3C01}" srcOrd="0" destOrd="0" presId="urn:microsoft.com/office/officeart/2009/3/layout/StepUpProcess"/>
    <dgm:cxn modelId="{DB491870-8EFC-44FD-A59E-2A617CE2C526}" type="presParOf" srcId="{46C5BD9B-C10E-4E3B-A178-00BF3940D436}" destId="{EE351687-823E-4FF0-A7E6-139EDF4ED3E0}" srcOrd="1" destOrd="0" presId="urn:microsoft.com/office/officeart/2009/3/layout/StepUpProcess"/>
    <dgm:cxn modelId="{2B2FC69B-7A67-41E9-8408-00FBE31AB4DA}" type="presParOf" srcId="{46C5BD9B-C10E-4E3B-A178-00BF3940D436}" destId="{6EDA9590-6821-4B97-8F59-FC6D0DF6584D}" srcOrd="2" destOrd="0" presId="urn:microsoft.com/office/officeart/2009/3/layout/StepUpProcess"/>
    <dgm:cxn modelId="{0010D819-79DE-4F8C-A85B-60CE57E14ABA}" type="presParOf" srcId="{15DE61E7-D339-4517-9273-12C0BC825A47}" destId="{A706039F-7B3A-4E6D-A01B-53C3FC133A77}" srcOrd="5" destOrd="0" presId="urn:microsoft.com/office/officeart/2009/3/layout/StepUpProcess"/>
    <dgm:cxn modelId="{B6955C78-DF0C-47A5-9ECB-27D5F95E71D0}" type="presParOf" srcId="{A706039F-7B3A-4E6D-A01B-53C3FC133A77}" destId="{8A7A6A70-31DB-4570-8E0B-E1D42487643D}" srcOrd="0" destOrd="0" presId="urn:microsoft.com/office/officeart/2009/3/layout/StepUpProcess"/>
    <dgm:cxn modelId="{1EA32890-05F9-443E-90D1-57940FE97247}" type="presParOf" srcId="{15DE61E7-D339-4517-9273-12C0BC825A47}" destId="{C5826AF8-9BC6-405F-AFAE-D448E2CAD65D}" srcOrd="6" destOrd="0" presId="urn:microsoft.com/office/officeart/2009/3/layout/StepUpProcess"/>
    <dgm:cxn modelId="{3A1386DD-D2AA-41FE-85B7-041BC8462E28}" type="presParOf" srcId="{C5826AF8-9BC6-405F-AFAE-D448E2CAD65D}" destId="{273A39B9-6454-49E8-960A-48EA150473FA}" srcOrd="0" destOrd="0" presId="urn:microsoft.com/office/officeart/2009/3/layout/StepUpProcess"/>
    <dgm:cxn modelId="{A13B2E9C-04E1-4748-B0F2-7D35D1CD44BF}" type="presParOf" srcId="{C5826AF8-9BC6-405F-AFAE-D448E2CAD65D}" destId="{D3ACCC18-22DC-4B04-9B7D-D04D64C32E45}" srcOrd="1" destOrd="0" presId="urn:microsoft.com/office/officeart/2009/3/layout/StepUpProcess"/>
    <dgm:cxn modelId="{D238E5CA-B8DC-4758-BEEF-76D70811B28E}" type="presParOf" srcId="{C5826AF8-9BC6-405F-AFAE-D448E2CAD65D}" destId="{C409477A-99B2-45D1-8257-93493E9DA1BF}" srcOrd="2" destOrd="0" presId="urn:microsoft.com/office/officeart/2009/3/layout/StepUpProcess"/>
    <dgm:cxn modelId="{FC9A67DB-F173-4868-B7EB-6402EE52F1BF}" type="presParOf" srcId="{15DE61E7-D339-4517-9273-12C0BC825A47}" destId="{94DBC83C-8860-481A-97D5-EB354F7DE461}" srcOrd="7" destOrd="0" presId="urn:microsoft.com/office/officeart/2009/3/layout/StepUpProcess"/>
    <dgm:cxn modelId="{D26E6FF8-197A-4DE2-81F5-20ABB786FB02}" type="presParOf" srcId="{94DBC83C-8860-481A-97D5-EB354F7DE461}" destId="{F1ACC8E8-4435-4D2C-923E-DDB3E3550CB4}" srcOrd="0" destOrd="0" presId="urn:microsoft.com/office/officeart/2009/3/layout/StepUpProcess"/>
    <dgm:cxn modelId="{151CF6A5-861B-41A0-9E52-81E5D99F2522}" type="presParOf" srcId="{15DE61E7-D339-4517-9273-12C0BC825A47}" destId="{C6B7F50E-1970-4A22-8561-DCB4B5778676}" srcOrd="8" destOrd="0" presId="urn:microsoft.com/office/officeart/2009/3/layout/StepUpProcess"/>
    <dgm:cxn modelId="{2DA1CAE9-7466-4BB7-B122-AFB9F1FB82F7}" type="presParOf" srcId="{C6B7F50E-1970-4A22-8561-DCB4B5778676}" destId="{3140013A-8426-4AF9-A076-CCBA9F43234C}" srcOrd="0" destOrd="0" presId="urn:microsoft.com/office/officeart/2009/3/layout/StepUpProcess"/>
    <dgm:cxn modelId="{D87FDEF3-4DA9-4AF6-ADA6-5C907BF781EB}" type="presParOf" srcId="{C6B7F50E-1970-4A22-8561-DCB4B5778676}" destId="{02FE643A-4F46-4E01-B4CC-A4138E0F643E}" srcOrd="1" destOrd="0" presId="urn:microsoft.com/office/officeart/2009/3/layout/StepUpProcess"/>
    <dgm:cxn modelId="{7D861FD9-C03A-4043-9313-143FD4B01974}" type="presParOf" srcId="{C6B7F50E-1970-4A22-8561-DCB4B5778676}" destId="{D9A2A73A-D183-461F-9CD4-B153D631BC82}" srcOrd="2" destOrd="0" presId="urn:microsoft.com/office/officeart/2009/3/layout/StepUpProcess"/>
    <dgm:cxn modelId="{E22AAE9F-5194-49AD-9063-A6EFB87D6B6E}" type="presParOf" srcId="{15DE61E7-D339-4517-9273-12C0BC825A47}" destId="{D12463AC-91E5-442C-9CDF-53C7C18E0045}" srcOrd="9" destOrd="0" presId="urn:microsoft.com/office/officeart/2009/3/layout/StepUpProcess"/>
    <dgm:cxn modelId="{FFDD358E-8BC2-4B27-8390-65F6E2FE9A10}" type="presParOf" srcId="{D12463AC-91E5-442C-9CDF-53C7C18E0045}" destId="{97C6C0AD-754C-4647-8B37-C8AF8B7EB6F3}" srcOrd="0" destOrd="0" presId="urn:microsoft.com/office/officeart/2009/3/layout/StepUpProcess"/>
    <dgm:cxn modelId="{61FFD4EF-66CA-4AC1-B060-77630C48D764}" type="presParOf" srcId="{15DE61E7-D339-4517-9273-12C0BC825A47}" destId="{24D05F9C-F87F-477B-8462-68414BD98F5C}" srcOrd="10" destOrd="0" presId="urn:microsoft.com/office/officeart/2009/3/layout/StepUpProcess"/>
    <dgm:cxn modelId="{AA1F45C1-AEC8-4607-995D-A9D65838A24D}" type="presParOf" srcId="{24D05F9C-F87F-477B-8462-68414BD98F5C}" destId="{96B5FFE9-EFDB-4287-AF98-E63912B01D0E}" srcOrd="0" destOrd="0" presId="urn:microsoft.com/office/officeart/2009/3/layout/StepUpProcess"/>
    <dgm:cxn modelId="{D7E72CA1-A895-4456-AB61-A06E8F2BFF20}" type="presParOf" srcId="{24D05F9C-F87F-477B-8462-68414BD98F5C}" destId="{D1C8E5EB-CEC0-4A13-957E-84A7034917BF}" srcOrd="1" destOrd="0" presId="urn:microsoft.com/office/officeart/2009/3/layout/StepUpProcess"/>
    <dgm:cxn modelId="{3E46DFBB-5FD6-4F0A-A644-EF913C917B20}" type="presParOf" srcId="{24D05F9C-F87F-477B-8462-68414BD98F5C}" destId="{8C3E1993-400E-40C8-9578-362242E182AB}" srcOrd="2" destOrd="0" presId="urn:microsoft.com/office/officeart/2009/3/layout/StepUpProcess"/>
    <dgm:cxn modelId="{F4638F52-F024-4CEF-B165-9BB99C520684}" type="presParOf" srcId="{15DE61E7-D339-4517-9273-12C0BC825A47}" destId="{E555F094-971F-4D08-BB57-74305B7BA101}" srcOrd="11" destOrd="0" presId="urn:microsoft.com/office/officeart/2009/3/layout/StepUpProcess"/>
    <dgm:cxn modelId="{0465A290-DB9F-46C9-AFA4-3477D825E587}" type="presParOf" srcId="{E555F094-971F-4D08-BB57-74305B7BA101}" destId="{789C6CF3-2A21-44C7-978D-90AE59CA294F}" srcOrd="0" destOrd="0" presId="urn:microsoft.com/office/officeart/2009/3/layout/StepUpProcess"/>
    <dgm:cxn modelId="{1D16FFD6-0B90-4A20-8B58-488241DB0216}" type="presParOf" srcId="{15DE61E7-D339-4517-9273-12C0BC825A47}" destId="{4BAEE219-4C10-4631-AFA0-F1138FE62337}" srcOrd="12" destOrd="0" presId="urn:microsoft.com/office/officeart/2009/3/layout/StepUpProcess"/>
    <dgm:cxn modelId="{A146191D-6668-439D-9ACF-48934B8CBA0B}" type="presParOf" srcId="{4BAEE219-4C10-4631-AFA0-F1138FE62337}" destId="{A11A2A20-6BED-4006-9832-05D41DFC465C}" srcOrd="0" destOrd="0" presId="urn:microsoft.com/office/officeart/2009/3/layout/StepUpProcess"/>
    <dgm:cxn modelId="{90F65AE9-64A8-4728-8222-7FCA1E46ECC5}" type="presParOf" srcId="{4BAEE219-4C10-4631-AFA0-F1138FE62337}" destId="{FE6DC1EE-3234-44CB-9353-FF7DF0B95E28}" srcOrd="1" destOrd="0" presId="urn:microsoft.com/office/officeart/2009/3/layout/StepUpProcess"/>
    <dgm:cxn modelId="{2391C9C6-4409-4C14-AC3A-A2DE51EBA6F3}" type="presParOf" srcId="{4BAEE219-4C10-4631-AFA0-F1138FE62337}" destId="{CBA69D77-C16D-4C4B-AE88-8FB67E9C20B1}" srcOrd="2" destOrd="0" presId="urn:microsoft.com/office/officeart/2009/3/layout/StepUpProcess"/>
    <dgm:cxn modelId="{F2824DC1-76D0-488B-8001-1B637442335A}" type="presParOf" srcId="{15DE61E7-D339-4517-9273-12C0BC825A47}" destId="{50A2D152-A441-4809-B3FC-20023F96C0A0}" srcOrd="13" destOrd="0" presId="urn:microsoft.com/office/officeart/2009/3/layout/StepUpProcess"/>
    <dgm:cxn modelId="{D89BE141-4B32-4831-9D66-D39AA4CE8BDE}" type="presParOf" srcId="{50A2D152-A441-4809-B3FC-20023F96C0A0}" destId="{03D067BF-D8F5-4644-8E52-ADDB94620A49}" srcOrd="0" destOrd="0" presId="urn:microsoft.com/office/officeart/2009/3/layout/StepUpProcess"/>
    <dgm:cxn modelId="{DA025A56-01BB-4735-A732-F356DE30ACF0}" type="presParOf" srcId="{15DE61E7-D339-4517-9273-12C0BC825A47}" destId="{D71B1637-E1FB-4550-BCF8-42EF66452D61}" srcOrd="14" destOrd="0" presId="urn:microsoft.com/office/officeart/2009/3/layout/StepUpProcess"/>
    <dgm:cxn modelId="{ADCAFDD1-29D7-4989-844D-53AD39642348}" type="presParOf" srcId="{D71B1637-E1FB-4550-BCF8-42EF66452D61}" destId="{5F16A2BB-D6DE-442A-9831-9FB1C535ED2C}" srcOrd="0" destOrd="0" presId="urn:microsoft.com/office/officeart/2009/3/layout/StepUpProcess"/>
    <dgm:cxn modelId="{ADE5B7AA-C103-4283-97E1-64E929FF14C8}" type="presParOf" srcId="{D71B1637-E1FB-4550-BCF8-42EF66452D61}" destId="{CF8F2DDA-762B-4291-A385-3D64349825A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9E6537-3E5A-43E8-87DB-7697F26DFD06}"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en-US"/>
        </a:p>
      </dgm:t>
    </dgm:pt>
    <dgm:pt modelId="{B8A9FAF1-A4A6-4D9D-8DA5-79D01E430F07}">
      <dgm:prSet phldrT="[Text]"/>
      <dgm:spPr/>
      <dgm:t>
        <a:bodyPr/>
        <a:lstStyle/>
        <a:p>
          <a:r>
            <a:rPr lang="en-US"/>
            <a:t>Award of Continuing and/or Promotion to Sr. Specialist salary increases in effect</a:t>
          </a:r>
        </a:p>
        <a:p>
          <a:r>
            <a:rPr lang="en-US" b="1"/>
            <a:t>October 1</a:t>
          </a:r>
          <a:r>
            <a:rPr lang="en-US" b="1" baseline="30000"/>
            <a:t>st</a:t>
          </a:r>
          <a:r>
            <a:rPr lang="en-US" b="1"/>
            <a:t> </a:t>
          </a:r>
        </a:p>
      </dgm:t>
    </dgm:pt>
    <dgm:pt modelId="{858AA5AC-EBB7-4AA2-B769-5F7F5736C670}" type="parTrans" cxnId="{29B5E754-843F-4FEC-9BEB-7277C1D6E777}">
      <dgm:prSet/>
      <dgm:spPr/>
      <dgm:t>
        <a:bodyPr/>
        <a:lstStyle/>
        <a:p>
          <a:endParaRPr lang="en-US"/>
        </a:p>
      </dgm:t>
    </dgm:pt>
    <dgm:pt modelId="{B62D7CFF-DEB8-4DA6-8E27-71BCA004AEA0}" type="sibTrans" cxnId="{29B5E754-843F-4FEC-9BEB-7277C1D6E777}">
      <dgm:prSet/>
      <dgm:spPr/>
      <dgm:t>
        <a:bodyPr/>
        <a:lstStyle/>
        <a:p>
          <a:endParaRPr lang="en-US"/>
        </a:p>
      </dgm:t>
    </dgm:pt>
    <dgm:pt modelId="{8FBC365E-E05F-4A05-96A1-44A1675EF83E}">
      <dgm:prSet phldrT="[Text]"/>
      <dgm:spPr/>
      <dgm:t>
        <a:bodyPr/>
        <a:lstStyle/>
        <a:p>
          <a:r>
            <a:rPr lang="en-US"/>
            <a:t>Approved Extensions are Due. Outcomes effective January 1</a:t>
          </a:r>
          <a:r>
            <a:rPr lang="en-US" baseline="30000"/>
            <a:t>st</a:t>
          </a:r>
          <a:r>
            <a:rPr lang="en-US"/>
            <a:t> of the following year</a:t>
          </a:r>
        </a:p>
        <a:p>
          <a:endParaRPr lang="en-US"/>
        </a:p>
        <a:p>
          <a:r>
            <a:rPr lang="en-US" b="1"/>
            <a:t>Mid-October</a:t>
          </a:r>
        </a:p>
      </dgm:t>
    </dgm:pt>
    <dgm:pt modelId="{B9CF70E8-CC83-4F63-B3E7-E196A583D848}" type="parTrans" cxnId="{B90255D9-0637-4606-A5E0-8BF38905BCCA}">
      <dgm:prSet/>
      <dgm:spPr/>
      <dgm:t>
        <a:bodyPr/>
        <a:lstStyle/>
        <a:p>
          <a:endParaRPr lang="en-US"/>
        </a:p>
      </dgm:t>
    </dgm:pt>
    <dgm:pt modelId="{F270C9D6-B94C-49F2-A332-13BFC40760DA}" type="sibTrans" cxnId="{B90255D9-0637-4606-A5E0-8BF38905BCCA}">
      <dgm:prSet/>
      <dgm:spPr/>
      <dgm:t>
        <a:bodyPr/>
        <a:lstStyle/>
        <a:p>
          <a:endParaRPr lang="en-US"/>
        </a:p>
      </dgm:t>
    </dgm:pt>
    <dgm:pt modelId="{8F9A3710-6A85-4138-946A-464958AFF5B4}">
      <dgm:prSet phldrT="[Text]"/>
      <dgm:spPr/>
      <dgm:t>
        <a:bodyPr/>
        <a:lstStyle/>
        <a:p>
          <a:r>
            <a:rPr lang="en-US"/>
            <a:t>Deadline for notification to Academic Specialist in the continuing System not reappointed.</a:t>
          </a:r>
        </a:p>
        <a:p>
          <a:endParaRPr lang="en-US"/>
        </a:p>
        <a:p>
          <a:r>
            <a:rPr lang="en-US" b="1"/>
            <a:t>December 15</a:t>
          </a:r>
          <a:r>
            <a:rPr lang="en-US" b="1" baseline="30000"/>
            <a:t>th</a:t>
          </a:r>
          <a:r>
            <a:rPr lang="en-US" b="1"/>
            <a:t> </a:t>
          </a:r>
        </a:p>
      </dgm:t>
    </dgm:pt>
    <dgm:pt modelId="{48DD8035-460E-4DBE-8695-22201430BA4A}" type="parTrans" cxnId="{ADEC30CE-F6D0-4B0F-86D8-8C8A30078181}">
      <dgm:prSet/>
      <dgm:spPr/>
      <dgm:t>
        <a:bodyPr/>
        <a:lstStyle/>
        <a:p>
          <a:endParaRPr lang="en-US"/>
        </a:p>
      </dgm:t>
    </dgm:pt>
    <dgm:pt modelId="{A1DC7DDC-BBF3-43AD-AF8C-0EA4EBE88B0A}" type="sibTrans" cxnId="{ADEC30CE-F6D0-4B0F-86D8-8C8A30078181}">
      <dgm:prSet/>
      <dgm:spPr/>
      <dgm:t>
        <a:bodyPr/>
        <a:lstStyle/>
        <a:p>
          <a:endParaRPr lang="en-US"/>
        </a:p>
      </dgm:t>
    </dgm:pt>
    <dgm:pt modelId="{3AF73629-FF7C-478A-B549-CB1B1C054D44}" type="pres">
      <dgm:prSet presAssocID="{489E6537-3E5A-43E8-87DB-7697F26DFD06}" presName="rootnode" presStyleCnt="0">
        <dgm:presLayoutVars>
          <dgm:chMax/>
          <dgm:chPref/>
          <dgm:dir/>
          <dgm:animLvl val="lvl"/>
        </dgm:presLayoutVars>
      </dgm:prSet>
      <dgm:spPr/>
    </dgm:pt>
    <dgm:pt modelId="{19F58AB2-C008-4997-969A-8654A326B855}" type="pres">
      <dgm:prSet presAssocID="{B8A9FAF1-A4A6-4D9D-8DA5-79D01E430F07}" presName="composite" presStyleCnt="0"/>
      <dgm:spPr/>
    </dgm:pt>
    <dgm:pt modelId="{66E80FD4-E557-4EAE-8623-C7388A2C51EB}" type="pres">
      <dgm:prSet presAssocID="{B8A9FAF1-A4A6-4D9D-8DA5-79D01E430F07}" presName="LShape" presStyleLbl="alignNode1" presStyleIdx="0" presStyleCnt="5"/>
      <dgm:spPr/>
    </dgm:pt>
    <dgm:pt modelId="{36256661-0A7B-4B91-A131-9DF062189449}" type="pres">
      <dgm:prSet presAssocID="{B8A9FAF1-A4A6-4D9D-8DA5-79D01E430F07}" presName="ParentText" presStyleLbl="revTx" presStyleIdx="0" presStyleCnt="3">
        <dgm:presLayoutVars>
          <dgm:chMax val="0"/>
          <dgm:chPref val="0"/>
          <dgm:bulletEnabled val="1"/>
        </dgm:presLayoutVars>
      </dgm:prSet>
      <dgm:spPr/>
    </dgm:pt>
    <dgm:pt modelId="{79A4F8CE-00B0-4C90-9D10-3379A3FE67C3}" type="pres">
      <dgm:prSet presAssocID="{B8A9FAF1-A4A6-4D9D-8DA5-79D01E430F07}" presName="Triangle" presStyleLbl="alignNode1" presStyleIdx="1" presStyleCnt="5"/>
      <dgm:spPr/>
    </dgm:pt>
    <dgm:pt modelId="{7510A285-E832-449F-9456-C4CAF1461DC5}" type="pres">
      <dgm:prSet presAssocID="{B62D7CFF-DEB8-4DA6-8E27-71BCA004AEA0}" presName="sibTrans" presStyleCnt="0"/>
      <dgm:spPr/>
    </dgm:pt>
    <dgm:pt modelId="{914A8F6E-69F3-4A0D-BE88-C58997F5781B}" type="pres">
      <dgm:prSet presAssocID="{B62D7CFF-DEB8-4DA6-8E27-71BCA004AEA0}" presName="space" presStyleCnt="0"/>
      <dgm:spPr/>
    </dgm:pt>
    <dgm:pt modelId="{C3FD617E-8840-4794-A2CE-ECE9CD9A84B1}" type="pres">
      <dgm:prSet presAssocID="{8FBC365E-E05F-4A05-96A1-44A1675EF83E}" presName="composite" presStyleCnt="0"/>
      <dgm:spPr/>
    </dgm:pt>
    <dgm:pt modelId="{34D0C6EC-3C42-452D-8E03-8AEABE718FD3}" type="pres">
      <dgm:prSet presAssocID="{8FBC365E-E05F-4A05-96A1-44A1675EF83E}" presName="LShape" presStyleLbl="alignNode1" presStyleIdx="2" presStyleCnt="5"/>
      <dgm:spPr/>
    </dgm:pt>
    <dgm:pt modelId="{805A5403-95E0-49E3-B5C1-08BE15E221E0}" type="pres">
      <dgm:prSet presAssocID="{8FBC365E-E05F-4A05-96A1-44A1675EF83E}" presName="ParentText" presStyleLbl="revTx" presStyleIdx="1" presStyleCnt="3">
        <dgm:presLayoutVars>
          <dgm:chMax val="0"/>
          <dgm:chPref val="0"/>
          <dgm:bulletEnabled val="1"/>
        </dgm:presLayoutVars>
      </dgm:prSet>
      <dgm:spPr/>
    </dgm:pt>
    <dgm:pt modelId="{EB14D70C-B1FD-4D96-A0DE-694903E88B5B}" type="pres">
      <dgm:prSet presAssocID="{8FBC365E-E05F-4A05-96A1-44A1675EF83E}" presName="Triangle" presStyleLbl="alignNode1" presStyleIdx="3" presStyleCnt="5"/>
      <dgm:spPr/>
    </dgm:pt>
    <dgm:pt modelId="{B97C370C-95B4-492D-BE42-DB4D21687FF6}" type="pres">
      <dgm:prSet presAssocID="{F270C9D6-B94C-49F2-A332-13BFC40760DA}" presName="sibTrans" presStyleCnt="0"/>
      <dgm:spPr/>
    </dgm:pt>
    <dgm:pt modelId="{06CA74B8-3315-43F9-9766-C62B52D09986}" type="pres">
      <dgm:prSet presAssocID="{F270C9D6-B94C-49F2-A332-13BFC40760DA}" presName="space" presStyleCnt="0"/>
      <dgm:spPr/>
    </dgm:pt>
    <dgm:pt modelId="{12B3E8C9-E143-4872-B2B4-ED9C55A13556}" type="pres">
      <dgm:prSet presAssocID="{8F9A3710-6A85-4138-946A-464958AFF5B4}" presName="composite" presStyleCnt="0"/>
      <dgm:spPr/>
    </dgm:pt>
    <dgm:pt modelId="{5FCB98C3-4EDE-40BA-BC5D-84CA9349759B}" type="pres">
      <dgm:prSet presAssocID="{8F9A3710-6A85-4138-946A-464958AFF5B4}" presName="LShape" presStyleLbl="alignNode1" presStyleIdx="4" presStyleCnt="5"/>
      <dgm:spPr/>
    </dgm:pt>
    <dgm:pt modelId="{6C76F717-51F5-4B30-8ED2-A8B87A2703BC}" type="pres">
      <dgm:prSet presAssocID="{8F9A3710-6A85-4138-946A-464958AFF5B4}" presName="ParentText" presStyleLbl="revTx" presStyleIdx="2" presStyleCnt="3">
        <dgm:presLayoutVars>
          <dgm:chMax val="0"/>
          <dgm:chPref val="0"/>
          <dgm:bulletEnabled val="1"/>
        </dgm:presLayoutVars>
      </dgm:prSet>
      <dgm:spPr/>
    </dgm:pt>
  </dgm:ptLst>
  <dgm:cxnLst>
    <dgm:cxn modelId="{BA0D721B-224A-4271-A374-1CEBE2D20753}" type="presOf" srcId="{B8A9FAF1-A4A6-4D9D-8DA5-79D01E430F07}" destId="{36256661-0A7B-4B91-A131-9DF062189449}" srcOrd="0" destOrd="0" presId="urn:microsoft.com/office/officeart/2009/3/layout/StepUpProcess"/>
    <dgm:cxn modelId="{73DB0E2F-68FB-4AF7-8D98-0076EB097F4C}" type="presOf" srcId="{8FBC365E-E05F-4A05-96A1-44A1675EF83E}" destId="{805A5403-95E0-49E3-B5C1-08BE15E221E0}" srcOrd="0" destOrd="0" presId="urn:microsoft.com/office/officeart/2009/3/layout/StepUpProcess"/>
    <dgm:cxn modelId="{29B5E754-843F-4FEC-9BEB-7277C1D6E777}" srcId="{489E6537-3E5A-43E8-87DB-7697F26DFD06}" destId="{B8A9FAF1-A4A6-4D9D-8DA5-79D01E430F07}" srcOrd="0" destOrd="0" parTransId="{858AA5AC-EBB7-4AA2-B769-5F7F5736C670}" sibTransId="{B62D7CFF-DEB8-4DA6-8E27-71BCA004AEA0}"/>
    <dgm:cxn modelId="{63F20F93-8193-4D22-AC5C-037C77B44A13}" type="presOf" srcId="{489E6537-3E5A-43E8-87DB-7697F26DFD06}" destId="{3AF73629-FF7C-478A-B549-CB1B1C054D44}" srcOrd="0" destOrd="0" presId="urn:microsoft.com/office/officeart/2009/3/layout/StepUpProcess"/>
    <dgm:cxn modelId="{493EA6B0-CD24-4314-A748-BC398CC3F193}" type="presOf" srcId="{8F9A3710-6A85-4138-946A-464958AFF5B4}" destId="{6C76F717-51F5-4B30-8ED2-A8B87A2703BC}" srcOrd="0" destOrd="0" presId="urn:microsoft.com/office/officeart/2009/3/layout/StepUpProcess"/>
    <dgm:cxn modelId="{ADEC30CE-F6D0-4B0F-86D8-8C8A30078181}" srcId="{489E6537-3E5A-43E8-87DB-7697F26DFD06}" destId="{8F9A3710-6A85-4138-946A-464958AFF5B4}" srcOrd="2" destOrd="0" parTransId="{48DD8035-460E-4DBE-8695-22201430BA4A}" sibTransId="{A1DC7DDC-BBF3-43AD-AF8C-0EA4EBE88B0A}"/>
    <dgm:cxn modelId="{B90255D9-0637-4606-A5E0-8BF38905BCCA}" srcId="{489E6537-3E5A-43E8-87DB-7697F26DFD06}" destId="{8FBC365E-E05F-4A05-96A1-44A1675EF83E}" srcOrd="1" destOrd="0" parTransId="{B9CF70E8-CC83-4F63-B3E7-E196A583D848}" sibTransId="{F270C9D6-B94C-49F2-A332-13BFC40760DA}"/>
    <dgm:cxn modelId="{E2EBF15D-74EB-4CF7-B7F0-CA4581760838}" type="presParOf" srcId="{3AF73629-FF7C-478A-B549-CB1B1C054D44}" destId="{19F58AB2-C008-4997-969A-8654A326B855}" srcOrd="0" destOrd="0" presId="urn:microsoft.com/office/officeart/2009/3/layout/StepUpProcess"/>
    <dgm:cxn modelId="{26C35877-4405-4A77-B34D-295A57E6EDEA}" type="presParOf" srcId="{19F58AB2-C008-4997-969A-8654A326B855}" destId="{66E80FD4-E557-4EAE-8623-C7388A2C51EB}" srcOrd="0" destOrd="0" presId="urn:microsoft.com/office/officeart/2009/3/layout/StepUpProcess"/>
    <dgm:cxn modelId="{CAAF3971-B1A6-4FD8-A0EB-6F535B60EBA1}" type="presParOf" srcId="{19F58AB2-C008-4997-969A-8654A326B855}" destId="{36256661-0A7B-4B91-A131-9DF062189449}" srcOrd="1" destOrd="0" presId="urn:microsoft.com/office/officeart/2009/3/layout/StepUpProcess"/>
    <dgm:cxn modelId="{044610DF-3BE8-4B92-8799-1DE1BAD1F74B}" type="presParOf" srcId="{19F58AB2-C008-4997-969A-8654A326B855}" destId="{79A4F8CE-00B0-4C90-9D10-3379A3FE67C3}" srcOrd="2" destOrd="0" presId="urn:microsoft.com/office/officeart/2009/3/layout/StepUpProcess"/>
    <dgm:cxn modelId="{96408CFB-A3A9-4C15-A304-DB3ACB05DFFE}" type="presParOf" srcId="{3AF73629-FF7C-478A-B549-CB1B1C054D44}" destId="{7510A285-E832-449F-9456-C4CAF1461DC5}" srcOrd="1" destOrd="0" presId="urn:microsoft.com/office/officeart/2009/3/layout/StepUpProcess"/>
    <dgm:cxn modelId="{63CDB15B-730B-4C26-9F95-BC1B599FCA25}" type="presParOf" srcId="{7510A285-E832-449F-9456-C4CAF1461DC5}" destId="{914A8F6E-69F3-4A0D-BE88-C58997F5781B}" srcOrd="0" destOrd="0" presId="urn:microsoft.com/office/officeart/2009/3/layout/StepUpProcess"/>
    <dgm:cxn modelId="{A16D944E-64F5-4933-BE49-F7E10585F2D0}" type="presParOf" srcId="{3AF73629-FF7C-478A-B549-CB1B1C054D44}" destId="{C3FD617E-8840-4794-A2CE-ECE9CD9A84B1}" srcOrd="2" destOrd="0" presId="urn:microsoft.com/office/officeart/2009/3/layout/StepUpProcess"/>
    <dgm:cxn modelId="{715AC072-A732-45DD-834A-BF63BCBD8F4C}" type="presParOf" srcId="{C3FD617E-8840-4794-A2CE-ECE9CD9A84B1}" destId="{34D0C6EC-3C42-452D-8E03-8AEABE718FD3}" srcOrd="0" destOrd="0" presId="urn:microsoft.com/office/officeart/2009/3/layout/StepUpProcess"/>
    <dgm:cxn modelId="{C4F9CF36-DA9E-4140-8AE3-9F3EE8818EF6}" type="presParOf" srcId="{C3FD617E-8840-4794-A2CE-ECE9CD9A84B1}" destId="{805A5403-95E0-49E3-B5C1-08BE15E221E0}" srcOrd="1" destOrd="0" presId="urn:microsoft.com/office/officeart/2009/3/layout/StepUpProcess"/>
    <dgm:cxn modelId="{A7E232E0-D0F4-40A2-B941-31E554863699}" type="presParOf" srcId="{C3FD617E-8840-4794-A2CE-ECE9CD9A84B1}" destId="{EB14D70C-B1FD-4D96-A0DE-694903E88B5B}" srcOrd="2" destOrd="0" presId="urn:microsoft.com/office/officeart/2009/3/layout/StepUpProcess"/>
    <dgm:cxn modelId="{9BF3DA16-1826-46AA-A5E7-2F27835862FE}" type="presParOf" srcId="{3AF73629-FF7C-478A-B549-CB1B1C054D44}" destId="{B97C370C-95B4-492D-BE42-DB4D21687FF6}" srcOrd="3" destOrd="0" presId="urn:microsoft.com/office/officeart/2009/3/layout/StepUpProcess"/>
    <dgm:cxn modelId="{8D48FD01-C788-4C29-8734-999BBF411CAD}" type="presParOf" srcId="{B97C370C-95B4-492D-BE42-DB4D21687FF6}" destId="{06CA74B8-3315-43F9-9766-C62B52D09986}" srcOrd="0" destOrd="0" presId="urn:microsoft.com/office/officeart/2009/3/layout/StepUpProcess"/>
    <dgm:cxn modelId="{35DE33BF-F6C7-4DD4-8B55-3C04D5376665}" type="presParOf" srcId="{3AF73629-FF7C-478A-B549-CB1B1C054D44}" destId="{12B3E8C9-E143-4872-B2B4-ED9C55A13556}" srcOrd="4" destOrd="0" presId="urn:microsoft.com/office/officeart/2009/3/layout/StepUpProcess"/>
    <dgm:cxn modelId="{68F84C23-CC3B-4BE0-A4EB-91D6F4BFA6BC}" type="presParOf" srcId="{12B3E8C9-E143-4872-B2B4-ED9C55A13556}" destId="{5FCB98C3-4EDE-40BA-BC5D-84CA9349759B}" srcOrd="0" destOrd="0" presId="urn:microsoft.com/office/officeart/2009/3/layout/StepUpProcess"/>
    <dgm:cxn modelId="{CEA820F4-88F0-4378-801B-D0AA54301026}" type="presParOf" srcId="{12B3E8C9-E143-4872-B2B4-ED9C55A13556}" destId="{6C76F717-51F5-4B30-8ED2-A8B87A2703B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1C49B-A9C8-4904-BF00-6791AF115FF4}">
      <dsp:nvSpPr>
        <dsp:cNvPr id="0" name=""/>
        <dsp:cNvSpPr/>
      </dsp:nvSpPr>
      <dsp:spPr>
        <a:xfrm>
          <a:off x="8156" y="167787"/>
          <a:ext cx="3228003" cy="968401"/>
        </a:xfrm>
        <a:prstGeom prst="chevron">
          <a:avLst>
            <a:gd name="adj" fmla="val 3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00150">
            <a:lnSpc>
              <a:spcPct val="90000"/>
            </a:lnSpc>
            <a:spcBef>
              <a:spcPct val="0"/>
            </a:spcBef>
            <a:spcAft>
              <a:spcPct val="35000"/>
            </a:spcAft>
            <a:buNone/>
          </a:pPr>
          <a:r>
            <a:rPr lang="en-US" sz="2700" kern="1200"/>
            <a:t>Functional Areas</a:t>
          </a:r>
        </a:p>
      </dsp:txBody>
      <dsp:txXfrm>
        <a:off x="298676" y="167787"/>
        <a:ext cx="2646963" cy="968401"/>
      </dsp:txXfrm>
    </dsp:sp>
    <dsp:sp modelId="{0AA6EFCD-70E1-49C5-9974-2888A638C1F5}">
      <dsp:nvSpPr>
        <dsp:cNvPr id="0" name=""/>
        <dsp:cNvSpPr/>
      </dsp:nvSpPr>
      <dsp:spPr>
        <a:xfrm>
          <a:off x="8156" y="1136188"/>
          <a:ext cx="2937483" cy="2020518"/>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666750">
            <a:lnSpc>
              <a:spcPct val="90000"/>
            </a:lnSpc>
            <a:spcBef>
              <a:spcPct val="0"/>
            </a:spcBef>
            <a:spcAft>
              <a:spcPct val="35000"/>
            </a:spcAft>
            <a:buNone/>
          </a:pPr>
          <a:r>
            <a:rPr lang="en-US" sz="1500" kern="1200"/>
            <a:t>Academic Advisor</a:t>
          </a:r>
        </a:p>
        <a:p>
          <a:pPr marL="0" lvl="0" indent="0" algn="l" defTabSz="666750">
            <a:lnSpc>
              <a:spcPct val="90000"/>
            </a:lnSpc>
            <a:spcBef>
              <a:spcPct val="0"/>
            </a:spcBef>
            <a:spcAft>
              <a:spcPct val="35000"/>
            </a:spcAft>
            <a:buNone/>
          </a:pPr>
          <a:r>
            <a:rPr lang="en-US" sz="1500" kern="1200"/>
            <a:t>Teaching</a:t>
          </a:r>
        </a:p>
        <a:p>
          <a:pPr marL="0" lvl="0" indent="0" algn="l" defTabSz="666750">
            <a:lnSpc>
              <a:spcPct val="90000"/>
            </a:lnSpc>
            <a:spcBef>
              <a:spcPct val="0"/>
            </a:spcBef>
            <a:spcAft>
              <a:spcPct val="35000"/>
            </a:spcAft>
            <a:buNone/>
          </a:pPr>
          <a:r>
            <a:rPr lang="en-US" sz="1500" kern="1200"/>
            <a:t>Curriculum Development</a:t>
          </a:r>
        </a:p>
        <a:p>
          <a:pPr marL="0" lvl="0" indent="0" algn="l" defTabSz="666750">
            <a:lnSpc>
              <a:spcPct val="90000"/>
            </a:lnSpc>
            <a:spcBef>
              <a:spcPct val="0"/>
            </a:spcBef>
            <a:spcAft>
              <a:spcPct val="35000"/>
            </a:spcAft>
            <a:buNone/>
          </a:pPr>
          <a:r>
            <a:rPr lang="en-US" sz="1500" kern="1200"/>
            <a:t>Research</a:t>
          </a:r>
        </a:p>
        <a:p>
          <a:pPr marL="0" lvl="0" indent="0" algn="l" defTabSz="666750">
            <a:lnSpc>
              <a:spcPct val="90000"/>
            </a:lnSpc>
            <a:spcBef>
              <a:spcPct val="0"/>
            </a:spcBef>
            <a:spcAft>
              <a:spcPct val="35000"/>
            </a:spcAft>
            <a:buNone/>
          </a:pPr>
          <a:r>
            <a:rPr lang="en-US" sz="1500" kern="1200"/>
            <a:t>Outreach</a:t>
          </a:r>
        </a:p>
      </dsp:txBody>
      <dsp:txXfrm>
        <a:off x="8156" y="1136188"/>
        <a:ext cx="2937483" cy="2020518"/>
      </dsp:txXfrm>
    </dsp:sp>
    <dsp:sp modelId="{F5259DCB-2075-47FC-9FB8-AA05D71CC962}">
      <dsp:nvSpPr>
        <dsp:cNvPr id="0" name=""/>
        <dsp:cNvSpPr/>
      </dsp:nvSpPr>
      <dsp:spPr>
        <a:xfrm>
          <a:off x="3188185" y="167787"/>
          <a:ext cx="3228003" cy="968401"/>
        </a:xfrm>
        <a:prstGeom prst="chevron">
          <a:avLst>
            <a:gd name="adj" fmla="val 30000"/>
          </a:avLst>
        </a:prstGeom>
        <a:gradFill rotWithShape="0">
          <a:gsLst>
            <a:gs pos="0">
              <a:schemeClr val="accent5">
                <a:hueOff val="-842315"/>
                <a:satOff val="-3972"/>
                <a:lumOff val="980"/>
                <a:alphaOff val="0"/>
                <a:tint val="98000"/>
                <a:satMod val="110000"/>
                <a:lumMod val="104000"/>
              </a:schemeClr>
            </a:gs>
            <a:gs pos="69000">
              <a:schemeClr val="accent5">
                <a:hueOff val="-842315"/>
                <a:satOff val="-3972"/>
                <a:lumOff val="980"/>
                <a:alphaOff val="0"/>
                <a:shade val="88000"/>
                <a:satMod val="130000"/>
                <a:lumMod val="92000"/>
              </a:schemeClr>
            </a:gs>
            <a:gs pos="100000">
              <a:schemeClr val="accent5">
                <a:hueOff val="-842315"/>
                <a:satOff val="-3972"/>
                <a:lumOff val="980"/>
                <a:alphaOff val="0"/>
                <a:shade val="78000"/>
                <a:satMod val="130000"/>
                <a:lumMod val="92000"/>
              </a:schemeClr>
            </a:gs>
          </a:gsLst>
          <a:lin ang="5400000" scaled="0"/>
        </a:gradFill>
        <a:ln w="9525" cap="flat" cmpd="sng" algn="ctr">
          <a:solidFill>
            <a:schemeClr val="accent5">
              <a:hueOff val="-842315"/>
              <a:satOff val="-3972"/>
              <a:lumOff val="98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00150">
            <a:lnSpc>
              <a:spcPct val="90000"/>
            </a:lnSpc>
            <a:spcBef>
              <a:spcPct val="0"/>
            </a:spcBef>
            <a:spcAft>
              <a:spcPct val="35000"/>
            </a:spcAft>
            <a:buNone/>
          </a:pPr>
          <a:r>
            <a:rPr lang="en-US" sz="2700" kern="1200"/>
            <a:t>Appointment Types</a:t>
          </a:r>
        </a:p>
      </dsp:txBody>
      <dsp:txXfrm>
        <a:off x="3478705" y="167787"/>
        <a:ext cx="2646963" cy="968401"/>
      </dsp:txXfrm>
    </dsp:sp>
    <dsp:sp modelId="{82047EFC-0CA7-4EED-BFEC-33E9E1C9EDCB}">
      <dsp:nvSpPr>
        <dsp:cNvPr id="0" name=""/>
        <dsp:cNvSpPr/>
      </dsp:nvSpPr>
      <dsp:spPr>
        <a:xfrm>
          <a:off x="3188185" y="1136188"/>
          <a:ext cx="2937483" cy="2020518"/>
        </a:xfrm>
        <a:prstGeom prst="rect">
          <a:avLst/>
        </a:prstGeom>
        <a:solidFill>
          <a:schemeClr val="accent5">
            <a:tint val="40000"/>
            <a:alpha val="90000"/>
            <a:hueOff val="-887704"/>
            <a:satOff val="-2520"/>
            <a:lumOff val="76"/>
            <a:alphaOff val="0"/>
          </a:schemeClr>
        </a:solidFill>
        <a:ln w="9525" cap="flat" cmpd="sng" algn="ctr">
          <a:solidFill>
            <a:schemeClr val="accent5">
              <a:tint val="40000"/>
              <a:alpha val="90000"/>
              <a:hueOff val="-887704"/>
              <a:satOff val="-2520"/>
              <a:lumOff val="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666750">
            <a:lnSpc>
              <a:spcPct val="90000"/>
            </a:lnSpc>
            <a:spcBef>
              <a:spcPct val="0"/>
            </a:spcBef>
            <a:spcAft>
              <a:spcPct val="35000"/>
            </a:spcAft>
            <a:buNone/>
          </a:pPr>
          <a:r>
            <a:rPr lang="en-US" sz="1500" kern="1200"/>
            <a:t>Fixed Term</a:t>
          </a:r>
        </a:p>
        <a:p>
          <a:pPr marL="0" lvl="0" indent="0" algn="l" defTabSz="666750">
            <a:lnSpc>
              <a:spcPct val="90000"/>
            </a:lnSpc>
            <a:spcBef>
              <a:spcPct val="0"/>
            </a:spcBef>
            <a:spcAft>
              <a:spcPct val="35000"/>
            </a:spcAft>
            <a:buNone/>
          </a:pPr>
          <a:r>
            <a:rPr lang="en-US" sz="1500" kern="1200"/>
            <a:t>Continuing System</a:t>
          </a:r>
        </a:p>
      </dsp:txBody>
      <dsp:txXfrm>
        <a:off x="3188185" y="1136188"/>
        <a:ext cx="2937483" cy="2020518"/>
      </dsp:txXfrm>
    </dsp:sp>
    <dsp:sp modelId="{1AF06763-FF52-40CD-AE7F-9D10DC5B84B2}">
      <dsp:nvSpPr>
        <dsp:cNvPr id="0" name=""/>
        <dsp:cNvSpPr/>
      </dsp:nvSpPr>
      <dsp:spPr>
        <a:xfrm>
          <a:off x="6368214" y="167787"/>
          <a:ext cx="3228003" cy="968401"/>
        </a:xfrm>
        <a:prstGeom prst="chevron">
          <a:avLst>
            <a:gd name="adj" fmla="val 30000"/>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w="9525" cap="flat" cmpd="sng" algn="ctr">
          <a:solidFill>
            <a:schemeClr val="accent5">
              <a:hueOff val="-1684631"/>
              <a:satOff val="-7944"/>
              <a:lumOff val="196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00150">
            <a:lnSpc>
              <a:spcPct val="90000"/>
            </a:lnSpc>
            <a:spcBef>
              <a:spcPct val="0"/>
            </a:spcBef>
            <a:spcAft>
              <a:spcPct val="35000"/>
            </a:spcAft>
            <a:buNone/>
          </a:pPr>
          <a:r>
            <a:rPr lang="en-US" sz="2700" kern="1200"/>
            <a:t>Ranks</a:t>
          </a:r>
        </a:p>
      </dsp:txBody>
      <dsp:txXfrm>
        <a:off x="6658734" y="167787"/>
        <a:ext cx="2646963" cy="968401"/>
      </dsp:txXfrm>
    </dsp:sp>
    <dsp:sp modelId="{85A5055A-700D-43CD-BE91-8ECF33C426F6}">
      <dsp:nvSpPr>
        <dsp:cNvPr id="0" name=""/>
        <dsp:cNvSpPr/>
      </dsp:nvSpPr>
      <dsp:spPr>
        <a:xfrm>
          <a:off x="6368214" y="1136188"/>
          <a:ext cx="2937483" cy="2020518"/>
        </a:xfrm>
        <a:prstGeom prst="rect">
          <a:avLst/>
        </a:prstGeom>
        <a:solidFill>
          <a:schemeClr val="accent5">
            <a:tint val="40000"/>
            <a:alpha val="90000"/>
            <a:hueOff val="-1775408"/>
            <a:satOff val="-5040"/>
            <a:lumOff val="151"/>
            <a:alphaOff val="0"/>
          </a:schemeClr>
        </a:solidFill>
        <a:ln w="9525" cap="flat" cmpd="sng" algn="ctr">
          <a:solidFill>
            <a:schemeClr val="accent5">
              <a:tint val="40000"/>
              <a:alpha val="90000"/>
              <a:hueOff val="-1775408"/>
              <a:satOff val="-5040"/>
              <a:lumOff val="1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666750">
            <a:lnSpc>
              <a:spcPct val="90000"/>
            </a:lnSpc>
            <a:spcBef>
              <a:spcPct val="0"/>
            </a:spcBef>
            <a:spcAft>
              <a:spcPct val="35000"/>
            </a:spcAft>
            <a:buNone/>
          </a:pPr>
          <a:r>
            <a:rPr lang="en-US" sz="1500" kern="1200"/>
            <a:t>Specialist</a:t>
          </a:r>
        </a:p>
        <a:p>
          <a:pPr marL="0" lvl="0" indent="0" algn="l" defTabSz="666750">
            <a:lnSpc>
              <a:spcPct val="90000"/>
            </a:lnSpc>
            <a:spcBef>
              <a:spcPct val="0"/>
            </a:spcBef>
            <a:spcAft>
              <a:spcPct val="35000"/>
            </a:spcAft>
            <a:buNone/>
          </a:pPr>
          <a:r>
            <a:rPr lang="en-US" sz="1500" kern="1200"/>
            <a:t>Senior Specialist</a:t>
          </a:r>
        </a:p>
      </dsp:txBody>
      <dsp:txXfrm>
        <a:off x="6368214" y="1136188"/>
        <a:ext cx="2937483" cy="2020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BEEC6-805C-4A12-B839-804F34AF3F4F}">
      <dsp:nvSpPr>
        <dsp:cNvPr id="0" name=""/>
        <dsp:cNvSpPr/>
      </dsp:nvSpPr>
      <dsp:spPr>
        <a:xfrm rot="5400000">
          <a:off x="1772814" y="1865835"/>
          <a:ext cx="1572327" cy="1790039"/>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72B9D-319B-40A0-9444-5C44C4CF2E22}">
      <dsp:nvSpPr>
        <dsp:cNvPr id="0" name=""/>
        <dsp:cNvSpPr/>
      </dsp:nvSpPr>
      <dsp:spPr>
        <a:xfrm>
          <a:off x="1356242" y="122878"/>
          <a:ext cx="2646874" cy="1852726"/>
        </a:xfrm>
        <a:prstGeom prst="roundRect">
          <a:avLst>
            <a:gd name="adj" fmla="val 16670"/>
          </a:avLst>
        </a:prstGeom>
        <a:solidFill>
          <a:srgbClr val="18453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a:latin typeface="Gotham Book" pitchFamily="50" charset="0"/>
              <a:cs typeface="Gotham Book" pitchFamily="50" charset="0"/>
            </a:rPr>
            <a:t>Appointed as a Continuing System Specialist to a 3-year probationary appointment</a:t>
          </a:r>
          <a:endParaRPr lang="en-US" sz="1800" kern="1200">
            <a:latin typeface="Gotham Book" pitchFamily="50" charset="0"/>
            <a:cs typeface="Gotham Book" pitchFamily="50" charset="0"/>
          </a:endParaRPr>
        </a:p>
      </dsp:txBody>
      <dsp:txXfrm>
        <a:off x="1446701" y="213337"/>
        <a:ext cx="2465956" cy="1671808"/>
      </dsp:txXfrm>
    </dsp:sp>
    <dsp:sp modelId="{02E07910-473A-4324-964A-83C2C1FB5354}">
      <dsp:nvSpPr>
        <dsp:cNvPr id="0" name=""/>
        <dsp:cNvSpPr/>
      </dsp:nvSpPr>
      <dsp:spPr>
        <a:xfrm>
          <a:off x="3977359" y="323560"/>
          <a:ext cx="1925084" cy="207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b="0" i="0" kern="1200">
              <a:latin typeface="Gotham Book" pitchFamily="50" charset="0"/>
              <a:cs typeface="Gotham Book" pitchFamily="50" charset="0"/>
            </a:rPr>
            <a:t>During the  2</a:t>
          </a:r>
          <a:r>
            <a:rPr lang="en-US" sz="1600" b="0" i="0" kern="1200" baseline="30000">
              <a:latin typeface="Gotham Book" pitchFamily="50" charset="0"/>
              <a:cs typeface="Gotham Book" pitchFamily="50" charset="0"/>
            </a:rPr>
            <a:t>nd</a:t>
          </a:r>
          <a:r>
            <a:rPr lang="en-US" sz="1600" b="0" i="0" kern="1200">
              <a:latin typeface="Gotham Book" pitchFamily="50" charset="0"/>
              <a:cs typeface="Gotham Book" pitchFamily="50" charset="0"/>
            </a:rPr>
            <a:t> year, reappointment review occurs</a:t>
          </a:r>
          <a:endParaRPr lang="en-US" sz="1600" kern="1200">
            <a:latin typeface="Gotham Book" pitchFamily="50" charset="0"/>
            <a:cs typeface="Gotham Book" pitchFamily="50" charset="0"/>
          </a:endParaRPr>
        </a:p>
        <a:p>
          <a:pPr marL="171450" lvl="1" indent="-171450" algn="l" defTabSz="711200" rtl="0">
            <a:lnSpc>
              <a:spcPct val="90000"/>
            </a:lnSpc>
            <a:spcBef>
              <a:spcPct val="0"/>
            </a:spcBef>
            <a:spcAft>
              <a:spcPct val="15000"/>
            </a:spcAft>
            <a:buChar char="•"/>
          </a:pPr>
          <a:r>
            <a:rPr lang="en-US" sz="1600" b="0" i="0" kern="1200">
              <a:latin typeface="Gotham Book" pitchFamily="50" charset="0"/>
              <a:cs typeface="Gotham Book" pitchFamily="50" charset="0"/>
            </a:rPr>
            <a:t>If unsuccessful, the appointment ends as originally scheduled</a:t>
          </a:r>
          <a:endParaRPr lang="en-US" sz="1600" kern="1200">
            <a:latin typeface="Gotham Book" pitchFamily="50" charset="0"/>
            <a:cs typeface="Gotham Book" pitchFamily="50" charset="0"/>
          </a:endParaRPr>
        </a:p>
      </dsp:txBody>
      <dsp:txXfrm>
        <a:off x="3977359" y="323560"/>
        <a:ext cx="1925084" cy="2075846"/>
      </dsp:txXfrm>
    </dsp:sp>
    <dsp:sp modelId="{7D40DB8C-6744-4E25-9795-A7B61A0D4893}">
      <dsp:nvSpPr>
        <dsp:cNvPr id="0" name=""/>
        <dsp:cNvSpPr/>
      </dsp:nvSpPr>
      <dsp:spPr>
        <a:xfrm>
          <a:off x="3478761" y="2262811"/>
          <a:ext cx="2646874" cy="1636994"/>
        </a:xfrm>
        <a:prstGeom prst="roundRect">
          <a:avLst>
            <a:gd name="adj" fmla="val 16670"/>
          </a:avLst>
        </a:prstGeom>
        <a:solidFill>
          <a:srgbClr val="18453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a:latin typeface="Gotham Book" pitchFamily="50" charset="0"/>
              <a:cs typeface="Gotham Book" pitchFamily="50" charset="0"/>
            </a:rPr>
            <a:t>If successfully reappointed, the Specialist begins a second 3-year probationary appointment</a:t>
          </a:r>
          <a:endParaRPr lang="en-US" sz="1800" kern="1200">
            <a:latin typeface="Gotham Book" pitchFamily="50" charset="0"/>
            <a:cs typeface="Gotham Book" pitchFamily="50" charset="0"/>
          </a:endParaRPr>
        </a:p>
      </dsp:txBody>
      <dsp:txXfrm>
        <a:off x="3558687" y="2342737"/>
        <a:ext cx="2487022" cy="1477142"/>
      </dsp:txXfrm>
    </dsp:sp>
    <dsp:sp modelId="{AC595C2D-19E5-46EB-A693-4487261D9BEA}">
      <dsp:nvSpPr>
        <dsp:cNvPr id="0" name=""/>
        <dsp:cNvSpPr/>
      </dsp:nvSpPr>
      <dsp:spPr>
        <a:xfrm>
          <a:off x="6160378" y="2214483"/>
          <a:ext cx="2175864" cy="200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b="0" i="0" kern="1200">
              <a:latin typeface="Gotham Book" pitchFamily="50" charset="0"/>
              <a:cs typeface="Gotham Book" pitchFamily="50" charset="0"/>
            </a:rPr>
            <a:t>During the 5</a:t>
          </a:r>
          <a:r>
            <a:rPr lang="en-US" sz="1600" b="0" i="0" kern="1200" baseline="30000">
              <a:latin typeface="Gotham Book" pitchFamily="50" charset="0"/>
              <a:cs typeface="Gotham Book" pitchFamily="50" charset="0"/>
            </a:rPr>
            <a:t>th</a:t>
          </a:r>
          <a:r>
            <a:rPr lang="en-US" sz="1600" b="0" i="0" kern="1200">
              <a:latin typeface="Gotham Book" pitchFamily="50" charset="0"/>
              <a:cs typeface="Gotham Book" pitchFamily="50" charset="0"/>
            </a:rPr>
            <a:t> year, the continuing review occurs</a:t>
          </a:r>
          <a:endParaRPr lang="en-US" sz="1600" kern="1200">
            <a:latin typeface="Gotham Book" pitchFamily="50" charset="0"/>
            <a:cs typeface="Gotham Book" pitchFamily="50" charset="0"/>
          </a:endParaRPr>
        </a:p>
        <a:p>
          <a:pPr marL="171450" lvl="1" indent="-171450" algn="l" defTabSz="711200" rtl="0">
            <a:lnSpc>
              <a:spcPct val="90000"/>
            </a:lnSpc>
            <a:spcBef>
              <a:spcPct val="0"/>
            </a:spcBef>
            <a:spcAft>
              <a:spcPct val="15000"/>
            </a:spcAft>
            <a:buChar char="•"/>
          </a:pPr>
          <a:r>
            <a:rPr lang="en-US" sz="1600" b="0" i="0" kern="1200">
              <a:latin typeface="Gotham Book" pitchFamily="50" charset="0"/>
              <a:cs typeface="Gotham Book" pitchFamily="50" charset="0"/>
            </a:rPr>
            <a:t>If successful, one is reappointed with continuing status</a:t>
          </a:r>
          <a:endParaRPr lang="en-US" sz="1600" kern="1200">
            <a:latin typeface="Gotham Book" pitchFamily="50" charset="0"/>
            <a:cs typeface="Gotham Book" pitchFamily="50" charset="0"/>
          </a:endParaRPr>
        </a:p>
        <a:p>
          <a:pPr marL="171450" lvl="1" indent="-171450" algn="l" defTabSz="711200" rtl="0">
            <a:lnSpc>
              <a:spcPct val="90000"/>
            </a:lnSpc>
            <a:spcBef>
              <a:spcPct val="0"/>
            </a:spcBef>
            <a:spcAft>
              <a:spcPct val="15000"/>
            </a:spcAft>
            <a:buChar char="•"/>
          </a:pPr>
          <a:r>
            <a:rPr lang="en-US" sz="1600" b="0" i="0" kern="1200">
              <a:latin typeface="Gotham Book" pitchFamily="50" charset="0"/>
              <a:cs typeface="Gotham Book" pitchFamily="50" charset="0"/>
            </a:rPr>
            <a:t>If unsuccessful, the appointment ends as originally scheduled</a:t>
          </a:r>
          <a:endParaRPr lang="en-US" sz="1600" kern="1200">
            <a:latin typeface="Gotham Book" pitchFamily="50" charset="0"/>
            <a:cs typeface="Gotham Book" pitchFamily="50" charset="0"/>
          </a:endParaRPr>
        </a:p>
      </dsp:txBody>
      <dsp:txXfrm>
        <a:off x="6160378" y="2214483"/>
        <a:ext cx="2175864" cy="2002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AA933-BA7C-4CEF-8687-4CE0194C2CBF}">
      <dsp:nvSpPr>
        <dsp:cNvPr id="0" name=""/>
        <dsp:cNvSpPr/>
      </dsp:nvSpPr>
      <dsp:spPr>
        <a:xfrm rot="5400000">
          <a:off x="221546" y="2087837"/>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62E12-58D5-4EB2-9CE4-3D43DE398A4F}">
      <dsp:nvSpPr>
        <dsp:cNvPr id="0" name=""/>
        <dsp:cNvSpPr/>
      </dsp:nvSpPr>
      <dsp:spPr>
        <a:xfrm>
          <a:off x="111343" y="2455799"/>
          <a:ext cx="991775" cy="789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a:t>Academic Specialist notified of the review process </a:t>
          </a:r>
        </a:p>
        <a:p>
          <a:pPr marL="0" lvl="0" indent="0" algn="l" defTabSz="400050">
            <a:lnSpc>
              <a:spcPct val="90000"/>
            </a:lnSpc>
            <a:spcBef>
              <a:spcPct val="0"/>
            </a:spcBef>
            <a:spcAft>
              <a:spcPct val="35000"/>
            </a:spcAft>
            <a:buNone/>
          </a:pPr>
          <a:r>
            <a:rPr lang="en-US" sz="1200" b="1" kern="1200"/>
            <a:t>Early November</a:t>
          </a:r>
        </a:p>
      </dsp:txBody>
      <dsp:txXfrm>
        <a:off x="111343" y="2455799"/>
        <a:ext cx="991775" cy="789881"/>
      </dsp:txXfrm>
    </dsp:sp>
    <dsp:sp modelId="{2F5A5B2A-89A9-4EE6-A5A1-362F27D02A81}">
      <dsp:nvSpPr>
        <dsp:cNvPr id="0" name=""/>
        <dsp:cNvSpPr/>
      </dsp:nvSpPr>
      <dsp:spPr>
        <a:xfrm>
          <a:off x="915991" y="2006960"/>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7AFFD8-FB42-4C24-A9F0-4C296E200765}">
      <dsp:nvSpPr>
        <dsp:cNvPr id="0" name=""/>
        <dsp:cNvSpPr/>
      </dsp:nvSpPr>
      <dsp:spPr>
        <a:xfrm rot="5400000">
          <a:off x="1435672" y="1787400"/>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933C-09BD-459C-8540-3AB7DD444C84}">
      <dsp:nvSpPr>
        <dsp:cNvPr id="0" name=""/>
        <dsp:cNvSpPr/>
      </dsp:nvSpPr>
      <dsp:spPr>
        <a:xfrm>
          <a:off x="1350641" y="2138641"/>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Review committee is established</a:t>
          </a:r>
        </a:p>
        <a:p>
          <a:pPr marL="0" lvl="0" indent="0" algn="l" defTabSz="444500">
            <a:lnSpc>
              <a:spcPct val="90000"/>
            </a:lnSpc>
            <a:spcBef>
              <a:spcPct val="0"/>
            </a:spcBef>
            <a:spcAft>
              <a:spcPct val="35000"/>
            </a:spcAft>
            <a:buNone/>
          </a:pPr>
          <a:endParaRPr lang="en-US" sz="800" kern="1200"/>
        </a:p>
        <a:p>
          <a:pPr marL="0" lvl="0" indent="0" algn="l" defTabSz="444500">
            <a:lnSpc>
              <a:spcPct val="90000"/>
            </a:lnSpc>
            <a:spcBef>
              <a:spcPct val="0"/>
            </a:spcBef>
            <a:spcAft>
              <a:spcPct val="35000"/>
            </a:spcAft>
            <a:buNone/>
          </a:pPr>
          <a:r>
            <a:rPr lang="en-US" sz="800" kern="1200"/>
            <a:t> </a:t>
          </a:r>
          <a:r>
            <a:rPr lang="en-US" sz="1200" b="1" kern="1200"/>
            <a:t>December - February</a:t>
          </a:r>
          <a:endParaRPr lang="en-US" sz="800" b="1" kern="1200"/>
        </a:p>
      </dsp:txBody>
      <dsp:txXfrm>
        <a:off x="1350641" y="2138641"/>
        <a:ext cx="991775" cy="869349"/>
      </dsp:txXfrm>
    </dsp:sp>
    <dsp:sp modelId="{D673F787-F05D-4087-BEF0-594186393AE2}">
      <dsp:nvSpPr>
        <dsp:cNvPr id="0" name=""/>
        <dsp:cNvSpPr/>
      </dsp:nvSpPr>
      <dsp:spPr>
        <a:xfrm>
          <a:off x="2130118" y="1706523"/>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F4A701-1009-4CEB-92E5-335E0EAE3C01}">
      <dsp:nvSpPr>
        <dsp:cNvPr id="0" name=""/>
        <dsp:cNvSpPr/>
      </dsp:nvSpPr>
      <dsp:spPr>
        <a:xfrm rot="5400000">
          <a:off x="2649799" y="1486963"/>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351687-823E-4FF0-A7E6-139EDF4ED3E0}">
      <dsp:nvSpPr>
        <dsp:cNvPr id="0" name=""/>
        <dsp:cNvSpPr/>
      </dsp:nvSpPr>
      <dsp:spPr>
        <a:xfrm>
          <a:off x="2539596" y="1815192"/>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Review committee makes recommendation to the appropriate academic unit administrator</a:t>
          </a:r>
        </a:p>
        <a:p>
          <a:pPr marL="0" lvl="0" indent="0" algn="l" defTabSz="444500">
            <a:lnSpc>
              <a:spcPct val="90000"/>
            </a:lnSpc>
            <a:spcBef>
              <a:spcPct val="0"/>
            </a:spcBef>
            <a:spcAft>
              <a:spcPct val="35000"/>
            </a:spcAft>
            <a:buNone/>
          </a:pPr>
          <a:r>
            <a:rPr lang="en-US" sz="1200" b="1" kern="1200"/>
            <a:t>February</a:t>
          </a:r>
          <a:endParaRPr lang="en-US" sz="1050" b="1" kern="1200"/>
        </a:p>
      </dsp:txBody>
      <dsp:txXfrm>
        <a:off x="2539596" y="1815192"/>
        <a:ext cx="991775" cy="869349"/>
      </dsp:txXfrm>
    </dsp:sp>
    <dsp:sp modelId="{6EDA9590-6821-4B97-8F59-FC6D0DF6584D}">
      <dsp:nvSpPr>
        <dsp:cNvPr id="0" name=""/>
        <dsp:cNvSpPr/>
      </dsp:nvSpPr>
      <dsp:spPr>
        <a:xfrm>
          <a:off x="3344244" y="1406087"/>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A39B9-6454-49E8-960A-48EA150473FA}">
      <dsp:nvSpPr>
        <dsp:cNvPr id="0" name=""/>
        <dsp:cNvSpPr/>
      </dsp:nvSpPr>
      <dsp:spPr>
        <a:xfrm rot="5400000">
          <a:off x="3863926" y="1186526"/>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CCC18-22DC-4B04-9B7D-D04D64C32E45}">
      <dsp:nvSpPr>
        <dsp:cNvPr id="0" name=""/>
        <dsp:cNvSpPr/>
      </dsp:nvSpPr>
      <dsp:spPr>
        <a:xfrm>
          <a:off x="3753723" y="1514755"/>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Recommendation is reviewed and sent to major unit administrator (i.e., Dean)</a:t>
          </a:r>
        </a:p>
        <a:p>
          <a:pPr marL="0" lvl="0" indent="0" algn="l" defTabSz="444500">
            <a:lnSpc>
              <a:spcPct val="90000"/>
            </a:lnSpc>
            <a:spcBef>
              <a:spcPct val="0"/>
            </a:spcBef>
            <a:spcAft>
              <a:spcPct val="35000"/>
            </a:spcAft>
            <a:buNone/>
          </a:pPr>
          <a:endParaRPr lang="en-US" sz="700" kern="1200"/>
        </a:p>
        <a:p>
          <a:pPr marL="0" lvl="0" indent="0" algn="l" defTabSz="444500">
            <a:lnSpc>
              <a:spcPct val="90000"/>
            </a:lnSpc>
            <a:spcBef>
              <a:spcPct val="0"/>
            </a:spcBef>
            <a:spcAft>
              <a:spcPct val="35000"/>
            </a:spcAft>
            <a:buNone/>
          </a:pPr>
          <a:r>
            <a:rPr lang="en-US" sz="1200" b="1" kern="1200"/>
            <a:t>MARCH</a:t>
          </a:r>
          <a:endParaRPr lang="en-US" sz="1050" b="1" kern="1200"/>
        </a:p>
      </dsp:txBody>
      <dsp:txXfrm>
        <a:off x="3753723" y="1514755"/>
        <a:ext cx="991775" cy="869349"/>
      </dsp:txXfrm>
    </dsp:sp>
    <dsp:sp modelId="{C409477A-99B2-45D1-8257-93493E9DA1BF}">
      <dsp:nvSpPr>
        <dsp:cNvPr id="0" name=""/>
        <dsp:cNvSpPr/>
      </dsp:nvSpPr>
      <dsp:spPr>
        <a:xfrm>
          <a:off x="4558371" y="1105650"/>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40013A-8426-4AF9-A076-CCBA9F43234C}">
      <dsp:nvSpPr>
        <dsp:cNvPr id="0" name=""/>
        <dsp:cNvSpPr/>
      </dsp:nvSpPr>
      <dsp:spPr>
        <a:xfrm rot="5400000">
          <a:off x="5078053" y="886089"/>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E643A-4F46-4E01-B4CC-A4138E0F643E}">
      <dsp:nvSpPr>
        <dsp:cNvPr id="0" name=""/>
        <dsp:cNvSpPr/>
      </dsp:nvSpPr>
      <dsp:spPr>
        <a:xfrm>
          <a:off x="4967850" y="1214318"/>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Deadline to request an extension of Academic Specialist review to FASA</a:t>
          </a:r>
        </a:p>
        <a:p>
          <a:pPr marL="0" lvl="0" indent="0" algn="l" defTabSz="444500">
            <a:lnSpc>
              <a:spcPct val="90000"/>
            </a:lnSpc>
            <a:spcBef>
              <a:spcPct val="0"/>
            </a:spcBef>
            <a:spcAft>
              <a:spcPct val="35000"/>
            </a:spcAft>
            <a:buNone/>
          </a:pPr>
          <a:endParaRPr lang="en-US" sz="800" kern="1200"/>
        </a:p>
        <a:p>
          <a:pPr marL="0" lvl="0" indent="0" algn="l" defTabSz="444500">
            <a:lnSpc>
              <a:spcPct val="90000"/>
            </a:lnSpc>
            <a:spcBef>
              <a:spcPct val="0"/>
            </a:spcBef>
            <a:spcAft>
              <a:spcPct val="35000"/>
            </a:spcAft>
            <a:buNone/>
          </a:pPr>
          <a:r>
            <a:rPr lang="en-US" sz="1200" b="1" kern="1200"/>
            <a:t>APRIL 1</a:t>
          </a:r>
          <a:r>
            <a:rPr lang="en-US" sz="1200" b="1" kern="1200" baseline="30000"/>
            <a:t>st</a:t>
          </a:r>
          <a:r>
            <a:rPr lang="en-US" sz="1050" b="1" kern="1200"/>
            <a:t> </a:t>
          </a:r>
        </a:p>
      </dsp:txBody>
      <dsp:txXfrm>
        <a:off x="4967850" y="1214318"/>
        <a:ext cx="991775" cy="869349"/>
      </dsp:txXfrm>
    </dsp:sp>
    <dsp:sp modelId="{D9A2A73A-D183-461F-9CD4-B153D631BC82}">
      <dsp:nvSpPr>
        <dsp:cNvPr id="0" name=""/>
        <dsp:cNvSpPr/>
      </dsp:nvSpPr>
      <dsp:spPr>
        <a:xfrm>
          <a:off x="5772498" y="805213"/>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5FFE9-EFDB-4287-AF98-E63912B01D0E}">
      <dsp:nvSpPr>
        <dsp:cNvPr id="0" name=""/>
        <dsp:cNvSpPr/>
      </dsp:nvSpPr>
      <dsp:spPr>
        <a:xfrm rot="5400000">
          <a:off x="6292179" y="585652"/>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8E5EB-CEC0-4A13-957E-84A7034917BF}">
      <dsp:nvSpPr>
        <dsp:cNvPr id="0" name=""/>
        <dsp:cNvSpPr/>
      </dsp:nvSpPr>
      <dsp:spPr>
        <a:xfrm>
          <a:off x="6181977" y="913882"/>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Dean forwards recommendation to Provost</a:t>
          </a:r>
        </a:p>
        <a:p>
          <a:pPr marL="0" lvl="0" indent="0" algn="l" defTabSz="444500">
            <a:lnSpc>
              <a:spcPct val="90000"/>
            </a:lnSpc>
            <a:spcBef>
              <a:spcPct val="0"/>
            </a:spcBef>
            <a:spcAft>
              <a:spcPct val="35000"/>
            </a:spcAft>
            <a:buNone/>
          </a:pPr>
          <a:endParaRPr lang="en-US" sz="800" kern="1200"/>
        </a:p>
        <a:p>
          <a:pPr marL="0" lvl="0" indent="0" algn="l" defTabSz="444500">
            <a:lnSpc>
              <a:spcPct val="90000"/>
            </a:lnSpc>
            <a:spcBef>
              <a:spcPct val="0"/>
            </a:spcBef>
            <a:spcAft>
              <a:spcPct val="35000"/>
            </a:spcAft>
            <a:buNone/>
          </a:pPr>
          <a:r>
            <a:rPr lang="en-US" sz="1200" b="1" kern="1200"/>
            <a:t>EARLY MAY</a:t>
          </a:r>
        </a:p>
      </dsp:txBody>
      <dsp:txXfrm>
        <a:off x="6181977" y="913882"/>
        <a:ext cx="991775" cy="869349"/>
      </dsp:txXfrm>
    </dsp:sp>
    <dsp:sp modelId="{8C3E1993-400E-40C8-9578-362242E182AB}">
      <dsp:nvSpPr>
        <dsp:cNvPr id="0" name=""/>
        <dsp:cNvSpPr/>
      </dsp:nvSpPr>
      <dsp:spPr>
        <a:xfrm>
          <a:off x="6986624" y="504776"/>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A2A20-6BED-4006-9832-05D41DFC465C}">
      <dsp:nvSpPr>
        <dsp:cNvPr id="0" name=""/>
        <dsp:cNvSpPr/>
      </dsp:nvSpPr>
      <dsp:spPr>
        <a:xfrm rot="5400000">
          <a:off x="7506306" y="285215"/>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DC1EE-3234-44CB-9353-FF7DF0B95E28}">
      <dsp:nvSpPr>
        <dsp:cNvPr id="0" name=""/>
        <dsp:cNvSpPr/>
      </dsp:nvSpPr>
      <dsp:spPr>
        <a:xfrm>
          <a:off x="7396103" y="613445"/>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Reviewed by Provost with outcome notification back to unit</a:t>
          </a:r>
        </a:p>
        <a:p>
          <a:pPr marL="0" lvl="0" indent="0" algn="l" defTabSz="444500">
            <a:lnSpc>
              <a:spcPct val="90000"/>
            </a:lnSpc>
            <a:spcBef>
              <a:spcPct val="0"/>
            </a:spcBef>
            <a:spcAft>
              <a:spcPct val="35000"/>
            </a:spcAft>
            <a:buNone/>
          </a:pPr>
          <a:endParaRPr lang="en-US" sz="700" kern="1200"/>
        </a:p>
        <a:p>
          <a:pPr marL="0" lvl="0" indent="0" algn="l" defTabSz="444500">
            <a:lnSpc>
              <a:spcPct val="90000"/>
            </a:lnSpc>
            <a:spcBef>
              <a:spcPct val="0"/>
            </a:spcBef>
            <a:spcAft>
              <a:spcPct val="35000"/>
            </a:spcAft>
            <a:buNone/>
          </a:pPr>
          <a:r>
            <a:rPr lang="en-US" sz="1200" b="1" kern="1200"/>
            <a:t>Mid- JULY</a:t>
          </a:r>
        </a:p>
      </dsp:txBody>
      <dsp:txXfrm>
        <a:off x="7396103" y="613445"/>
        <a:ext cx="991775" cy="869349"/>
      </dsp:txXfrm>
    </dsp:sp>
    <dsp:sp modelId="{CBA69D77-C16D-4C4B-AE88-8FB67E9C20B1}">
      <dsp:nvSpPr>
        <dsp:cNvPr id="0" name=""/>
        <dsp:cNvSpPr/>
      </dsp:nvSpPr>
      <dsp:spPr>
        <a:xfrm>
          <a:off x="8200751" y="204339"/>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6A2BB-D6DE-442A-9831-9FB1C535ED2C}">
      <dsp:nvSpPr>
        <dsp:cNvPr id="0" name=""/>
        <dsp:cNvSpPr/>
      </dsp:nvSpPr>
      <dsp:spPr>
        <a:xfrm rot="5400000">
          <a:off x="8720433" y="-15220"/>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F2DDA-762B-4291-A385-3D64349825A9}">
      <dsp:nvSpPr>
        <dsp:cNvPr id="0" name=""/>
        <dsp:cNvSpPr/>
      </dsp:nvSpPr>
      <dsp:spPr>
        <a:xfrm>
          <a:off x="8610230" y="313008"/>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Deans and Separately Reporting Directors send notices of actions by Provost to Chairs and Specialists</a:t>
          </a:r>
        </a:p>
        <a:p>
          <a:pPr marL="0" lvl="0" indent="0" algn="l" defTabSz="444500">
            <a:lnSpc>
              <a:spcPct val="90000"/>
            </a:lnSpc>
            <a:spcBef>
              <a:spcPct val="0"/>
            </a:spcBef>
            <a:spcAft>
              <a:spcPct val="35000"/>
            </a:spcAft>
            <a:buNone/>
          </a:pPr>
          <a:endParaRPr lang="en-US" sz="700" kern="1200"/>
        </a:p>
        <a:p>
          <a:pPr marL="0" lvl="0" indent="0" algn="l" defTabSz="444500">
            <a:lnSpc>
              <a:spcPct val="90000"/>
            </a:lnSpc>
            <a:spcBef>
              <a:spcPct val="0"/>
            </a:spcBef>
            <a:spcAft>
              <a:spcPct val="35000"/>
            </a:spcAft>
            <a:buNone/>
          </a:pPr>
          <a:r>
            <a:rPr lang="en-US" sz="1200" b="1" kern="1200"/>
            <a:t>Mid - JULY</a:t>
          </a:r>
        </a:p>
      </dsp:txBody>
      <dsp:txXfrm>
        <a:off x="8610230" y="313008"/>
        <a:ext cx="991775" cy="869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80FD4-E557-4EAE-8623-C7388A2C51EB}">
      <dsp:nvSpPr>
        <dsp:cNvPr id="0" name=""/>
        <dsp:cNvSpPr/>
      </dsp:nvSpPr>
      <dsp:spPr>
        <a:xfrm rot="5400000">
          <a:off x="1430570" y="834766"/>
          <a:ext cx="1440423" cy="2396832"/>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56661-0A7B-4B91-A131-9DF062189449}">
      <dsp:nvSpPr>
        <dsp:cNvPr id="0" name=""/>
        <dsp:cNvSpPr/>
      </dsp:nvSpPr>
      <dsp:spPr>
        <a:xfrm>
          <a:off x="1190128" y="1550902"/>
          <a:ext cx="2163873" cy="189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Award of Continuing and/or Promotion to Sr. Specialist salary increases in effect</a:t>
          </a:r>
        </a:p>
        <a:p>
          <a:pPr marL="0" lvl="0" indent="0" algn="l" defTabSz="755650">
            <a:lnSpc>
              <a:spcPct val="90000"/>
            </a:lnSpc>
            <a:spcBef>
              <a:spcPct val="0"/>
            </a:spcBef>
            <a:spcAft>
              <a:spcPct val="35000"/>
            </a:spcAft>
            <a:buNone/>
          </a:pPr>
          <a:r>
            <a:rPr lang="en-US" sz="1700" b="1" kern="1200"/>
            <a:t>October 1</a:t>
          </a:r>
          <a:r>
            <a:rPr lang="en-US" sz="1700" b="1" kern="1200" baseline="30000"/>
            <a:t>st</a:t>
          </a:r>
          <a:r>
            <a:rPr lang="en-US" sz="1700" b="1" kern="1200"/>
            <a:t> </a:t>
          </a:r>
        </a:p>
      </dsp:txBody>
      <dsp:txXfrm>
        <a:off x="1190128" y="1550902"/>
        <a:ext cx="2163873" cy="1896761"/>
      </dsp:txXfrm>
    </dsp:sp>
    <dsp:sp modelId="{79A4F8CE-00B0-4C90-9D10-3379A3FE67C3}">
      <dsp:nvSpPr>
        <dsp:cNvPr id="0" name=""/>
        <dsp:cNvSpPr/>
      </dsp:nvSpPr>
      <dsp:spPr>
        <a:xfrm>
          <a:off x="2945723" y="658308"/>
          <a:ext cx="408277" cy="40827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0C6EC-3C42-452D-8E03-8AEABE718FD3}">
      <dsp:nvSpPr>
        <dsp:cNvPr id="0" name=""/>
        <dsp:cNvSpPr/>
      </dsp:nvSpPr>
      <dsp:spPr>
        <a:xfrm rot="5400000">
          <a:off x="4079574" y="179267"/>
          <a:ext cx="1440423" cy="2396832"/>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A5403-95E0-49E3-B5C1-08BE15E221E0}">
      <dsp:nvSpPr>
        <dsp:cNvPr id="0" name=""/>
        <dsp:cNvSpPr/>
      </dsp:nvSpPr>
      <dsp:spPr>
        <a:xfrm>
          <a:off x="3839131" y="895404"/>
          <a:ext cx="2163873" cy="189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Approved Extensions are Due. Outcomes effective January 1</a:t>
          </a:r>
          <a:r>
            <a:rPr lang="en-US" sz="1700" kern="1200" baseline="30000"/>
            <a:t>st</a:t>
          </a:r>
          <a:r>
            <a:rPr lang="en-US" sz="1700" kern="1200"/>
            <a:t> of the following year</a:t>
          </a:r>
        </a:p>
        <a:p>
          <a:pPr marL="0" lvl="0" indent="0" algn="l" defTabSz="755650">
            <a:lnSpc>
              <a:spcPct val="90000"/>
            </a:lnSpc>
            <a:spcBef>
              <a:spcPct val="0"/>
            </a:spcBef>
            <a:spcAft>
              <a:spcPct val="35000"/>
            </a:spcAft>
            <a:buNone/>
          </a:pPr>
          <a:endParaRPr lang="en-US" sz="1700" kern="1200"/>
        </a:p>
        <a:p>
          <a:pPr marL="0" lvl="0" indent="0" algn="l" defTabSz="755650">
            <a:lnSpc>
              <a:spcPct val="90000"/>
            </a:lnSpc>
            <a:spcBef>
              <a:spcPct val="0"/>
            </a:spcBef>
            <a:spcAft>
              <a:spcPct val="35000"/>
            </a:spcAft>
            <a:buNone/>
          </a:pPr>
          <a:r>
            <a:rPr lang="en-US" sz="1700" b="1" kern="1200"/>
            <a:t>Mid-October</a:t>
          </a:r>
        </a:p>
      </dsp:txBody>
      <dsp:txXfrm>
        <a:off x="3839131" y="895404"/>
        <a:ext cx="2163873" cy="1896761"/>
      </dsp:txXfrm>
    </dsp:sp>
    <dsp:sp modelId="{EB14D70C-B1FD-4D96-A0DE-694903E88B5B}">
      <dsp:nvSpPr>
        <dsp:cNvPr id="0" name=""/>
        <dsp:cNvSpPr/>
      </dsp:nvSpPr>
      <dsp:spPr>
        <a:xfrm>
          <a:off x="5594727" y="2810"/>
          <a:ext cx="408277" cy="40827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CB98C3-4EDE-40BA-BC5D-84CA9349759B}">
      <dsp:nvSpPr>
        <dsp:cNvPr id="0" name=""/>
        <dsp:cNvSpPr/>
      </dsp:nvSpPr>
      <dsp:spPr>
        <a:xfrm rot="5400000">
          <a:off x="6728577" y="-476230"/>
          <a:ext cx="1440423" cy="2396832"/>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76F717-51F5-4B30-8ED2-A8B87A2703BC}">
      <dsp:nvSpPr>
        <dsp:cNvPr id="0" name=""/>
        <dsp:cNvSpPr/>
      </dsp:nvSpPr>
      <dsp:spPr>
        <a:xfrm>
          <a:off x="6488135" y="239905"/>
          <a:ext cx="2163873" cy="189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Deadline for notification to Academic Specialist in the continuing System not reappointed.</a:t>
          </a:r>
        </a:p>
        <a:p>
          <a:pPr marL="0" lvl="0" indent="0" algn="l" defTabSz="755650">
            <a:lnSpc>
              <a:spcPct val="90000"/>
            </a:lnSpc>
            <a:spcBef>
              <a:spcPct val="0"/>
            </a:spcBef>
            <a:spcAft>
              <a:spcPct val="35000"/>
            </a:spcAft>
            <a:buNone/>
          </a:pPr>
          <a:endParaRPr lang="en-US" sz="1700" kern="1200"/>
        </a:p>
        <a:p>
          <a:pPr marL="0" lvl="0" indent="0" algn="l" defTabSz="755650">
            <a:lnSpc>
              <a:spcPct val="90000"/>
            </a:lnSpc>
            <a:spcBef>
              <a:spcPct val="0"/>
            </a:spcBef>
            <a:spcAft>
              <a:spcPct val="35000"/>
            </a:spcAft>
            <a:buNone/>
          </a:pPr>
          <a:r>
            <a:rPr lang="en-US" sz="1700" b="1" kern="1200"/>
            <a:t>December 15</a:t>
          </a:r>
          <a:r>
            <a:rPr lang="en-US" sz="1700" b="1" kern="1200" baseline="30000"/>
            <a:t>th</a:t>
          </a:r>
          <a:r>
            <a:rPr lang="en-US" sz="1700" b="1" kern="1200"/>
            <a:t> </a:t>
          </a:r>
        </a:p>
      </dsp:txBody>
      <dsp:txXfrm>
        <a:off x="6488135" y="239905"/>
        <a:ext cx="2163873" cy="1896761"/>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2B478-0F16-4AE8-AD3C-BB40CF795668}"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49F4A-AED2-4D14-8C06-D65DB623BB20}" type="slidenum">
              <a:rPr lang="en-US" smtClean="0"/>
              <a:t>‹#›</a:t>
            </a:fld>
            <a:endParaRPr lang="en-US"/>
          </a:p>
        </p:txBody>
      </p:sp>
    </p:spTree>
    <p:extLst>
      <p:ext uri="{BB962C8B-B14F-4D97-AF65-F5344CB8AC3E}">
        <p14:creationId xmlns:p14="http://schemas.microsoft.com/office/powerpoint/2010/main" val="406745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2</a:t>
            </a:fld>
            <a:endParaRPr lang="en-US"/>
          </a:p>
        </p:txBody>
      </p:sp>
    </p:spTree>
    <p:extLst>
      <p:ext uri="{BB962C8B-B14F-4D97-AF65-F5344CB8AC3E}">
        <p14:creationId xmlns:p14="http://schemas.microsoft.com/office/powerpoint/2010/main" val="2218064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11</a:t>
            </a:fld>
            <a:endParaRPr lang="en-US"/>
          </a:p>
        </p:txBody>
      </p:sp>
    </p:spTree>
    <p:extLst>
      <p:ext uri="{BB962C8B-B14F-4D97-AF65-F5344CB8AC3E}">
        <p14:creationId xmlns:p14="http://schemas.microsoft.com/office/powerpoint/2010/main" val="125850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Kathy- Should we delete this slide?</a:t>
            </a:r>
          </a:p>
        </p:txBody>
      </p:sp>
      <p:sp>
        <p:nvSpPr>
          <p:cNvPr id="4" name="Slide Number Placeholder 3"/>
          <p:cNvSpPr>
            <a:spLocks noGrp="1"/>
          </p:cNvSpPr>
          <p:nvPr>
            <p:ph type="sldNum" sz="quarter" idx="5"/>
          </p:nvPr>
        </p:nvSpPr>
        <p:spPr/>
        <p:txBody>
          <a:bodyPr/>
          <a:lstStyle/>
          <a:p>
            <a:fld id="{B5C49F4A-AED2-4D14-8C06-D65DB623BB20}" type="slidenum">
              <a:rPr lang="en-US" smtClean="0"/>
              <a:t>12</a:t>
            </a:fld>
            <a:endParaRPr lang="en-US"/>
          </a:p>
        </p:txBody>
      </p:sp>
    </p:spTree>
    <p:extLst>
      <p:ext uri="{BB962C8B-B14F-4D97-AF65-F5344CB8AC3E}">
        <p14:creationId xmlns:p14="http://schemas.microsoft.com/office/powerpoint/2010/main" val="390574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3</a:t>
            </a:fld>
            <a:endParaRPr lang="en-US"/>
          </a:p>
        </p:txBody>
      </p:sp>
    </p:spTree>
    <p:extLst>
      <p:ext uri="{BB962C8B-B14F-4D97-AF65-F5344CB8AC3E}">
        <p14:creationId xmlns:p14="http://schemas.microsoft.com/office/powerpoint/2010/main" val="2631929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Kathy-Please update the numbers if necessary</a:t>
            </a:r>
          </a:p>
        </p:txBody>
      </p:sp>
      <p:sp>
        <p:nvSpPr>
          <p:cNvPr id="4" name="Slide Number Placeholder 3"/>
          <p:cNvSpPr>
            <a:spLocks noGrp="1"/>
          </p:cNvSpPr>
          <p:nvPr>
            <p:ph type="sldNum" sz="quarter" idx="5"/>
          </p:nvPr>
        </p:nvSpPr>
        <p:spPr/>
        <p:txBody>
          <a:bodyPr/>
          <a:lstStyle/>
          <a:p>
            <a:fld id="{B5C49F4A-AED2-4D14-8C06-D65DB623BB20}" type="slidenum">
              <a:rPr lang="en-US" smtClean="0"/>
              <a:t>4</a:t>
            </a:fld>
            <a:endParaRPr lang="en-US"/>
          </a:p>
        </p:txBody>
      </p:sp>
    </p:spTree>
    <p:extLst>
      <p:ext uri="{BB962C8B-B14F-4D97-AF65-F5344CB8AC3E}">
        <p14:creationId xmlns:p14="http://schemas.microsoft.com/office/powerpoint/2010/main" val="391939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5</a:t>
            </a:fld>
            <a:endParaRPr lang="en-US"/>
          </a:p>
        </p:txBody>
      </p:sp>
    </p:spTree>
    <p:extLst>
      <p:ext uri="{BB962C8B-B14F-4D97-AF65-F5344CB8AC3E}">
        <p14:creationId xmlns:p14="http://schemas.microsoft.com/office/powerpoint/2010/main" val="416421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6</a:t>
            </a:fld>
            <a:endParaRPr lang="en-US"/>
          </a:p>
        </p:txBody>
      </p:sp>
    </p:spTree>
    <p:extLst>
      <p:ext uri="{BB962C8B-B14F-4D97-AF65-F5344CB8AC3E}">
        <p14:creationId xmlns:p14="http://schemas.microsoft.com/office/powerpoint/2010/main" val="305629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7</a:t>
            </a:fld>
            <a:endParaRPr lang="en-US"/>
          </a:p>
        </p:txBody>
      </p:sp>
    </p:spTree>
    <p:extLst>
      <p:ext uri="{BB962C8B-B14F-4D97-AF65-F5344CB8AC3E}">
        <p14:creationId xmlns:p14="http://schemas.microsoft.com/office/powerpoint/2010/main" val="305771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8</a:t>
            </a:fld>
            <a:endParaRPr lang="en-US"/>
          </a:p>
        </p:txBody>
      </p:sp>
    </p:spTree>
    <p:extLst>
      <p:ext uri="{BB962C8B-B14F-4D97-AF65-F5344CB8AC3E}">
        <p14:creationId xmlns:p14="http://schemas.microsoft.com/office/powerpoint/2010/main" val="121292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5C49F4A-AED2-4D14-8C06-D65DB623BB20}" type="slidenum">
              <a:rPr lang="en-US" smtClean="0"/>
              <a:t>9</a:t>
            </a:fld>
            <a:endParaRPr lang="en-US"/>
          </a:p>
        </p:txBody>
      </p:sp>
    </p:spTree>
    <p:extLst>
      <p:ext uri="{BB962C8B-B14F-4D97-AF65-F5344CB8AC3E}">
        <p14:creationId xmlns:p14="http://schemas.microsoft.com/office/powerpoint/2010/main" val="363057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Kathy-Is this timeline still correct?</a:t>
            </a:r>
          </a:p>
        </p:txBody>
      </p:sp>
      <p:sp>
        <p:nvSpPr>
          <p:cNvPr id="4" name="Slide Number Placeholder 3"/>
          <p:cNvSpPr>
            <a:spLocks noGrp="1"/>
          </p:cNvSpPr>
          <p:nvPr>
            <p:ph type="sldNum" sz="quarter" idx="5"/>
          </p:nvPr>
        </p:nvSpPr>
        <p:spPr/>
        <p:txBody>
          <a:bodyPr/>
          <a:lstStyle/>
          <a:p>
            <a:fld id="{B5C49F4A-AED2-4D14-8C06-D65DB623BB20}" type="slidenum">
              <a:rPr lang="en-US" smtClean="0"/>
              <a:t>10</a:t>
            </a:fld>
            <a:endParaRPr lang="en-US"/>
          </a:p>
        </p:txBody>
      </p:sp>
    </p:spTree>
    <p:extLst>
      <p:ext uri="{BB962C8B-B14F-4D97-AF65-F5344CB8AC3E}">
        <p14:creationId xmlns:p14="http://schemas.microsoft.com/office/powerpoint/2010/main" val="94210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10/14/2025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10/14/2025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10/14/2025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8" name="Rectangle 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9" name="Picture 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4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2" name="Rectangle 43">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45">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DDA5CB3-2B66-4E4E-B9FE-9DCA4E5543C1}"/>
              </a:ext>
            </a:extLst>
          </p:cNvPr>
          <p:cNvSpPr>
            <a:spLocks noGrp="1"/>
          </p:cNvSpPr>
          <p:nvPr>
            <p:ph type="ctrTitle" idx="4294967295"/>
          </p:nvPr>
        </p:nvSpPr>
        <p:spPr>
          <a:xfrm>
            <a:off x="5770072" y="964769"/>
            <a:ext cx="4966432" cy="2376915"/>
          </a:xfrm>
        </p:spPr>
        <p:txBody>
          <a:bodyPr vert="horz" lIns="91440" tIns="45720" rIns="91440" bIns="0" rtlCol="0" anchor="b">
            <a:normAutofit/>
          </a:bodyPr>
          <a:lstStyle/>
          <a:p>
            <a:r>
              <a:rPr lang="en-US" sz="3000"/>
              <a:t>Thriving  as  an  Academic Specialist  at</a:t>
            </a:r>
            <a:br>
              <a:rPr lang="en-US" sz="3000"/>
            </a:br>
            <a:r>
              <a:rPr lang="en-US" sz="3000"/>
              <a:t>Michigan State University</a:t>
            </a:r>
          </a:p>
        </p:txBody>
      </p:sp>
      <p:sp>
        <p:nvSpPr>
          <p:cNvPr id="3" name="Subtitle 2">
            <a:extLst>
              <a:ext uri="{FF2B5EF4-FFF2-40B4-BE49-F238E27FC236}">
                <a16:creationId xmlns:a16="http://schemas.microsoft.com/office/drawing/2014/main" id="{5A42E75E-3E6C-45EA-8D3D-7E4102E79712}"/>
              </a:ext>
            </a:extLst>
          </p:cNvPr>
          <p:cNvSpPr>
            <a:spLocks noGrp="1"/>
          </p:cNvSpPr>
          <p:nvPr>
            <p:ph type="subTitle" idx="4294967295"/>
          </p:nvPr>
        </p:nvSpPr>
        <p:spPr>
          <a:xfrm>
            <a:off x="5770074" y="3529158"/>
            <a:ext cx="4972063" cy="2364065"/>
          </a:xfrm>
        </p:spPr>
        <p:txBody>
          <a:bodyPr vert="horz" lIns="91440" tIns="91440" rIns="91440" bIns="91440" rtlCol="0">
            <a:normAutofit/>
          </a:bodyPr>
          <a:lstStyle/>
          <a:p>
            <a:pPr marL="0" indent="0">
              <a:lnSpc>
                <a:spcPct val="110000"/>
              </a:lnSpc>
              <a:buNone/>
            </a:pPr>
            <a:r>
              <a:rPr lang="en-US" sz="1500" cap="all"/>
              <a:t>October 15, 2025</a:t>
            </a:r>
          </a:p>
          <a:p>
            <a:pPr marL="0" indent="0">
              <a:lnSpc>
                <a:spcPct val="110000"/>
              </a:lnSpc>
              <a:buNone/>
            </a:pPr>
            <a:r>
              <a:rPr lang="en-US" sz="1500" cap="all"/>
              <a:t>Presented By:  </a:t>
            </a:r>
          </a:p>
          <a:p>
            <a:pPr marL="0" indent="0">
              <a:lnSpc>
                <a:spcPct val="110000"/>
              </a:lnSpc>
              <a:buNone/>
            </a:pPr>
            <a:r>
              <a:rPr lang="en-US" sz="1500" cap="all"/>
              <a:t>Kathy Charles, MHRLR – Sr. Director Faculty and Academic Staff Affairs (FASA)</a:t>
            </a:r>
          </a:p>
          <a:p>
            <a:pPr marL="0" indent="0">
              <a:lnSpc>
                <a:spcPct val="110000"/>
              </a:lnSpc>
              <a:buNone/>
            </a:pPr>
            <a:endParaRPr lang="en-US" sz="1500" cap="all"/>
          </a:p>
        </p:txBody>
      </p:sp>
      <p:grpSp>
        <p:nvGrpSpPr>
          <p:cNvPr id="64" name="Group 47">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65" name="Rectangle 48">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49">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A picture containing grass, tree, outdoor, plant&#10;&#10;Description automatically generated">
            <a:extLst>
              <a:ext uri="{FF2B5EF4-FFF2-40B4-BE49-F238E27FC236}">
                <a16:creationId xmlns:a16="http://schemas.microsoft.com/office/drawing/2014/main" id="{C2C83107-E26E-5C9D-4C44-32A9B5D11689}"/>
              </a:ext>
            </a:extLst>
          </p:cNvPr>
          <p:cNvPicPr>
            <a:picLocks noChangeAspect="1"/>
          </p:cNvPicPr>
          <p:nvPr/>
        </p:nvPicPr>
        <p:blipFill rotWithShape="1">
          <a:blip r:embed="rId3"/>
          <a:srcRect l="32894" r="15797" b="-1"/>
          <a:stretch/>
        </p:blipFill>
        <p:spPr>
          <a:xfrm>
            <a:off x="1271223" y="1116345"/>
            <a:ext cx="3362141" cy="3866172"/>
          </a:xfrm>
          <a:prstGeom prst="rect">
            <a:avLst/>
          </a:prstGeom>
        </p:spPr>
      </p:pic>
      <p:cxnSp>
        <p:nvCxnSpPr>
          <p:cNvPr id="67" name="Straight Connector 51">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8" name="Picture 53">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9" name="Straight Connector 55">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97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1B0E-E092-D30A-E5BA-5C2E0C9C6069}"/>
              </a:ext>
            </a:extLst>
          </p:cNvPr>
          <p:cNvSpPr>
            <a:spLocks noGrp="1"/>
          </p:cNvSpPr>
          <p:nvPr>
            <p:ph type="title"/>
          </p:nvPr>
        </p:nvSpPr>
        <p:spPr/>
        <p:txBody>
          <a:bodyPr/>
          <a:lstStyle/>
          <a:p>
            <a:r>
              <a:rPr lang="en-US"/>
              <a:t>Continuing and Promotion Timeline </a:t>
            </a:r>
            <a:r>
              <a:rPr lang="en-US" sz="2400"/>
              <a:t>(cont’d)</a:t>
            </a:r>
            <a:endParaRPr lang="en-US"/>
          </a:p>
        </p:txBody>
      </p:sp>
      <p:graphicFrame>
        <p:nvGraphicFramePr>
          <p:cNvPr id="4" name="Content Placeholder 3">
            <a:extLst>
              <a:ext uri="{FF2B5EF4-FFF2-40B4-BE49-F238E27FC236}">
                <a16:creationId xmlns:a16="http://schemas.microsoft.com/office/drawing/2014/main" id="{DC757D3C-00FA-AC9A-97E7-0CF19C8970A5}"/>
              </a:ext>
            </a:extLst>
          </p:cNvPr>
          <p:cNvGraphicFramePr>
            <a:graphicFrameLocks noGrp="1"/>
          </p:cNvGraphicFramePr>
          <p:nvPr>
            <p:ph idx="1"/>
            <p:extLst>
              <p:ext uri="{D42A27DB-BD31-4B8C-83A1-F6EECF244321}">
                <p14:modId xmlns:p14="http://schemas.microsoft.com/office/powerpoint/2010/main" val="2846042999"/>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75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541A-DDA1-4F13-8982-D5980AABCAB2}"/>
              </a:ext>
            </a:extLst>
          </p:cNvPr>
          <p:cNvSpPr>
            <a:spLocks noGrp="1"/>
          </p:cNvSpPr>
          <p:nvPr>
            <p:ph type="title"/>
          </p:nvPr>
        </p:nvSpPr>
        <p:spPr/>
        <p:txBody>
          <a:bodyPr/>
          <a:lstStyle/>
          <a:p>
            <a:r>
              <a:rPr lang="en-US"/>
              <a:t>Promotion to Senior Specialist</a:t>
            </a:r>
          </a:p>
        </p:txBody>
      </p:sp>
      <p:sp>
        <p:nvSpPr>
          <p:cNvPr id="3" name="Content Placeholder 2">
            <a:extLst>
              <a:ext uri="{FF2B5EF4-FFF2-40B4-BE49-F238E27FC236}">
                <a16:creationId xmlns:a16="http://schemas.microsoft.com/office/drawing/2014/main" id="{A166924E-4AB9-4878-B200-174C66A6B387}"/>
              </a:ext>
            </a:extLst>
          </p:cNvPr>
          <p:cNvSpPr>
            <a:spLocks noGrp="1"/>
          </p:cNvSpPr>
          <p:nvPr>
            <p:ph idx="1"/>
          </p:nvPr>
        </p:nvSpPr>
        <p:spPr/>
        <p:txBody>
          <a:bodyPr>
            <a:normAutofit/>
          </a:bodyPr>
          <a:lstStyle/>
          <a:p>
            <a:pPr marL="0" marR="0" lvl="0" indent="0">
              <a:lnSpc>
                <a:spcPct val="107000"/>
              </a:lnSpc>
              <a:spcBef>
                <a:spcPts val="0"/>
              </a:spcBef>
              <a:spcAft>
                <a:spcPts val="800"/>
              </a:spcAft>
              <a:buNone/>
              <a:tabLst>
                <a:tab pos="457200" algn="l"/>
              </a:tabLst>
            </a:pPr>
            <a:r>
              <a:rPr lang="en-US" sz="1800">
                <a:effectLst/>
                <a:latin typeface="Calibri"/>
                <a:ea typeface="Calibri"/>
                <a:cs typeface="Times New Roman"/>
              </a:rPr>
              <a:t>Based on long-term, high-level performance with a minimum of 60 FTE service months at the university.</a:t>
            </a:r>
            <a:endParaRPr lang="en-US"/>
          </a:p>
          <a:p>
            <a:pPr marL="342900" indent="-342900">
              <a:lnSpc>
                <a:spcPct val="107000"/>
              </a:lnSpc>
              <a:spcBef>
                <a:spcPts val="0"/>
              </a:spcBef>
              <a:spcAft>
                <a:spcPts val="800"/>
              </a:spcAft>
              <a:buFont typeface="+mj-lt"/>
              <a:buAutoNum type="arabicPeriod"/>
              <a:tabLst>
                <a:tab pos="457200" algn="l"/>
              </a:tabLst>
            </a:pPr>
            <a:r>
              <a:rPr lang="en-US" sz="1800" u="sng">
                <a:effectLst/>
                <a:latin typeface="Calibri"/>
                <a:ea typeface="Calibri"/>
                <a:cs typeface="Times New Roman"/>
              </a:rPr>
              <a:t> Fixed and Continuing System</a:t>
            </a:r>
            <a:r>
              <a:rPr lang="en-US" sz="1800">
                <a:effectLst/>
                <a:latin typeface="Calibri"/>
                <a:ea typeface="Calibri"/>
                <a:cs typeface="Times New Roman"/>
              </a:rPr>
              <a:t> - An individual can be hired as a senior specialist, upon approval by the Office of the Provost.</a:t>
            </a:r>
            <a:r>
              <a:rPr lang="en-US" sz="1800">
                <a:latin typeface="Calibri"/>
                <a:ea typeface="Calibri"/>
                <a:cs typeface="Times New Roman"/>
              </a:rPr>
              <a:t> </a:t>
            </a:r>
            <a:r>
              <a:rPr kumimoji="0" lang="en-US" sz="1800" b="0" i="0" u="none" strike="noStrike" kern="1200" cap="none" spc="0" normalizeH="0" baseline="0" noProof="0">
                <a:ln>
                  <a:noFill/>
                </a:ln>
                <a:solidFill>
                  <a:prstClr val="black"/>
                </a:solidFill>
                <a:effectLst/>
                <a:uLnTx/>
                <a:uFillTx/>
                <a:latin typeface="Calibri"/>
                <a:ea typeface="Calibri"/>
                <a:cs typeface="Times New Roman"/>
              </a:rPr>
              <a:t>If an individual is hired as a senior specialist in the continuing system, upon approval by the Office of the Provost, they will also receive continuing status upon hire.</a:t>
            </a:r>
            <a:endParaRPr lang="en-US" sz="1800" b="0" i="0" u="none" strike="noStrike" kern="1200" cap="none" spc="0" normalizeH="0" baseline="0" noProof="0">
              <a:ln>
                <a:noFill/>
              </a:ln>
              <a:solidFill>
                <a:prstClr val="black"/>
              </a:solidFill>
              <a:effectLst/>
              <a:uLnTx/>
              <a:uFillTx/>
              <a:latin typeface="Calibri"/>
              <a:ea typeface="Calibri"/>
              <a:cs typeface="Times New Roman"/>
            </a:endParaRPr>
          </a:p>
          <a:p>
            <a:pPr marL="342900" marR="0" lvl="0" indent="-342900">
              <a:lnSpc>
                <a:spcPct val="107000"/>
              </a:lnSpc>
              <a:spcBef>
                <a:spcPts val="0"/>
              </a:spcBef>
              <a:spcAft>
                <a:spcPts val="800"/>
              </a:spcAft>
              <a:buFont typeface="+mj-lt"/>
              <a:buAutoNum type="arabicPeriod"/>
              <a:tabLst>
                <a:tab pos="457200" algn="l"/>
              </a:tabLst>
            </a:pPr>
            <a:r>
              <a:rPr lang="en-US" sz="1800" u="sng">
                <a:effectLst/>
                <a:latin typeface="Calibri" panose="020F0502020204030204" pitchFamily="34" charset="0"/>
                <a:ea typeface="Calibri" panose="020F0502020204030204" pitchFamily="34" charset="0"/>
                <a:cs typeface="Times New Roman" panose="02020603050405020304" pitchFamily="18" charset="0"/>
              </a:rPr>
              <a:t>Internal MSU hiring</a:t>
            </a:r>
            <a:r>
              <a:rPr lang="en-US" sz="1800">
                <a:effectLst/>
                <a:latin typeface="Calibri" panose="020F0502020204030204" pitchFamily="34" charset="0"/>
                <a:ea typeface="Calibri" panose="020F0502020204030204" pitchFamily="34" charset="0"/>
                <a:cs typeface="Times New Roman" panose="02020603050405020304" pitchFamily="18" charset="0"/>
              </a:rPr>
              <a:t> - If a specialist is promoted to senior specialist in a functional area and moves to another unit or college with the same functional area (i.e. research specialist position to another research specialist position), their senior specialist designation will remain with them.</a:t>
            </a:r>
          </a:p>
          <a:p>
            <a:endParaRPr lang="en-US"/>
          </a:p>
        </p:txBody>
      </p:sp>
    </p:spTree>
    <p:extLst>
      <p:ext uri="{BB962C8B-B14F-4D97-AF65-F5344CB8AC3E}">
        <p14:creationId xmlns:p14="http://schemas.microsoft.com/office/powerpoint/2010/main" val="1032554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F403-F533-15A1-6045-4FD7ECA66083}"/>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5BB8D28C-8A9A-4BA4-F50A-93338E6A8117}"/>
              </a:ext>
            </a:extLst>
          </p:cNvPr>
          <p:cNvSpPr>
            <a:spLocks noGrp="1"/>
          </p:cNvSpPr>
          <p:nvPr>
            <p:ph idx="1"/>
          </p:nvPr>
        </p:nvSpPr>
        <p:spPr/>
        <p:txBody>
          <a:bodyPr>
            <a:normAutofit fontScale="85000" lnSpcReduction="20000"/>
          </a:bodyPr>
          <a:lstStyle/>
          <a:p>
            <a:pPr marL="0" indent="0" algn="ctr">
              <a:buNone/>
            </a:pPr>
            <a:r>
              <a:rPr lang="en-US" b="1">
                <a:latin typeface="Gotham-Bold"/>
              </a:rPr>
              <a:t>Faculty and Academic Staff Affairs Team:</a:t>
            </a:r>
          </a:p>
          <a:p>
            <a:pPr marL="0" indent="0" algn="ctr">
              <a:buNone/>
            </a:pPr>
            <a:r>
              <a:rPr lang="en-US">
                <a:latin typeface="Gotham-Bold"/>
              </a:rPr>
              <a:t>Teresa Mastin, Vice Provost and Associate Vice President FASA</a:t>
            </a:r>
          </a:p>
          <a:p>
            <a:pPr marL="0" indent="0" algn="ctr">
              <a:buNone/>
            </a:pPr>
            <a:r>
              <a:rPr lang="en-US">
                <a:latin typeface="Gotham-Bold"/>
              </a:rPr>
              <a:t>Kate Birdsall, Director FASA</a:t>
            </a:r>
          </a:p>
          <a:p>
            <a:pPr marL="0" indent="0" algn="ctr">
              <a:buNone/>
            </a:pPr>
            <a:r>
              <a:rPr lang="en-US">
                <a:latin typeface="Gotham-Bold"/>
              </a:rPr>
              <a:t>Kathy Charles, Sr Director FASA ** ASAC </a:t>
            </a:r>
            <a:r>
              <a:rPr lang="en-US" err="1">
                <a:latin typeface="Gotham-Bold"/>
              </a:rPr>
              <a:t>Liasion</a:t>
            </a:r>
          </a:p>
          <a:p>
            <a:pPr marL="0" indent="0" algn="ctr">
              <a:buNone/>
            </a:pPr>
            <a:r>
              <a:rPr lang="en-US">
                <a:latin typeface="Gotham-Bold"/>
              </a:rPr>
              <a:t>Teresia Hagelberger, Director FASA</a:t>
            </a:r>
          </a:p>
          <a:p>
            <a:pPr marL="0" indent="0" algn="ctr">
              <a:buNone/>
            </a:pPr>
            <a:r>
              <a:rPr lang="en-US">
                <a:latin typeface="Gotham-Bold"/>
              </a:rPr>
              <a:t>Jennie Schaeffer, Director FASA</a:t>
            </a:r>
          </a:p>
          <a:p>
            <a:pPr marL="0" indent="0" algn="ctr">
              <a:buNone/>
            </a:pPr>
            <a:r>
              <a:rPr lang="en-US">
                <a:latin typeface="Gotham-Bold"/>
              </a:rPr>
              <a:t>Nikki Schmidtke, Director FASA</a:t>
            </a:r>
          </a:p>
          <a:p>
            <a:pPr marL="0" indent="0" algn="ctr">
              <a:buNone/>
            </a:pPr>
            <a:r>
              <a:rPr lang="en-US">
                <a:latin typeface="Gotham-Bold"/>
              </a:rPr>
              <a:t>Melissa Sortman, Assistant Provost FASA</a:t>
            </a:r>
          </a:p>
          <a:p>
            <a:pPr marL="0" indent="0" algn="ctr">
              <a:buNone/>
            </a:pPr>
            <a:r>
              <a:rPr lang="en-US">
                <a:latin typeface="Gotham-Bold"/>
              </a:rPr>
              <a:t>Kara Yermak, Assistant Provost FASA</a:t>
            </a:r>
          </a:p>
          <a:p>
            <a:pPr marL="0" indent="0" algn="ctr">
              <a:buNone/>
            </a:pPr>
            <a:endParaRPr lang="en-US"/>
          </a:p>
        </p:txBody>
      </p:sp>
    </p:spTree>
    <p:extLst>
      <p:ext uri="{BB962C8B-B14F-4D97-AF65-F5344CB8AC3E}">
        <p14:creationId xmlns:p14="http://schemas.microsoft.com/office/powerpoint/2010/main" val="425638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47E-EC37-44C5-F5C3-B048C8BC4500}"/>
              </a:ext>
            </a:extLst>
          </p:cNvPr>
          <p:cNvSpPr>
            <a:spLocks noGrp="1"/>
          </p:cNvSpPr>
          <p:nvPr>
            <p:ph type="title"/>
          </p:nvPr>
        </p:nvSpPr>
        <p:spPr>
          <a:xfrm>
            <a:off x="1451579" y="804519"/>
            <a:ext cx="9603275" cy="1049235"/>
          </a:xfrm>
        </p:spPr>
        <p:txBody>
          <a:bodyPr>
            <a:normAutofit/>
          </a:bodyPr>
          <a:lstStyle/>
          <a:p>
            <a:r>
              <a:rPr lang="en-US"/>
              <a:t>Basis for Establishing </a:t>
            </a:r>
            <a:br>
              <a:rPr lang="en-US"/>
            </a:br>
            <a:r>
              <a:rPr lang="en-US"/>
              <a:t>Academic Specialist Positions</a:t>
            </a:r>
          </a:p>
        </p:txBody>
      </p:sp>
      <p:graphicFrame>
        <p:nvGraphicFramePr>
          <p:cNvPr id="5" name="Content Placeholder 2">
            <a:extLst>
              <a:ext uri="{FF2B5EF4-FFF2-40B4-BE49-F238E27FC236}">
                <a16:creationId xmlns:a16="http://schemas.microsoft.com/office/drawing/2014/main" id="{4681A9BB-5D72-DE41-85FD-5F399EB0C5FE}"/>
              </a:ext>
            </a:extLst>
          </p:cNvPr>
          <p:cNvGraphicFramePr>
            <a:graphicFrameLocks noGrp="1"/>
          </p:cNvGraphicFramePr>
          <p:nvPr>
            <p:ph idx="1"/>
            <p:extLst>
              <p:ext uri="{D42A27DB-BD31-4B8C-83A1-F6EECF244321}">
                <p14:modId xmlns:p14="http://schemas.microsoft.com/office/powerpoint/2010/main" val="2728781151"/>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395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3" name="Picture 4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6" name="Rectangle 45">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69A0AE2-3BB5-04C1-BE24-8082D2C337E1}"/>
              </a:ext>
            </a:extLst>
          </p:cNvPr>
          <p:cNvSpPr>
            <a:spLocks noGrp="1"/>
          </p:cNvSpPr>
          <p:nvPr>
            <p:ph type="title"/>
          </p:nvPr>
        </p:nvSpPr>
        <p:spPr>
          <a:xfrm>
            <a:off x="659301" y="1474969"/>
            <a:ext cx="2823919" cy="1868760"/>
          </a:xfrm>
        </p:spPr>
        <p:txBody>
          <a:bodyPr vert="horz" lIns="91440" tIns="45720" rIns="91440" bIns="0" rtlCol="0" anchor="b">
            <a:normAutofit fontScale="90000"/>
          </a:bodyPr>
          <a:lstStyle/>
          <a:p>
            <a:r>
              <a:rPr lang="en-US" sz="3600"/>
              <a:t>Academic Specialist at MSU</a:t>
            </a:r>
            <a:br>
              <a:rPr lang="en-US" sz="3600"/>
            </a:br>
            <a:r>
              <a:rPr lang="en-US" sz="3600"/>
              <a:t> </a:t>
            </a:r>
            <a:r>
              <a:rPr lang="en-US" sz="1300"/>
              <a:t>(</a:t>
            </a:r>
            <a:r>
              <a:rPr lang="en-US" sz="1400"/>
              <a:t>As of 10/01/2025)</a:t>
            </a:r>
          </a:p>
        </p:txBody>
      </p:sp>
      <p:cxnSp>
        <p:nvCxnSpPr>
          <p:cNvPr id="48" name="Straight Connector 47">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9" name="Group 48">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27" name="Rectangle 26">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A pie chart with a number of text&#10;&#10;AI-generated content may be incorrect.">
            <a:extLst>
              <a:ext uri="{FF2B5EF4-FFF2-40B4-BE49-F238E27FC236}">
                <a16:creationId xmlns:a16="http://schemas.microsoft.com/office/drawing/2014/main" id="{DFFEF955-559F-0DC2-6737-0924E20B1FBA}"/>
              </a:ext>
            </a:extLst>
          </p:cNvPr>
          <p:cNvPicPr>
            <a:picLocks noChangeAspect="1"/>
          </p:cNvPicPr>
          <p:nvPr/>
        </p:nvPicPr>
        <p:blipFill>
          <a:blip r:embed="rId4"/>
          <a:srcRect l="7462" r="14532" b="-2"/>
          <a:stretch>
            <a:fillRect/>
          </a:stretch>
        </p:blipFill>
        <p:spPr>
          <a:xfrm>
            <a:off x="4618374" y="1116345"/>
            <a:ext cx="6282919" cy="3866172"/>
          </a:xfrm>
          <a:prstGeom prst="rect">
            <a:avLst/>
          </a:prstGeom>
        </p:spPr>
      </p:pic>
      <p:pic>
        <p:nvPicPr>
          <p:cNvPr id="51" name="Picture 50">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2" name="Straight Connector 51">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12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6D40CD9-ACC4-2AD3-3696-EEA3E72ECAA7}"/>
              </a:ext>
            </a:extLst>
          </p:cNvPr>
          <p:cNvSpPr>
            <a:spLocks noGrp="1"/>
          </p:cNvSpPr>
          <p:nvPr>
            <p:ph type="title"/>
          </p:nvPr>
        </p:nvSpPr>
        <p:spPr>
          <a:xfrm>
            <a:off x="1451579" y="804519"/>
            <a:ext cx="9603275" cy="1049235"/>
          </a:xfrm>
        </p:spPr>
        <p:txBody>
          <a:bodyPr vert="horz" lIns="91440" tIns="45720" rIns="91440" bIns="45720" rtlCol="0" anchor="t">
            <a:normAutofit/>
          </a:bodyPr>
          <a:lstStyle/>
          <a:p>
            <a:pPr algn="ctr"/>
            <a:r>
              <a:rPr lang="en-US"/>
              <a:t>Academic Specialist By Functional Area</a:t>
            </a:r>
            <a:br>
              <a:rPr lang="en-US"/>
            </a:br>
            <a:r>
              <a:rPr lang="en-US" sz="1600"/>
              <a:t>(Data As of 10/01/2025)</a:t>
            </a:r>
            <a:endParaRPr lang="en-US"/>
          </a:p>
        </p:txBody>
      </p:sp>
      <p:pic>
        <p:nvPicPr>
          <p:cNvPr id="5" name="Picture 4" descr="A pie chart with different colored circles&#10;&#10;AI-generated content may be incorrect.">
            <a:extLst>
              <a:ext uri="{FF2B5EF4-FFF2-40B4-BE49-F238E27FC236}">
                <a16:creationId xmlns:a16="http://schemas.microsoft.com/office/drawing/2014/main" id="{AD887F0D-C8C3-CB2B-383A-44C70FF4B390}"/>
              </a:ext>
            </a:extLst>
          </p:cNvPr>
          <p:cNvPicPr>
            <a:picLocks noChangeAspect="1"/>
          </p:cNvPicPr>
          <p:nvPr/>
        </p:nvPicPr>
        <p:blipFill>
          <a:blip r:embed="rId4"/>
          <a:stretch>
            <a:fillRect/>
          </a:stretch>
        </p:blipFill>
        <p:spPr>
          <a:xfrm>
            <a:off x="1555963" y="1963540"/>
            <a:ext cx="8764255" cy="4108228"/>
          </a:xfrm>
          <a:prstGeom prst="rect">
            <a:avLst/>
          </a:prstGeom>
        </p:spPr>
      </p:pic>
    </p:spTree>
    <p:extLst>
      <p:ext uri="{BB962C8B-B14F-4D97-AF65-F5344CB8AC3E}">
        <p14:creationId xmlns:p14="http://schemas.microsoft.com/office/powerpoint/2010/main" val="250356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9BA8-EEA7-1C9B-5A9A-B3E614B04443}"/>
              </a:ext>
            </a:extLst>
          </p:cNvPr>
          <p:cNvSpPr>
            <a:spLocks noGrp="1"/>
          </p:cNvSpPr>
          <p:nvPr>
            <p:ph type="title"/>
          </p:nvPr>
        </p:nvSpPr>
        <p:spPr/>
        <p:txBody>
          <a:bodyPr/>
          <a:lstStyle/>
          <a:p>
            <a:r>
              <a:rPr lang="en-US"/>
              <a:t>Academic Specialists - Evaluation Policy</a:t>
            </a:r>
          </a:p>
        </p:txBody>
      </p:sp>
      <p:sp>
        <p:nvSpPr>
          <p:cNvPr id="3" name="Content Placeholder 2">
            <a:extLst>
              <a:ext uri="{FF2B5EF4-FFF2-40B4-BE49-F238E27FC236}">
                <a16:creationId xmlns:a16="http://schemas.microsoft.com/office/drawing/2014/main" id="{A6C392AB-951C-F5DF-015C-48B7F2395412}"/>
              </a:ext>
            </a:extLst>
          </p:cNvPr>
          <p:cNvSpPr>
            <a:spLocks noGrp="1"/>
          </p:cNvSpPr>
          <p:nvPr>
            <p:ph idx="1"/>
          </p:nvPr>
        </p:nvSpPr>
        <p:spPr/>
        <p:txBody>
          <a:bodyPr>
            <a:normAutofit fontScale="92500"/>
          </a:bodyPr>
          <a:lstStyle/>
          <a:p>
            <a:pPr rtl="0" fontAlgn="base">
              <a:spcBef>
                <a:spcPts val="0"/>
              </a:spcBef>
              <a:spcAft>
                <a:spcPts val="0"/>
              </a:spcAft>
              <a:buFont typeface="Arial" panose="020B0604020202020204" pitchFamily="34" charset="0"/>
              <a:buChar char="•"/>
            </a:pPr>
            <a:r>
              <a:rPr lang="en-US" sz="1900" b="0" i="0" u="none" strike="noStrike">
                <a:solidFill>
                  <a:srgbClr val="000000"/>
                </a:solidFill>
                <a:effectLst/>
                <a:latin typeface="Gotham Book"/>
              </a:rPr>
              <a:t>Annual reviews between specialist and their supervisor must occur at least once each fiscal year</a:t>
            </a:r>
          </a:p>
          <a:p>
            <a:pPr rtl="0" fontAlgn="base">
              <a:spcBef>
                <a:spcPts val="0"/>
              </a:spcBef>
              <a:spcAft>
                <a:spcPts val="0"/>
              </a:spcAft>
              <a:buFont typeface="Arial" panose="020B0604020202020204" pitchFamily="34" charset="0"/>
              <a:buChar char="•"/>
            </a:pPr>
            <a:r>
              <a:rPr lang="en-US" sz="1900" b="0" i="0" u="none" strike="noStrike">
                <a:solidFill>
                  <a:srgbClr val="000000"/>
                </a:solidFill>
                <a:effectLst/>
                <a:latin typeface="Gotham Book"/>
              </a:rPr>
              <a:t>The review must be a joint process between the specialist and the supervisor/administrator</a:t>
            </a:r>
          </a:p>
          <a:p>
            <a:pPr rtl="0" fontAlgn="base">
              <a:spcBef>
                <a:spcPts val="0"/>
              </a:spcBef>
              <a:spcAft>
                <a:spcPts val="0"/>
              </a:spcAft>
              <a:buFont typeface="Arial" panose="020B0604020202020204" pitchFamily="34" charset="0"/>
              <a:buChar char="•"/>
            </a:pPr>
            <a:r>
              <a:rPr lang="en-US" sz="1900" b="0" i="0" u="none" strike="noStrike">
                <a:solidFill>
                  <a:srgbClr val="000000"/>
                </a:solidFill>
                <a:effectLst/>
                <a:latin typeface="Gotham Book"/>
              </a:rPr>
              <a:t>The exact process may be determined by the unit, if the following conditions are met:</a:t>
            </a:r>
          </a:p>
          <a:p>
            <a:pPr marL="0" indent="0" rtl="0" fontAlgn="base">
              <a:spcBef>
                <a:spcPts val="0"/>
              </a:spcBef>
              <a:spcAft>
                <a:spcPts val="0"/>
              </a:spcAft>
              <a:buNone/>
            </a:pPr>
            <a:endParaRPr lang="en-US" sz="1900" b="0" i="0" u="none" strike="noStrike">
              <a:solidFill>
                <a:srgbClr val="000000"/>
              </a:solidFill>
              <a:effectLst/>
              <a:latin typeface="Gotham Book"/>
            </a:endParaRPr>
          </a:p>
          <a:p>
            <a:pPr marL="742950" lvl="1" indent="-285750" rtl="0" fontAlgn="base">
              <a:spcBef>
                <a:spcPts val="0"/>
              </a:spcBef>
              <a:spcAft>
                <a:spcPts val="0"/>
              </a:spcAft>
              <a:buFont typeface="Arial" panose="020B0604020202020204" pitchFamily="34" charset="0"/>
              <a:buChar char="•"/>
            </a:pPr>
            <a:r>
              <a:rPr lang="en-US" sz="1900" b="0" i="0" u="none" strike="noStrike">
                <a:solidFill>
                  <a:srgbClr val="000000"/>
                </a:solidFill>
                <a:effectLst/>
                <a:latin typeface="Gotham Book"/>
              </a:rPr>
              <a:t>The annual review must include a conversation between specialist and supervisor/administrator that is based on documentation of accomplishments from the past year and goals/plans for the future</a:t>
            </a:r>
          </a:p>
          <a:p>
            <a:pPr marL="742950" lvl="1" indent="-285750" rtl="0" fontAlgn="base">
              <a:spcBef>
                <a:spcPts val="0"/>
              </a:spcBef>
              <a:spcAft>
                <a:spcPts val="0"/>
              </a:spcAft>
              <a:buFont typeface="Arial" panose="020B0604020202020204" pitchFamily="34" charset="0"/>
              <a:buChar char="•"/>
            </a:pPr>
            <a:r>
              <a:rPr lang="en-US" sz="1900" b="0" i="0" u="none" strike="noStrike">
                <a:solidFill>
                  <a:srgbClr val="000000"/>
                </a:solidFill>
                <a:effectLst/>
                <a:latin typeface="Gotham Book"/>
              </a:rPr>
              <a:t>The specialist must be provided with a written summation of the review from the supervisor within 30 days and have the option to provide a written response for rebuttal and/or clarification if desired</a:t>
            </a:r>
          </a:p>
          <a:p>
            <a:endParaRPr lang="en-US"/>
          </a:p>
        </p:txBody>
      </p:sp>
    </p:spTree>
    <p:extLst>
      <p:ext uri="{BB962C8B-B14F-4D97-AF65-F5344CB8AC3E}">
        <p14:creationId xmlns:p14="http://schemas.microsoft.com/office/powerpoint/2010/main" val="404826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9F49-EA7A-3DDC-A6A8-CAB62CC94463}"/>
              </a:ext>
            </a:extLst>
          </p:cNvPr>
          <p:cNvSpPr>
            <a:spLocks noGrp="1"/>
          </p:cNvSpPr>
          <p:nvPr>
            <p:ph type="title"/>
          </p:nvPr>
        </p:nvSpPr>
        <p:spPr/>
        <p:txBody>
          <a:bodyPr/>
          <a:lstStyle/>
          <a:p>
            <a:r>
              <a:rPr lang="en-US"/>
              <a:t>Continuing System Reappointment</a:t>
            </a:r>
          </a:p>
        </p:txBody>
      </p:sp>
      <p:sp>
        <p:nvSpPr>
          <p:cNvPr id="3" name="Content Placeholder 2">
            <a:extLst>
              <a:ext uri="{FF2B5EF4-FFF2-40B4-BE49-F238E27FC236}">
                <a16:creationId xmlns:a16="http://schemas.microsoft.com/office/drawing/2014/main" id="{6F2E88FA-4224-BF10-77C4-3A7DFA975A67}"/>
              </a:ext>
            </a:extLst>
          </p:cNvPr>
          <p:cNvSpPr>
            <a:spLocks noGrp="1"/>
          </p:cNvSpPr>
          <p:nvPr>
            <p:ph idx="1"/>
          </p:nvPr>
        </p:nvSpPr>
        <p:spPr/>
        <p:txBody>
          <a:bodyPr/>
          <a:lstStyle/>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none" strike="noStrike" kern="1200" cap="none" spc="0" normalizeH="0" baseline="0" noProof="0">
                <a:ln>
                  <a:noFill/>
                </a:ln>
                <a:effectLst/>
                <a:uLnTx/>
                <a:uFillTx/>
                <a:latin typeface="Gotham Book" pitchFamily="50" charset="0"/>
                <a:ea typeface="ＭＳ Ｐゴシック" charset="-128"/>
                <a:cs typeface="Gotham Book" pitchFamily="50" charset="0"/>
              </a:rPr>
              <a:t>Reappointment, including the award of continuing appointment status and promotion to the rank of senior academic specialist, is predicated on the:</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none" strike="noStrike" kern="1200" cap="none" spc="0" normalizeH="0" baseline="0" noProof="0">
                <a:ln>
                  <a:noFill/>
                </a:ln>
                <a:effectLst/>
                <a:uLnTx/>
                <a:uFillTx/>
                <a:latin typeface="Gotham Book" pitchFamily="50" charset="0"/>
                <a:ea typeface="ＭＳ Ｐゴシック" charset="-128"/>
                <a:cs typeface="Gotham Book" pitchFamily="50" charset="0"/>
              </a:rPr>
              <a:t> exemplary </a:t>
            </a:r>
            <a:r>
              <a:rPr kumimoji="0" lang="en-US" sz="2400" b="0" i="0" u="sng" strike="noStrike" kern="1200" cap="none" spc="0" normalizeH="0" baseline="0" noProof="0">
                <a:ln>
                  <a:noFill/>
                </a:ln>
                <a:effectLst/>
                <a:uLnTx/>
                <a:uFillTx/>
                <a:latin typeface="Gotham Book" pitchFamily="50" charset="0"/>
                <a:ea typeface="ＭＳ Ｐゴシック" charset="-128"/>
                <a:cs typeface="Gotham Book" pitchFamily="50" charset="0"/>
              </a:rPr>
              <a:t>performance of assigned duties</a:t>
            </a:r>
            <a:r>
              <a:rPr kumimoji="0" lang="en-US" sz="2400" b="0" i="0" u="none" strike="noStrike" kern="1200" cap="none" spc="0" normalizeH="0" baseline="0" noProof="0">
                <a:ln>
                  <a:noFill/>
                </a:ln>
                <a:effectLst/>
                <a:uLnTx/>
                <a:uFillTx/>
                <a:latin typeface="Gotham Book" pitchFamily="50" charset="0"/>
                <a:ea typeface="ＭＳ Ｐゴシック" charset="-128"/>
                <a:cs typeface="Gotham Book" pitchFamily="50" charset="0"/>
              </a:rPr>
              <a:t>,</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none" strike="noStrike" kern="1200" cap="none" spc="0" normalizeH="0" baseline="0" noProof="0">
                <a:ln>
                  <a:noFill/>
                </a:ln>
                <a:effectLst/>
                <a:uLnTx/>
                <a:uFillTx/>
                <a:latin typeface="Gotham Book" pitchFamily="50" charset="0"/>
                <a:ea typeface="ＭＳ Ｐゴシック" charset="-128"/>
                <a:cs typeface="Gotham Book" pitchFamily="50" charset="0"/>
              </a:rPr>
              <a:t> </a:t>
            </a:r>
            <a:r>
              <a:rPr kumimoji="0" lang="en-US" sz="2400" b="0" i="0" u="sng" strike="noStrike" kern="1200" cap="none" spc="0" normalizeH="0" baseline="0" noProof="0">
                <a:ln>
                  <a:noFill/>
                </a:ln>
                <a:effectLst/>
                <a:uLnTx/>
                <a:uFillTx/>
                <a:latin typeface="Gotham Book" pitchFamily="50" charset="0"/>
                <a:ea typeface="ＭＳ Ｐゴシック" charset="-128"/>
                <a:cs typeface="Gotham Book" pitchFamily="50" charset="0"/>
              </a:rPr>
              <a:t>professional development</a:t>
            </a:r>
            <a:r>
              <a:rPr kumimoji="0" lang="en-US" sz="2400" b="0" i="0" u="none" strike="noStrike" kern="1200" cap="none" spc="0" normalizeH="0" baseline="0" noProof="0">
                <a:ln>
                  <a:noFill/>
                </a:ln>
                <a:effectLst/>
                <a:uLnTx/>
                <a:uFillTx/>
                <a:latin typeface="Gotham Book" pitchFamily="50" charset="0"/>
                <a:ea typeface="ＭＳ Ｐゴシック" charset="-128"/>
                <a:cs typeface="Gotham Book" pitchFamily="50" charset="0"/>
              </a:rPr>
              <a:t>, </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sng" strike="noStrike" kern="1200" cap="none" spc="0" normalizeH="0" baseline="0" noProof="0">
                <a:ln>
                  <a:noFill/>
                </a:ln>
                <a:effectLst/>
                <a:uLnTx/>
                <a:uFillTx/>
                <a:latin typeface="Gotham Book" pitchFamily="50" charset="0"/>
                <a:ea typeface="ＭＳ Ｐゴシック" charset="-128"/>
                <a:cs typeface="Gotham Book" pitchFamily="50" charset="0"/>
              </a:rPr>
              <a:t>excellence in scholarly activity</a:t>
            </a:r>
            <a:r>
              <a:rPr kumimoji="0" lang="en-US" sz="2400" b="0" i="0" u="none" strike="noStrike" kern="1200" cap="none" spc="0" normalizeH="0" baseline="0" noProof="0">
                <a:ln>
                  <a:noFill/>
                </a:ln>
                <a:effectLst/>
                <a:uLnTx/>
                <a:uFillTx/>
                <a:latin typeface="Gotham Book" pitchFamily="50" charset="0"/>
                <a:ea typeface="ＭＳ Ｐゴシック" charset="-128"/>
                <a:cs typeface="Gotham Book" pitchFamily="50" charset="0"/>
              </a:rPr>
              <a:t>, </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sng" strike="noStrike" kern="1200" cap="none" spc="0" normalizeH="0" baseline="0" noProof="0">
                <a:ln>
                  <a:noFill/>
                </a:ln>
                <a:effectLst/>
                <a:uLnTx/>
                <a:uFillTx/>
                <a:latin typeface="Gotham Book" pitchFamily="50" charset="0"/>
                <a:ea typeface="ＭＳ Ｐゴシック" charset="-128"/>
                <a:cs typeface="Gotham Book" pitchFamily="50" charset="0"/>
              </a:rPr>
              <a:t>leadership and contributions</a:t>
            </a:r>
            <a:r>
              <a:rPr kumimoji="0" lang="en-US" sz="2400" b="0" i="0" u="none" strike="noStrike" kern="1200" cap="none" spc="0" normalizeH="0" baseline="0" noProof="0">
                <a:ln>
                  <a:noFill/>
                </a:ln>
                <a:effectLst/>
                <a:uLnTx/>
                <a:uFillTx/>
                <a:latin typeface="Gotham Book" pitchFamily="50" charset="0"/>
                <a:ea typeface="ＭＳ Ｐゴシック" charset="-128"/>
                <a:cs typeface="Gotham Book" pitchFamily="50" charset="0"/>
              </a:rPr>
              <a:t> to the institution.</a:t>
            </a:r>
            <a:endParaRPr lang="en-US"/>
          </a:p>
        </p:txBody>
      </p:sp>
    </p:spTree>
    <p:extLst>
      <p:ext uri="{BB962C8B-B14F-4D97-AF65-F5344CB8AC3E}">
        <p14:creationId xmlns:p14="http://schemas.microsoft.com/office/powerpoint/2010/main" val="133247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9159-40FD-F567-0EBA-C1B22DBF0510}"/>
              </a:ext>
            </a:extLst>
          </p:cNvPr>
          <p:cNvSpPr>
            <a:spLocks noGrp="1"/>
          </p:cNvSpPr>
          <p:nvPr>
            <p:ph type="title"/>
          </p:nvPr>
        </p:nvSpPr>
        <p:spPr/>
        <p:txBody>
          <a:bodyPr/>
          <a:lstStyle/>
          <a:p>
            <a:r>
              <a:rPr lang="en-US"/>
              <a:t>Continuing System Reappointment </a:t>
            </a:r>
            <a:r>
              <a:rPr lang="en-US" sz="2400"/>
              <a:t>(Cont’d)</a:t>
            </a:r>
            <a:endParaRPr lang="en-US"/>
          </a:p>
        </p:txBody>
      </p:sp>
      <p:sp>
        <p:nvSpPr>
          <p:cNvPr id="3" name="Content Placeholder 2">
            <a:extLst>
              <a:ext uri="{FF2B5EF4-FFF2-40B4-BE49-F238E27FC236}">
                <a16:creationId xmlns:a16="http://schemas.microsoft.com/office/drawing/2014/main" id="{E6F26D26-EB4F-E1FA-6E85-4F33816C1880}"/>
              </a:ext>
            </a:extLst>
          </p:cNvPr>
          <p:cNvSpPr>
            <a:spLocks noGrp="1"/>
          </p:cNvSpPr>
          <p:nvPr>
            <p:ph idx="1"/>
          </p:nvPr>
        </p:nvSpPr>
        <p:spPr>
          <a:xfrm>
            <a:off x="1451579" y="1970201"/>
            <a:ext cx="9603275" cy="4083279"/>
          </a:xfrm>
        </p:spPr>
        <p:txBody>
          <a:bodyPr>
            <a:normAutofit fontScale="32500" lnSpcReduction="20000"/>
          </a:bodyPr>
          <a:lstStyle/>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1" i="0" u="sng" strike="noStrike" kern="1200" cap="none" spc="0" normalizeH="0" baseline="0" noProof="0">
                <a:ln>
                  <a:noFill/>
                </a:ln>
                <a:solidFill>
                  <a:prstClr val="black"/>
                </a:solidFill>
                <a:effectLst/>
                <a:uLnTx/>
                <a:uFillTx/>
                <a:latin typeface="Gotham Book"/>
                <a:ea typeface="Calibri" panose="020F0502020204030204" pitchFamily="34" charset="0"/>
                <a:cs typeface="Times New Roman" panose="02020603050405020304" pitchFamily="18" charset="0"/>
              </a:rPr>
              <a:t>Establishment of Committee</a:t>
            </a:r>
            <a:r>
              <a:rPr kumimoji="0" lang="en-US" sz="4300" b="1" i="0" u="none" strike="noStrike" kern="1200" cap="none" spc="0" normalizeH="0" baseline="0" noProof="0">
                <a:ln>
                  <a:noFill/>
                </a:ln>
                <a:solidFill>
                  <a:prstClr val="black"/>
                </a:solidFill>
                <a:effectLst/>
                <a:uLnTx/>
                <a:uFillTx/>
                <a:latin typeface="Gotham Book"/>
                <a:ea typeface="Calibri" panose="020F0502020204030204" pitchFamily="34" charset="0"/>
                <a:cs typeface="Times New Roman" panose="02020603050405020304" pitchFamily="18" charset="0"/>
              </a:rPr>
              <a:t> - </a:t>
            </a:r>
            <a:r>
              <a:rPr kumimoji="0" lang="en-US" sz="4300" b="0" i="0" u="none" strike="noStrike" kern="1200" cap="none" spc="0" normalizeH="0" baseline="0" noProof="0">
                <a:ln>
                  <a:noFill/>
                </a:ln>
                <a:solidFill>
                  <a:prstClr val="black"/>
                </a:solidFill>
                <a:effectLst/>
                <a:uLnTx/>
                <a:uFillTx/>
                <a:latin typeface="Gotham Book"/>
                <a:ea typeface="Calibri" panose="020F0502020204030204" pitchFamily="34" charset="0"/>
                <a:cs typeface="Times New Roman" panose="02020603050405020304" pitchFamily="18" charset="0"/>
              </a:rPr>
              <a:t>The unit administrator shall establish a review committee to advise the unit administrator about the reappointment, or award of continuing appointment status, or promotion of the individual academic specialist. </a:t>
            </a:r>
            <a:br>
              <a:rPr kumimoji="0" lang="en-US" sz="4300" b="0" i="0" u="none" strike="noStrike" kern="1200" cap="none" spc="0" normalizeH="0" baseline="0" noProof="0">
                <a:ln>
                  <a:noFill/>
                </a:ln>
                <a:solidFill>
                  <a:prstClr val="black"/>
                </a:solidFill>
                <a:effectLst/>
                <a:uLnTx/>
                <a:uFillTx/>
                <a:latin typeface="Gotham Book"/>
                <a:ea typeface="Calibri" panose="020F0502020204030204" pitchFamily="34" charset="0"/>
                <a:cs typeface="Times New Roman" panose="02020603050405020304" pitchFamily="18" charset="0"/>
              </a:rPr>
            </a:br>
            <a:endParaRPr kumimoji="0" lang="en-US" sz="4300" b="0" i="0" u="none" strike="noStrike" kern="1200" cap="none" spc="0" normalizeH="0" baseline="0" noProof="0">
              <a:ln>
                <a:noFill/>
              </a:ln>
              <a:solidFill>
                <a:prstClr val="black"/>
              </a:solidFill>
              <a:effectLst/>
              <a:uLnTx/>
              <a:uFillTx/>
              <a:latin typeface="Gotham Book"/>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0" i="0" u="sng" strike="noStrike" kern="1200" cap="none" spc="0" normalizeH="0" baseline="0" noProof="0">
                <a:ln>
                  <a:noFill/>
                </a:ln>
                <a:solidFill>
                  <a:prstClr val="black"/>
                </a:solidFill>
                <a:effectLst/>
                <a:uLnTx/>
                <a:uFillTx/>
                <a:latin typeface="Gotham Book"/>
                <a:ea typeface="Calibri" panose="020F0502020204030204" pitchFamily="34" charset="0"/>
                <a:cs typeface="Times New Roman" panose="02020603050405020304" pitchFamily="18" charset="0"/>
              </a:rPr>
              <a:t>Joint Appointment</a:t>
            </a:r>
            <a:r>
              <a:rPr kumimoji="0" lang="en-US" sz="4300" b="0" i="0" u="none" strike="noStrike" kern="1200" cap="none" spc="0" normalizeH="0" baseline="0" noProof="0">
                <a:ln>
                  <a:noFill/>
                </a:ln>
                <a:solidFill>
                  <a:prstClr val="black"/>
                </a:solidFill>
                <a:effectLst/>
                <a:uLnTx/>
                <a:uFillTx/>
                <a:latin typeface="Gotham Book"/>
                <a:ea typeface="Calibri" panose="020F0502020204030204" pitchFamily="34" charset="0"/>
                <a:cs typeface="Times New Roman" panose="02020603050405020304" pitchFamily="18" charset="0"/>
              </a:rPr>
              <a:t> - Establishes the process of review and consultation when a specialist is jointly appointed</a:t>
            </a: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endParaRPr kumimoji="0" lang="en-US" sz="4300" b="1" i="0" u="sng" strike="noStrike" kern="1200" cap="none" spc="0" normalizeH="0" baseline="0" noProof="0">
              <a:ln>
                <a:noFill/>
              </a:ln>
              <a:solidFill>
                <a:prstClr val="black"/>
              </a:solidFill>
              <a:effectLst/>
              <a:uLnTx/>
              <a:uFillTx/>
              <a:latin typeface="Gotham Book"/>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1" i="0" u="sng" strike="noStrike" kern="1200" cap="none" spc="0" normalizeH="0" baseline="0" noProof="0">
                <a:ln>
                  <a:noFill/>
                </a:ln>
                <a:solidFill>
                  <a:prstClr val="black"/>
                </a:solidFill>
                <a:effectLst/>
                <a:uLnTx/>
                <a:uFillTx/>
                <a:latin typeface="Gotham Book"/>
                <a:ea typeface="Calibri" panose="020F0502020204030204" pitchFamily="34" charset="0"/>
                <a:cs typeface="Times New Roman" panose="02020603050405020304" pitchFamily="18" charset="0"/>
              </a:rPr>
              <a:t>Unit Review Committee Composition</a:t>
            </a:r>
            <a:r>
              <a:rPr kumimoji="0" lang="en-US" sz="4300" b="0" i="0" u="none" strike="noStrike" kern="1200" cap="none" spc="0" normalizeH="0" baseline="0" noProof="0">
                <a:ln>
                  <a:noFill/>
                </a:ln>
                <a:solidFill>
                  <a:prstClr val="black"/>
                </a:solidFill>
                <a:effectLst/>
                <a:uLnTx/>
                <a:uFillTx/>
                <a:latin typeface="Gotham Book"/>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br>
              <a:rPr lang="en-US" sz="4300" b="0" i="0" u="none" strike="noStrike" kern="1200" cap="none" spc="0" normalizeH="0" baseline="0" noProof="0">
                <a:ln>
                  <a:noFill/>
                </a:ln>
                <a:effectLst/>
                <a:uLnTx/>
                <a:uFillTx/>
                <a:latin typeface="Gotham Book"/>
                <a:ea typeface="Calibri" panose="020F0502020204030204" pitchFamily="34" charset="0"/>
                <a:cs typeface="Times New Roman" panose="02020603050405020304" pitchFamily="18" charset="0"/>
              </a:rPr>
            </a:br>
            <a:r>
              <a:rPr kumimoji="0" lang="en-US" sz="4300" b="0" i="0" u="sng" strike="noStrike" kern="1200" cap="none" spc="0" normalizeH="0" baseline="0" noProof="0">
                <a:ln>
                  <a:noFill/>
                </a:ln>
                <a:solidFill>
                  <a:prstClr val="black"/>
                </a:solidFill>
                <a:effectLst/>
                <a:uLnTx/>
                <a:uFillTx/>
                <a:latin typeface="Gotham Book"/>
                <a:ea typeface="Calibri"/>
                <a:cs typeface="Times New Roman"/>
              </a:rPr>
              <a:t>Opportunity to Confer</a:t>
            </a:r>
            <a:r>
              <a:rPr kumimoji="0" lang="en-US" sz="4300" b="0" i="0" u="none" strike="noStrike" kern="1200" cap="none" spc="0" normalizeH="0" baseline="0" noProof="0">
                <a:ln>
                  <a:noFill/>
                </a:ln>
                <a:solidFill>
                  <a:prstClr val="black"/>
                </a:solidFill>
                <a:effectLst/>
                <a:uLnTx/>
                <a:uFillTx/>
                <a:latin typeface="Gotham Book"/>
                <a:ea typeface="Calibri"/>
                <a:cs typeface="Times New Roman"/>
              </a:rPr>
              <a:t> -  Expectation for specialist to confer with review committee and timeline notification. </a:t>
            </a:r>
            <a:endParaRPr lang="en-US" sz="4300" b="0" i="0" u="none" strike="noStrike" kern="1200" cap="none" spc="0" normalizeH="0" baseline="0" noProof="0">
              <a:ln>
                <a:noFill/>
              </a:ln>
              <a:solidFill>
                <a:prstClr val="black"/>
              </a:solidFill>
              <a:effectLst/>
              <a:uLnTx/>
              <a:uFillTx/>
              <a:latin typeface="Gotham Book"/>
              <a:ea typeface="Calibri"/>
              <a:cs typeface="Times New Roman"/>
            </a:endParaRP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0" i="0" u="sng" strike="noStrike" kern="1200" cap="none" spc="0" normalizeH="0" baseline="0" noProof="0">
                <a:ln>
                  <a:noFill/>
                </a:ln>
                <a:solidFill>
                  <a:prstClr val="black"/>
                </a:solidFill>
                <a:effectLst/>
                <a:uLnTx/>
                <a:uFillTx/>
                <a:latin typeface="Gotham Book"/>
                <a:ea typeface="Calibri" panose="020F0502020204030204" pitchFamily="34" charset="0"/>
                <a:cs typeface="Times New Roman" panose="02020603050405020304" pitchFamily="18" charset="0"/>
              </a:rPr>
              <a:t>Summary for Specialist</a:t>
            </a:r>
            <a:r>
              <a:rPr kumimoji="0" lang="en-US" sz="4300" b="0" i="0" u="none" strike="noStrike" kern="1200" cap="none" spc="0" normalizeH="0" baseline="0" noProof="0">
                <a:ln>
                  <a:noFill/>
                </a:ln>
                <a:solidFill>
                  <a:prstClr val="black"/>
                </a:solidFill>
                <a:effectLst/>
                <a:uLnTx/>
                <a:uFillTx/>
                <a:latin typeface="Gotham Book"/>
                <a:ea typeface="Calibri" panose="020F0502020204030204" pitchFamily="34" charset="0"/>
                <a:cs typeface="Times New Roman" panose="02020603050405020304" pitchFamily="18" charset="0"/>
              </a:rPr>
              <a:t> - The unit administrator must provide the individual with a summary of the recommendation to Provost and with feedback after the recommendation is forwarded. Also establish a timeline for when notification should take place. </a:t>
            </a:r>
          </a:p>
          <a:p>
            <a:pPr marL="0" indent="0">
              <a:spcBef>
                <a:spcPts val="0"/>
              </a:spcBef>
              <a:spcAft>
                <a:spcPts val="800"/>
              </a:spcAft>
              <a:buNone/>
              <a:defRPr/>
            </a:pPr>
            <a:r>
              <a:rPr kumimoji="0" lang="en-US" sz="4300" b="0" i="0" u="sng" strike="noStrike" kern="1200" cap="none" spc="0" normalizeH="0" baseline="0" noProof="0">
                <a:ln>
                  <a:noFill/>
                </a:ln>
                <a:solidFill>
                  <a:prstClr val="black"/>
                </a:solidFill>
                <a:effectLst/>
                <a:uLnTx/>
                <a:uFillTx/>
                <a:latin typeface="Gotham Book"/>
                <a:ea typeface="Calibri"/>
                <a:cs typeface="Times New Roman"/>
              </a:rPr>
              <a:t>Denial of Promotion</a:t>
            </a:r>
            <a:r>
              <a:rPr kumimoji="0" lang="en-US" sz="4300" b="0" i="0" u="none" strike="noStrike" kern="1200" cap="none" spc="0" normalizeH="0" baseline="0" noProof="0">
                <a:ln>
                  <a:noFill/>
                </a:ln>
                <a:solidFill>
                  <a:prstClr val="black"/>
                </a:solidFill>
                <a:effectLst/>
                <a:uLnTx/>
                <a:uFillTx/>
                <a:latin typeface="Gotham Book"/>
                <a:ea typeface="Calibri"/>
                <a:cs typeface="Times New Roman"/>
              </a:rPr>
              <a:t> - Denial of promotion requires a conversation between the administrator and specialist to detail rationale and next steps to be eligible.</a:t>
            </a:r>
            <a:br>
              <a:rPr lang="en-US" sz="4300" b="0" i="0" u="none" strike="noStrike" kern="1200" cap="none" spc="0" normalizeH="0" baseline="0" noProof="0">
                <a:ln>
                  <a:noFill/>
                </a:ln>
                <a:effectLst/>
                <a:uLnTx/>
                <a:uFillTx/>
                <a:latin typeface="Gotham Book"/>
                <a:ea typeface="Calibri" panose="020F0502020204030204" pitchFamily="34" charset="0"/>
                <a:cs typeface="Times New Roman" panose="02020603050405020304" pitchFamily="18" charset="0"/>
              </a:rPr>
            </a:br>
            <a:endParaRPr lang="en-US" sz="4300">
              <a:solidFill>
                <a:prstClr val="black"/>
              </a:solidFill>
              <a:latin typeface="Gotham Book"/>
              <a:ea typeface="Calibri"/>
              <a:cs typeface="Times New Roman"/>
            </a:endParaRPr>
          </a:p>
          <a:p>
            <a:pPr marL="0" indent="0">
              <a:spcBef>
                <a:spcPts val="0"/>
              </a:spcBef>
              <a:spcAft>
                <a:spcPts val="800"/>
              </a:spcAft>
              <a:buNone/>
              <a:defRPr/>
            </a:pPr>
            <a:r>
              <a:rPr kumimoji="0" lang="en-US" sz="4300" b="0" i="0" u="sng" strike="noStrike" kern="1200" cap="none" spc="0" normalizeH="0" baseline="0" noProof="0">
                <a:ln>
                  <a:noFill/>
                </a:ln>
                <a:solidFill>
                  <a:prstClr val="black"/>
                </a:solidFill>
                <a:effectLst/>
                <a:uLnTx/>
                <a:uFillTx/>
                <a:latin typeface="Gotham Book"/>
                <a:ea typeface="Calibri"/>
                <a:cs typeface="Times New Roman"/>
              </a:rPr>
              <a:t>Appeals &amp; Grievance</a:t>
            </a:r>
            <a:r>
              <a:rPr kumimoji="0" lang="en-US" sz="4300" b="0" i="0" u="none" strike="noStrike" kern="1200" cap="none" spc="0" normalizeH="0" baseline="0" noProof="0">
                <a:ln>
                  <a:noFill/>
                </a:ln>
                <a:solidFill>
                  <a:prstClr val="black"/>
                </a:solidFill>
                <a:effectLst/>
                <a:uLnTx/>
                <a:uFillTx/>
                <a:latin typeface="Gotham Book"/>
                <a:ea typeface="Calibri"/>
                <a:cs typeface="Times New Roman"/>
              </a:rPr>
              <a:t> - Notification of appeal FGP and Administrative Review Process</a:t>
            </a:r>
            <a:endParaRPr lang="en-US">
              <a:solidFill>
                <a:prstClr val="black"/>
              </a:solidFill>
            </a:endParaRPr>
          </a:p>
          <a:p>
            <a:endParaRPr lang="en-US"/>
          </a:p>
        </p:txBody>
      </p:sp>
    </p:spTree>
    <p:extLst>
      <p:ext uri="{BB962C8B-B14F-4D97-AF65-F5344CB8AC3E}">
        <p14:creationId xmlns:p14="http://schemas.microsoft.com/office/powerpoint/2010/main" val="393183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FA09C-5E9D-3E2E-528A-A8DA2D820EE6}"/>
              </a:ext>
            </a:extLst>
          </p:cNvPr>
          <p:cNvSpPr>
            <a:spLocks noGrp="1"/>
          </p:cNvSpPr>
          <p:nvPr>
            <p:ph type="title"/>
          </p:nvPr>
        </p:nvSpPr>
        <p:spPr>
          <a:xfrm>
            <a:off x="1451579" y="804519"/>
            <a:ext cx="9603275" cy="690173"/>
          </a:xfrm>
        </p:spPr>
        <p:txBody>
          <a:bodyPr/>
          <a:lstStyle/>
          <a:p>
            <a:r>
              <a:rPr lang="en-US"/>
              <a:t>Continuing System Timeline</a:t>
            </a:r>
          </a:p>
        </p:txBody>
      </p:sp>
      <p:graphicFrame>
        <p:nvGraphicFramePr>
          <p:cNvPr id="4" name="Content Placeholder 4" descr="Appointed as a Continuing System Specialist to a 3-year probationary appointment&#10; During the second year a reappointment review occurs&#10; If unsuccessful, the appointment ends as originally scheduled&#10;If successfully reappointed, the Specialist begins a second 3-year probationary appointment&#10; During the second year, the continuing review occurs&#10; If successful, one is reappointed with continuing status&#10; If unsuccessful, the appointment ends as originally scheduled&#10;">
            <a:extLst>
              <a:ext uri="{FF2B5EF4-FFF2-40B4-BE49-F238E27FC236}">
                <a16:creationId xmlns:a16="http://schemas.microsoft.com/office/drawing/2014/main" id="{C07AC752-225E-ACF1-773F-A2F92132E7BA}"/>
              </a:ext>
            </a:extLst>
          </p:cNvPr>
          <p:cNvGraphicFramePr>
            <a:graphicFrameLocks noGrp="1"/>
          </p:cNvGraphicFramePr>
          <p:nvPr>
            <p:ph idx="1"/>
            <p:extLst>
              <p:ext uri="{D42A27DB-BD31-4B8C-83A1-F6EECF244321}">
                <p14:modId xmlns:p14="http://schemas.microsoft.com/office/powerpoint/2010/main" val="3428464869"/>
              </p:ext>
            </p:extLst>
          </p:nvPr>
        </p:nvGraphicFramePr>
        <p:xfrm>
          <a:off x="1450975" y="1248508"/>
          <a:ext cx="9604375" cy="4217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72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7030B-1909-027B-1E1B-9C8E5D252073}"/>
              </a:ext>
            </a:extLst>
          </p:cNvPr>
          <p:cNvSpPr>
            <a:spLocks noGrp="1"/>
          </p:cNvSpPr>
          <p:nvPr>
            <p:ph type="title"/>
          </p:nvPr>
        </p:nvSpPr>
        <p:spPr/>
        <p:txBody>
          <a:bodyPr/>
          <a:lstStyle/>
          <a:p>
            <a:r>
              <a:rPr lang="en-US"/>
              <a:t>Continuing and Promotion Timeline</a:t>
            </a:r>
          </a:p>
        </p:txBody>
      </p:sp>
      <p:graphicFrame>
        <p:nvGraphicFramePr>
          <p:cNvPr id="10" name="Content Placeholder 9">
            <a:extLst>
              <a:ext uri="{FF2B5EF4-FFF2-40B4-BE49-F238E27FC236}">
                <a16:creationId xmlns:a16="http://schemas.microsoft.com/office/drawing/2014/main" id="{094C60D7-BE02-06AA-D503-E6DDE3928110}"/>
              </a:ext>
            </a:extLst>
          </p:cNvPr>
          <p:cNvGraphicFramePr>
            <a:graphicFrameLocks noGrp="1"/>
          </p:cNvGraphicFramePr>
          <p:nvPr>
            <p:ph idx="1"/>
            <p:extLst>
              <p:ext uri="{D42A27DB-BD31-4B8C-83A1-F6EECF244321}">
                <p14:modId xmlns:p14="http://schemas.microsoft.com/office/powerpoint/2010/main" val="2194560534"/>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37504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47038d-970b-4c9e-a8b7-b6cd06d6662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A5081B5C4CAF4F9FFF4E159CE79E78" ma:contentTypeVersion="13" ma:contentTypeDescription="Create a new document." ma:contentTypeScope="" ma:versionID="bb3ac23beff0db07eed0382dd10de4d0">
  <xsd:schema xmlns:xsd="http://www.w3.org/2001/XMLSchema" xmlns:xs="http://www.w3.org/2001/XMLSchema" xmlns:p="http://schemas.microsoft.com/office/2006/metadata/properties" xmlns:ns2="dd47038d-970b-4c9e-a8b7-b6cd06d6662d" targetNamespace="http://schemas.microsoft.com/office/2006/metadata/properties" ma:root="true" ma:fieldsID="df20be983650e7d67b0dd0d503f4698e" ns2:_="">
    <xsd:import namespace="dd47038d-970b-4c9e-a8b7-b6cd06d666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7038d-970b-4c9e-a8b7-b6cd06d66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6F4CCD-EF3B-4885-ABB8-8DB5F66C596F}">
  <ds:schemaRefs>
    <ds:schemaRef ds:uri="http://schemas.microsoft.com/sharepoint/v3/contenttype/forms"/>
  </ds:schemaRefs>
</ds:datastoreItem>
</file>

<file path=customXml/itemProps2.xml><?xml version="1.0" encoding="utf-8"?>
<ds:datastoreItem xmlns:ds="http://schemas.openxmlformats.org/officeDocument/2006/customXml" ds:itemID="{8B919F77-7E54-46B0-B05A-3FF964D263D5}">
  <ds:schemaRefs>
    <ds:schemaRef ds:uri="5662f12b-3453-4479-8b12-66d6bdcc6b72"/>
    <ds:schemaRef ds:uri="b248de5a-1419-4918-96b9-b3242b854abc"/>
    <ds:schemaRef ds:uri="dd47038d-970b-4c9e-a8b7-b6cd06d666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2E3512-8606-4C7B-8D16-1B9253932D98}">
  <ds:schemaRefs>
    <ds:schemaRef ds:uri="dd47038d-970b-4c9e-a8b7-b6cd06d666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TM10001114[[fn=Gallery]]</Template>
  <TotalTime>0</TotalTime>
  <Words>849</Words>
  <Application>Microsoft Office PowerPoint</Application>
  <PresentationFormat>Widescreen</PresentationFormat>
  <Paragraphs>110</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Gill Sans MT</vt:lpstr>
      <vt:lpstr>Gotham Book</vt:lpstr>
      <vt:lpstr>Gotham-Bold</vt:lpstr>
      <vt:lpstr>Gallery</vt:lpstr>
      <vt:lpstr>Thriving  as  an  Academic Specialist  at Michigan State University</vt:lpstr>
      <vt:lpstr>Basis for Establishing  Academic Specialist Positions</vt:lpstr>
      <vt:lpstr>Academic Specialist at MSU  (As of 10/01/2025)</vt:lpstr>
      <vt:lpstr>Academic Specialist By Functional Area (Data As of 10/01/2025)</vt:lpstr>
      <vt:lpstr>Academic Specialists - Evaluation Policy</vt:lpstr>
      <vt:lpstr>Continuing System Reappointment</vt:lpstr>
      <vt:lpstr>Continuing System Reappointment (Cont’d)</vt:lpstr>
      <vt:lpstr>Continuing System Timeline</vt:lpstr>
      <vt:lpstr>Continuing and Promotion Timeline</vt:lpstr>
      <vt:lpstr>Continuing and Promotion Timeline (cont’d)</vt:lpstr>
      <vt:lpstr>Promotion to Senior Specialist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Specialist Continuing System</dc:title>
  <dc:creator>Lewless, Kathyann</dc:creator>
  <cp:lastModifiedBy>Lambert, Kelly</cp:lastModifiedBy>
  <cp:revision>1</cp:revision>
  <dcterms:created xsi:type="dcterms:W3CDTF">2022-01-17T14:00:51Z</dcterms:created>
  <dcterms:modified xsi:type="dcterms:W3CDTF">2025-10-14T20:37:12Z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0x010100BCA5081B5C4CAF4F9FFF4E159CE79E78</vt:lpwstr>
  </property>
  <property fmtid="{D5CDD505-2E9C-101B-9397-08002B2CF9AE}" pid="3" name="Order">
    <vt:r8>100</vt:r8>
  </property>
  <property fmtid="{D5CDD505-2E9C-101B-9397-08002B2CF9AE}" pid="4" name="MediaServiceImageTags">
    <vt:lpwstr/>
  </property>
</Properties>
</file>