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4"/>
  </p:sldMasterIdLst>
  <p:notesMasterIdLst>
    <p:notesMasterId r:id="rId17"/>
  </p:notesMasterIdLst>
  <p:sldIdLst>
    <p:sldId id="271" r:id="rId5"/>
    <p:sldId id="299" r:id="rId6"/>
    <p:sldId id="323" r:id="rId7"/>
    <p:sldId id="324" r:id="rId8"/>
    <p:sldId id="325" r:id="rId9"/>
    <p:sldId id="327" r:id="rId10"/>
    <p:sldId id="334" r:id="rId11"/>
    <p:sldId id="335" r:id="rId12"/>
    <p:sldId id="336" r:id="rId13"/>
    <p:sldId id="330" r:id="rId14"/>
    <p:sldId id="328" r:id="rId15"/>
    <p:sldId id="31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897999-A4E0-4CF8-958F-086A400A8B52}" v="4" dt="2025-02-06T15:07:14.7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50" autoAdjust="0"/>
  </p:normalViewPr>
  <p:slideViewPr>
    <p:cSldViewPr snapToGrid="0">
      <p:cViewPr varScale="1">
        <p:scale>
          <a:sx n="101" d="100"/>
          <a:sy n="101" d="100"/>
        </p:scale>
        <p:origin x="187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08"/>
    </p:cViewPr>
  </p:sorterViewPr>
  <p:notesViewPr>
    <p:cSldViewPr snapToGrid="0">
      <p:cViewPr varScale="1">
        <p:scale>
          <a:sx n="82" d="100"/>
          <a:sy n="82" d="100"/>
        </p:scale>
        <p:origin x="38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305A99-2EA8-4F3E-8773-E9BA3D7222FC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8E707C7-7E2B-4630-A4AE-EA845745BD41}">
      <dgm:prSet/>
      <dgm:spPr/>
      <dgm:t>
        <a:bodyPr/>
        <a:lstStyle/>
        <a:p>
          <a:pPr>
            <a:defRPr b="1"/>
          </a:pPr>
          <a:r>
            <a:rPr lang="en-US" b="1"/>
            <a:t>For the University/Unit</a:t>
          </a:r>
          <a:endParaRPr lang="en-US"/>
        </a:p>
      </dgm:t>
    </dgm:pt>
    <dgm:pt modelId="{143B0842-3AA4-415C-B72D-8D06922A1EA0}" type="parTrans" cxnId="{D2CED1DE-B9E4-465E-A602-0F3524254482}">
      <dgm:prSet/>
      <dgm:spPr/>
      <dgm:t>
        <a:bodyPr/>
        <a:lstStyle/>
        <a:p>
          <a:endParaRPr lang="en-US"/>
        </a:p>
      </dgm:t>
    </dgm:pt>
    <dgm:pt modelId="{76939817-90ED-4158-AC7B-D9677DD5CC3C}" type="sibTrans" cxnId="{D2CED1DE-B9E4-465E-A602-0F3524254482}">
      <dgm:prSet/>
      <dgm:spPr/>
      <dgm:t>
        <a:bodyPr/>
        <a:lstStyle/>
        <a:p>
          <a:endParaRPr lang="en-US"/>
        </a:p>
      </dgm:t>
    </dgm:pt>
    <dgm:pt modelId="{6B20AD4A-89E6-4245-A5F6-1F32A6694B4D}">
      <dgm:prSet custT="1"/>
      <dgm:spPr/>
      <dgm:t>
        <a:bodyPr/>
        <a:lstStyle/>
        <a:p>
          <a:r>
            <a:rPr lang="en-US" sz="1400" dirty="0"/>
            <a:t>Department, college, university leadership and committee roles –</a:t>
          </a:r>
        </a:p>
      </dgm:t>
    </dgm:pt>
    <dgm:pt modelId="{78F046AA-E04D-40FE-B1F8-4D85A25EF014}" type="parTrans" cxnId="{AAAC9AE6-4AFB-4CA4-8A03-02BBE09CD7D6}">
      <dgm:prSet/>
      <dgm:spPr/>
      <dgm:t>
        <a:bodyPr/>
        <a:lstStyle/>
        <a:p>
          <a:endParaRPr lang="en-US"/>
        </a:p>
      </dgm:t>
    </dgm:pt>
    <dgm:pt modelId="{4898034E-80E7-4199-BE68-248801D69A92}" type="sibTrans" cxnId="{AAAC9AE6-4AFB-4CA4-8A03-02BBE09CD7D6}">
      <dgm:prSet/>
      <dgm:spPr/>
      <dgm:t>
        <a:bodyPr/>
        <a:lstStyle/>
        <a:p>
          <a:endParaRPr lang="en-US"/>
        </a:p>
      </dgm:t>
    </dgm:pt>
    <dgm:pt modelId="{7C73E17A-C0D1-4C98-A04A-1B009C21ECE1}">
      <dgm:prSet custT="1"/>
      <dgm:spPr/>
      <dgm:t>
        <a:bodyPr/>
        <a:lstStyle/>
        <a:p>
          <a:r>
            <a:rPr lang="en-US" sz="1400" dirty="0"/>
            <a:t>including peer review committees</a:t>
          </a:r>
        </a:p>
      </dgm:t>
    </dgm:pt>
    <dgm:pt modelId="{9328A519-8A78-47F6-BC50-E8DE48A8B48B}" type="parTrans" cxnId="{89A67332-749D-45DA-8FC8-F3104EB434A9}">
      <dgm:prSet/>
      <dgm:spPr/>
      <dgm:t>
        <a:bodyPr/>
        <a:lstStyle/>
        <a:p>
          <a:endParaRPr lang="en-US"/>
        </a:p>
      </dgm:t>
    </dgm:pt>
    <dgm:pt modelId="{9DAE7C01-7CE6-4F7A-9371-D0044380C286}" type="sibTrans" cxnId="{89A67332-749D-45DA-8FC8-F3104EB434A9}">
      <dgm:prSet/>
      <dgm:spPr/>
      <dgm:t>
        <a:bodyPr/>
        <a:lstStyle/>
        <a:p>
          <a:endParaRPr lang="en-US"/>
        </a:p>
      </dgm:t>
    </dgm:pt>
    <dgm:pt modelId="{33205EF9-33B3-4FBF-8D4F-6005F3F52322}">
      <dgm:prSet custT="1"/>
      <dgm:spPr/>
      <dgm:t>
        <a:bodyPr/>
        <a:lstStyle/>
        <a:p>
          <a:r>
            <a:rPr lang="en-US" sz="1400" dirty="0"/>
            <a:t>Task forces and reports</a:t>
          </a:r>
        </a:p>
      </dgm:t>
    </dgm:pt>
    <dgm:pt modelId="{81695BCB-8DE0-482C-A85E-BF39F27A0232}" type="parTrans" cxnId="{3748A3AB-2D15-4B01-8E53-AF0A0F690A4E}">
      <dgm:prSet/>
      <dgm:spPr/>
      <dgm:t>
        <a:bodyPr/>
        <a:lstStyle/>
        <a:p>
          <a:endParaRPr lang="en-US"/>
        </a:p>
      </dgm:t>
    </dgm:pt>
    <dgm:pt modelId="{957BAE4F-11C1-48A3-995F-05438C3E53BC}" type="sibTrans" cxnId="{3748A3AB-2D15-4B01-8E53-AF0A0F690A4E}">
      <dgm:prSet/>
      <dgm:spPr/>
      <dgm:t>
        <a:bodyPr/>
        <a:lstStyle/>
        <a:p>
          <a:endParaRPr lang="en-US"/>
        </a:p>
      </dgm:t>
    </dgm:pt>
    <dgm:pt modelId="{53A8ABA2-3B45-45A1-9B18-DE7E969934A5}">
      <dgm:prSet/>
      <dgm:spPr/>
      <dgm:t>
        <a:bodyPr/>
        <a:lstStyle/>
        <a:p>
          <a:pPr>
            <a:defRPr b="1"/>
          </a:pPr>
          <a:r>
            <a:rPr lang="en-US" b="1"/>
            <a:t>For Professional Organizations</a:t>
          </a:r>
          <a:endParaRPr lang="en-US"/>
        </a:p>
      </dgm:t>
    </dgm:pt>
    <dgm:pt modelId="{576BEB0F-209E-47A1-8EA5-824D0055405A}" type="parTrans" cxnId="{739AB472-A805-42D6-8A3F-40DA0E2DB4AA}">
      <dgm:prSet/>
      <dgm:spPr/>
      <dgm:t>
        <a:bodyPr/>
        <a:lstStyle/>
        <a:p>
          <a:endParaRPr lang="en-US"/>
        </a:p>
      </dgm:t>
    </dgm:pt>
    <dgm:pt modelId="{0DEDFB63-5627-49B6-A39E-5B0E9AE6CFB7}" type="sibTrans" cxnId="{739AB472-A805-42D6-8A3F-40DA0E2DB4AA}">
      <dgm:prSet/>
      <dgm:spPr/>
      <dgm:t>
        <a:bodyPr/>
        <a:lstStyle/>
        <a:p>
          <a:endParaRPr lang="en-US"/>
        </a:p>
      </dgm:t>
    </dgm:pt>
    <dgm:pt modelId="{32F0A623-97A2-4095-9C0A-F5F73F7F7615}">
      <dgm:prSet custT="1"/>
      <dgm:spPr/>
      <dgm:t>
        <a:bodyPr/>
        <a:lstStyle/>
        <a:p>
          <a:r>
            <a:rPr lang="en-US" sz="1400" dirty="0"/>
            <a:t>Leadership roles – elected and appointed; Committee memberships</a:t>
          </a:r>
        </a:p>
      </dgm:t>
    </dgm:pt>
    <dgm:pt modelId="{B5168B4B-0890-4B67-9563-CE361E7087F3}" type="parTrans" cxnId="{24BE617F-7E91-4581-8922-750DCBF595C5}">
      <dgm:prSet/>
      <dgm:spPr/>
      <dgm:t>
        <a:bodyPr/>
        <a:lstStyle/>
        <a:p>
          <a:endParaRPr lang="en-US"/>
        </a:p>
      </dgm:t>
    </dgm:pt>
    <dgm:pt modelId="{01044494-8618-48DD-8E37-600969199B0C}" type="sibTrans" cxnId="{24BE617F-7E91-4581-8922-750DCBF595C5}">
      <dgm:prSet/>
      <dgm:spPr/>
      <dgm:t>
        <a:bodyPr/>
        <a:lstStyle/>
        <a:p>
          <a:endParaRPr lang="en-US"/>
        </a:p>
      </dgm:t>
    </dgm:pt>
    <dgm:pt modelId="{EFFCF612-D8E9-4E31-87B9-E98A53DC80ED}">
      <dgm:prSet custT="1"/>
      <dgm:spPr/>
      <dgm:t>
        <a:bodyPr/>
        <a:lstStyle/>
        <a:p>
          <a:r>
            <a:rPr lang="en-US" sz="1400" dirty="0"/>
            <a:t>Conferences/events planned</a:t>
          </a:r>
        </a:p>
      </dgm:t>
    </dgm:pt>
    <dgm:pt modelId="{0CCDD6AC-306A-484E-81BD-5CCE0F20EA6E}" type="parTrans" cxnId="{8AE433BD-235A-4EBF-943C-A42250EAC4B0}">
      <dgm:prSet/>
      <dgm:spPr/>
      <dgm:t>
        <a:bodyPr/>
        <a:lstStyle/>
        <a:p>
          <a:endParaRPr lang="en-US"/>
        </a:p>
      </dgm:t>
    </dgm:pt>
    <dgm:pt modelId="{4731D638-001A-4716-A1EB-1671EA171658}" type="sibTrans" cxnId="{8AE433BD-235A-4EBF-943C-A42250EAC4B0}">
      <dgm:prSet/>
      <dgm:spPr/>
      <dgm:t>
        <a:bodyPr/>
        <a:lstStyle/>
        <a:p>
          <a:endParaRPr lang="en-US"/>
        </a:p>
      </dgm:t>
    </dgm:pt>
    <dgm:pt modelId="{1396CCA6-EC27-4032-A6A7-807D09A0E8EA}">
      <dgm:prSet/>
      <dgm:spPr/>
      <dgm:t>
        <a:bodyPr/>
        <a:lstStyle/>
        <a:p>
          <a:pPr>
            <a:defRPr b="1"/>
          </a:pPr>
          <a:r>
            <a:rPr lang="en-US" b="1"/>
            <a:t>For the Broader Community:</a:t>
          </a:r>
          <a:endParaRPr lang="en-US"/>
        </a:p>
      </dgm:t>
    </dgm:pt>
    <dgm:pt modelId="{BAFECB34-292D-49CB-B9B0-04E9CE40E050}" type="parTrans" cxnId="{36131BDD-F25A-40F8-A6CB-6D956C342A69}">
      <dgm:prSet/>
      <dgm:spPr/>
      <dgm:t>
        <a:bodyPr/>
        <a:lstStyle/>
        <a:p>
          <a:endParaRPr lang="en-US"/>
        </a:p>
      </dgm:t>
    </dgm:pt>
    <dgm:pt modelId="{0857079A-AA15-48D1-940C-C8A4E005D0F2}" type="sibTrans" cxnId="{36131BDD-F25A-40F8-A6CB-6D956C342A69}">
      <dgm:prSet/>
      <dgm:spPr/>
      <dgm:t>
        <a:bodyPr/>
        <a:lstStyle/>
        <a:p>
          <a:endParaRPr lang="en-US"/>
        </a:p>
      </dgm:t>
    </dgm:pt>
    <dgm:pt modelId="{095053F2-B878-4D8F-92EA-7D5C4C27DCAE}">
      <dgm:prSet custT="1"/>
      <dgm:spPr/>
      <dgm:t>
        <a:bodyPr/>
        <a:lstStyle/>
        <a:p>
          <a:r>
            <a:rPr lang="en-US" sz="1400" dirty="0"/>
            <a:t>Consultation and technical assistance to organizations/groups; Publications and resource materials for the public and audiences outside your field</a:t>
          </a:r>
        </a:p>
      </dgm:t>
    </dgm:pt>
    <dgm:pt modelId="{DAD1C64F-239A-4329-9B90-DB71193FDCE2}" type="parTrans" cxnId="{CBB509E7-329E-497D-A433-28491717A2FA}">
      <dgm:prSet/>
      <dgm:spPr/>
      <dgm:t>
        <a:bodyPr/>
        <a:lstStyle/>
        <a:p>
          <a:endParaRPr lang="en-US"/>
        </a:p>
      </dgm:t>
    </dgm:pt>
    <dgm:pt modelId="{8E6B046F-6B2A-43AB-A87D-EC8AE0D08406}" type="sibTrans" cxnId="{CBB509E7-329E-497D-A433-28491717A2FA}">
      <dgm:prSet/>
      <dgm:spPr/>
      <dgm:t>
        <a:bodyPr/>
        <a:lstStyle/>
        <a:p>
          <a:endParaRPr lang="en-US"/>
        </a:p>
      </dgm:t>
    </dgm:pt>
    <dgm:pt modelId="{E12D0AE6-F554-4298-A04A-BD7A01C9BADD}">
      <dgm:prSet custT="1"/>
      <dgm:spPr/>
      <dgm:t>
        <a:bodyPr/>
        <a:lstStyle/>
        <a:p>
          <a:r>
            <a:rPr lang="en-US" sz="1400" dirty="0"/>
            <a:t>Interpretations of technical information for the public; Expert testimony </a:t>
          </a:r>
        </a:p>
      </dgm:t>
    </dgm:pt>
    <dgm:pt modelId="{52E6BCD8-E77C-479C-BC54-C7106E38D055}" type="parTrans" cxnId="{4E9600B7-B0F1-4739-B7E6-B3D3C8B64E34}">
      <dgm:prSet/>
      <dgm:spPr/>
      <dgm:t>
        <a:bodyPr/>
        <a:lstStyle/>
        <a:p>
          <a:endParaRPr lang="en-US"/>
        </a:p>
      </dgm:t>
    </dgm:pt>
    <dgm:pt modelId="{7F680F1C-DAB4-494D-9794-E0A7F241E5C3}" type="sibTrans" cxnId="{4E9600B7-B0F1-4739-B7E6-B3D3C8B64E34}">
      <dgm:prSet/>
      <dgm:spPr/>
      <dgm:t>
        <a:bodyPr/>
        <a:lstStyle/>
        <a:p>
          <a:endParaRPr lang="en-US"/>
        </a:p>
      </dgm:t>
    </dgm:pt>
    <dgm:pt modelId="{D6CCAA07-AF39-46F3-8BA0-16F10B419928}">
      <dgm:prSet custT="1"/>
      <dgm:spPr/>
      <dgm:t>
        <a:bodyPr/>
        <a:lstStyle/>
        <a:p>
          <a:r>
            <a:rPr lang="en-US" sz="1400" dirty="0"/>
            <a:t>Development of programs in educational/cultural organizations</a:t>
          </a:r>
        </a:p>
      </dgm:t>
    </dgm:pt>
    <dgm:pt modelId="{697FBE97-575B-4B0C-8FF5-6D23EA83A6B4}" type="parTrans" cxnId="{F51D4BB7-0D73-4204-AD9D-185C279B4340}">
      <dgm:prSet/>
      <dgm:spPr/>
      <dgm:t>
        <a:bodyPr/>
        <a:lstStyle/>
        <a:p>
          <a:endParaRPr lang="en-US"/>
        </a:p>
      </dgm:t>
    </dgm:pt>
    <dgm:pt modelId="{D055CAEA-A4D2-4A5D-9BD5-71A33E6860A2}" type="sibTrans" cxnId="{F51D4BB7-0D73-4204-AD9D-185C279B4340}">
      <dgm:prSet/>
      <dgm:spPr/>
      <dgm:t>
        <a:bodyPr/>
        <a:lstStyle/>
        <a:p>
          <a:endParaRPr lang="en-US"/>
        </a:p>
      </dgm:t>
    </dgm:pt>
    <dgm:pt modelId="{D62BAEAF-DC49-40ED-8C58-4206CF9598D6}">
      <dgm:prSet/>
      <dgm:spPr/>
      <dgm:t>
        <a:bodyPr/>
        <a:lstStyle/>
        <a:p>
          <a:pPr>
            <a:defRPr b="1"/>
          </a:pPr>
          <a:r>
            <a:rPr lang="en-US" b="1" dirty="0"/>
            <a:t>Clinical Work:  </a:t>
          </a:r>
          <a:r>
            <a:rPr lang="en-US" dirty="0"/>
            <a:t>Diagnosis and treatment of clients and patients</a:t>
          </a:r>
        </a:p>
      </dgm:t>
    </dgm:pt>
    <dgm:pt modelId="{20216474-425F-4218-848B-B9FB3E124D74}" type="parTrans" cxnId="{73C2EFD8-8485-42FB-BFF8-86EAD766EBA3}">
      <dgm:prSet/>
      <dgm:spPr/>
      <dgm:t>
        <a:bodyPr/>
        <a:lstStyle/>
        <a:p>
          <a:endParaRPr lang="en-US"/>
        </a:p>
      </dgm:t>
    </dgm:pt>
    <dgm:pt modelId="{BD50A6C1-8AB7-4CCD-A30A-18A73FB79F1A}" type="sibTrans" cxnId="{73C2EFD8-8485-42FB-BFF8-86EAD766EBA3}">
      <dgm:prSet/>
      <dgm:spPr/>
      <dgm:t>
        <a:bodyPr/>
        <a:lstStyle/>
        <a:p>
          <a:endParaRPr lang="en-US"/>
        </a:p>
      </dgm:t>
    </dgm:pt>
    <dgm:pt modelId="{0D235F8F-926F-4655-8909-B45C6F4EEAC5}">
      <dgm:prSet custT="1"/>
      <dgm:spPr/>
      <dgm:t>
        <a:bodyPr/>
        <a:lstStyle/>
        <a:p>
          <a:r>
            <a:rPr lang="en-US" sz="1400" dirty="0"/>
            <a:t>Supervision of staff in clinical settings</a:t>
          </a:r>
        </a:p>
      </dgm:t>
    </dgm:pt>
    <dgm:pt modelId="{261ABC96-2BFF-4AFE-9F43-E173F92F0129}" type="parTrans" cxnId="{0998E455-A642-4481-A8A7-B4BE6EE20B69}">
      <dgm:prSet/>
      <dgm:spPr/>
      <dgm:t>
        <a:bodyPr/>
        <a:lstStyle/>
        <a:p>
          <a:endParaRPr lang="en-US"/>
        </a:p>
      </dgm:t>
    </dgm:pt>
    <dgm:pt modelId="{100C8DFB-998E-4C3D-A12E-5EF66A4ED16D}" type="sibTrans" cxnId="{0998E455-A642-4481-A8A7-B4BE6EE20B69}">
      <dgm:prSet/>
      <dgm:spPr/>
      <dgm:t>
        <a:bodyPr/>
        <a:lstStyle/>
        <a:p>
          <a:endParaRPr lang="en-US"/>
        </a:p>
      </dgm:t>
    </dgm:pt>
    <dgm:pt modelId="{2F6CDA22-488B-45A8-BB49-90D39B1B2A9C}">
      <dgm:prSet/>
      <dgm:spPr/>
      <dgm:t>
        <a:bodyPr/>
        <a:lstStyle/>
        <a:p>
          <a:pPr>
            <a:defRPr b="1"/>
          </a:pPr>
          <a:r>
            <a:rPr lang="en-US"/>
            <a:t>Awards and Recognitions</a:t>
          </a:r>
        </a:p>
      </dgm:t>
    </dgm:pt>
    <dgm:pt modelId="{DA8A4F12-7443-4E8D-A401-D0283E034570}" type="parTrans" cxnId="{EFC05F85-17B0-4D7F-8ACD-6A889F10E079}">
      <dgm:prSet/>
      <dgm:spPr/>
      <dgm:t>
        <a:bodyPr/>
        <a:lstStyle/>
        <a:p>
          <a:endParaRPr lang="en-US"/>
        </a:p>
      </dgm:t>
    </dgm:pt>
    <dgm:pt modelId="{E3944AA9-F47A-456F-83E0-3026C607882D}" type="sibTrans" cxnId="{EFC05F85-17B0-4D7F-8ACD-6A889F10E079}">
      <dgm:prSet/>
      <dgm:spPr/>
      <dgm:t>
        <a:bodyPr/>
        <a:lstStyle/>
        <a:p>
          <a:endParaRPr lang="en-US"/>
        </a:p>
      </dgm:t>
    </dgm:pt>
    <dgm:pt modelId="{B892BC50-5265-4447-90B7-E372BF45B3C7}" type="pres">
      <dgm:prSet presAssocID="{B5305A99-2EA8-4F3E-8773-E9BA3D7222FC}" presName="linear" presStyleCnt="0">
        <dgm:presLayoutVars>
          <dgm:animLvl val="lvl"/>
          <dgm:resizeHandles val="exact"/>
        </dgm:presLayoutVars>
      </dgm:prSet>
      <dgm:spPr/>
    </dgm:pt>
    <dgm:pt modelId="{D95C6F26-BBCA-4D8E-8039-7CB0B7114E29}" type="pres">
      <dgm:prSet presAssocID="{08E707C7-7E2B-4630-A4AE-EA845745BD41}" presName="parentText" presStyleLbl="node1" presStyleIdx="0" presStyleCnt="5" custScaleY="40809" custLinFactNeighborX="54" custLinFactNeighborY="-14679">
        <dgm:presLayoutVars>
          <dgm:chMax val="0"/>
          <dgm:bulletEnabled val="1"/>
        </dgm:presLayoutVars>
      </dgm:prSet>
      <dgm:spPr/>
    </dgm:pt>
    <dgm:pt modelId="{C6C70A69-38D9-41D4-8B4E-BC63B8CFFE7B}" type="pres">
      <dgm:prSet presAssocID="{08E707C7-7E2B-4630-A4AE-EA845745BD41}" presName="childText" presStyleLbl="revTx" presStyleIdx="0" presStyleCnt="4">
        <dgm:presLayoutVars>
          <dgm:bulletEnabled val="1"/>
        </dgm:presLayoutVars>
      </dgm:prSet>
      <dgm:spPr/>
    </dgm:pt>
    <dgm:pt modelId="{081AF85D-EDEC-4C04-A68E-CFD8A655F364}" type="pres">
      <dgm:prSet presAssocID="{53A8ABA2-3B45-45A1-9B18-DE7E969934A5}" presName="parentText" presStyleLbl="node1" presStyleIdx="1" presStyleCnt="5" custScaleY="51962">
        <dgm:presLayoutVars>
          <dgm:chMax val="0"/>
          <dgm:bulletEnabled val="1"/>
        </dgm:presLayoutVars>
      </dgm:prSet>
      <dgm:spPr/>
    </dgm:pt>
    <dgm:pt modelId="{469A77E2-4712-4B6A-AA10-721621E19632}" type="pres">
      <dgm:prSet presAssocID="{53A8ABA2-3B45-45A1-9B18-DE7E969934A5}" presName="childText" presStyleLbl="revTx" presStyleIdx="1" presStyleCnt="4">
        <dgm:presLayoutVars>
          <dgm:bulletEnabled val="1"/>
        </dgm:presLayoutVars>
      </dgm:prSet>
      <dgm:spPr/>
    </dgm:pt>
    <dgm:pt modelId="{733368C5-0982-4B22-A019-F7B29DF9AA8B}" type="pres">
      <dgm:prSet presAssocID="{1396CCA6-EC27-4032-A6A7-807D09A0E8EA}" presName="parentText" presStyleLbl="node1" presStyleIdx="2" presStyleCnt="5" custScaleY="41804">
        <dgm:presLayoutVars>
          <dgm:chMax val="0"/>
          <dgm:bulletEnabled val="1"/>
        </dgm:presLayoutVars>
      </dgm:prSet>
      <dgm:spPr/>
    </dgm:pt>
    <dgm:pt modelId="{A07663EE-8518-4901-8E32-DB1C83317364}" type="pres">
      <dgm:prSet presAssocID="{1396CCA6-EC27-4032-A6A7-807D09A0E8EA}" presName="childText" presStyleLbl="revTx" presStyleIdx="2" presStyleCnt="4">
        <dgm:presLayoutVars>
          <dgm:bulletEnabled val="1"/>
        </dgm:presLayoutVars>
      </dgm:prSet>
      <dgm:spPr/>
    </dgm:pt>
    <dgm:pt modelId="{3D86D455-D66E-476E-930F-7F357FA07664}" type="pres">
      <dgm:prSet presAssocID="{D62BAEAF-DC49-40ED-8C58-4206CF9598D6}" presName="parentText" presStyleLbl="node1" presStyleIdx="3" presStyleCnt="5" custScaleY="51392">
        <dgm:presLayoutVars>
          <dgm:chMax val="0"/>
          <dgm:bulletEnabled val="1"/>
        </dgm:presLayoutVars>
      </dgm:prSet>
      <dgm:spPr/>
    </dgm:pt>
    <dgm:pt modelId="{08AA9671-5F7A-4E4B-9575-FA8DD20AEED8}" type="pres">
      <dgm:prSet presAssocID="{D62BAEAF-DC49-40ED-8C58-4206CF9598D6}" presName="childText" presStyleLbl="revTx" presStyleIdx="3" presStyleCnt="4">
        <dgm:presLayoutVars>
          <dgm:bulletEnabled val="1"/>
        </dgm:presLayoutVars>
      </dgm:prSet>
      <dgm:spPr/>
    </dgm:pt>
    <dgm:pt modelId="{CEAAFDDD-B35B-47CE-8070-45A381A2E9D6}" type="pres">
      <dgm:prSet presAssocID="{2F6CDA22-488B-45A8-BB49-90D39B1B2A9C}" presName="parentText" presStyleLbl="node1" presStyleIdx="4" presStyleCnt="5" custScaleY="51384">
        <dgm:presLayoutVars>
          <dgm:chMax val="0"/>
          <dgm:bulletEnabled val="1"/>
        </dgm:presLayoutVars>
      </dgm:prSet>
      <dgm:spPr/>
    </dgm:pt>
  </dgm:ptLst>
  <dgm:cxnLst>
    <dgm:cxn modelId="{55671F02-B624-4677-8E26-4DB2BD3A66F2}" type="presOf" srcId="{E12D0AE6-F554-4298-A04A-BD7A01C9BADD}" destId="{A07663EE-8518-4901-8E32-DB1C83317364}" srcOrd="0" destOrd="1" presId="urn:microsoft.com/office/officeart/2005/8/layout/vList2"/>
    <dgm:cxn modelId="{1975DE07-4CEE-4766-9734-A051CE7FA164}" type="presOf" srcId="{33205EF9-33B3-4FBF-8D4F-6005F3F52322}" destId="{C6C70A69-38D9-41D4-8B4E-BC63B8CFFE7B}" srcOrd="0" destOrd="2" presId="urn:microsoft.com/office/officeart/2005/8/layout/vList2"/>
    <dgm:cxn modelId="{6B712220-F68F-4496-B452-E72DE0B60D94}" type="presOf" srcId="{D62BAEAF-DC49-40ED-8C58-4206CF9598D6}" destId="{3D86D455-D66E-476E-930F-7F357FA07664}" srcOrd="0" destOrd="0" presId="urn:microsoft.com/office/officeart/2005/8/layout/vList2"/>
    <dgm:cxn modelId="{89A67332-749D-45DA-8FC8-F3104EB434A9}" srcId="{6B20AD4A-89E6-4245-A5F6-1F32A6694B4D}" destId="{7C73E17A-C0D1-4C98-A04A-1B009C21ECE1}" srcOrd="0" destOrd="0" parTransId="{9328A519-8A78-47F6-BC50-E8DE48A8B48B}" sibTransId="{9DAE7C01-7CE6-4F7A-9371-D0044380C286}"/>
    <dgm:cxn modelId="{608DDC3A-542A-46B4-94E0-AA0A797C451E}" type="presOf" srcId="{53A8ABA2-3B45-45A1-9B18-DE7E969934A5}" destId="{081AF85D-EDEC-4C04-A68E-CFD8A655F364}" srcOrd="0" destOrd="0" presId="urn:microsoft.com/office/officeart/2005/8/layout/vList2"/>
    <dgm:cxn modelId="{B280A55D-CF72-401E-B3EF-EEC649CEB2A6}" type="presOf" srcId="{D6CCAA07-AF39-46F3-8BA0-16F10B419928}" destId="{A07663EE-8518-4901-8E32-DB1C83317364}" srcOrd="0" destOrd="2" presId="urn:microsoft.com/office/officeart/2005/8/layout/vList2"/>
    <dgm:cxn modelId="{2D5F3345-F74F-49DD-A631-265A028A4F9A}" type="presOf" srcId="{32F0A623-97A2-4095-9C0A-F5F73F7F7615}" destId="{469A77E2-4712-4B6A-AA10-721621E19632}" srcOrd="0" destOrd="0" presId="urn:microsoft.com/office/officeart/2005/8/layout/vList2"/>
    <dgm:cxn modelId="{5A34CC6C-5DEF-4347-B9F7-273C03A54D53}" type="presOf" srcId="{7C73E17A-C0D1-4C98-A04A-1B009C21ECE1}" destId="{C6C70A69-38D9-41D4-8B4E-BC63B8CFFE7B}" srcOrd="0" destOrd="1" presId="urn:microsoft.com/office/officeart/2005/8/layout/vList2"/>
    <dgm:cxn modelId="{15CCEB4C-38AE-4117-9614-CE5D5E503F14}" type="presOf" srcId="{B5305A99-2EA8-4F3E-8773-E9BA3D7222FC}" destId="{B892BC50-5265-4447-90B7-E372BF45B3C7}" srcOrd="0" destOrd="0" presId="urn:microsoft.com/office/officeart/2005/8/layout/vList2"/>
    <dgm:cxn modelId="{0688ED6E-5B42-41DB-B33A-303997B821CB}" type="presOf" srcId="{0D235F8F-926F-4655-8909-B45C6F4EEAC5}" destId="{08AA9671-5F7A-4E4B-9575-FA8DD20AEED8}" srcOrd="0" destOrd="0" presId="urn:microsoft.com/office/officeart/2005/8/layout/vList2"/>
    <dgm:cxn modelId="{739AB472-A805-42D6-8A3F-40DA0E2DB4AA}" srcId="{B5305A99-2EA8-4F3E-8773-E9BA3D7222FC}" destId="{53A8ABA2-3B45-45A1-9B18-DE7E969934A5}" srcOrd="1" destOrd="0" parTransId="{576BEB0F-209E-47A1-8EA5-824D0055405A}" sibTransId="{0DEDFB63-5627-49B6-A39E-5B0E9AE6CFB7}"/>
    <dgm:cxn modelId="{0998E455-A642-4481-A8A7-B4BE6EE20B69}" srcId="{D62BAEAF-DC49-40ED-8C58-4206CF9598D6}" destId="{0D235F8F-926F-4655-8909-B45C6F4EEAC5}" srcOrd="0" destOrd="0" parTransId="{261ABC96-2BFF-4AFE-9F43-E173F92F0129}" sibTransId="{100C8DFB-998E-4C3D-A12E-5EF66A4ED16D}"/>
    <dgm:cxn modelId="{5C25957C-2BF9-4BC8-BBE3-5658E1E291D2}" type="presOf" srcId="{6B20AD4A-89E6-4245-A5F6-1F32A6694B4D}" destId="{C6C70A69-38D9-41D4-8B4E-BC63B8CFFE7B}" srcOrd="0" destOrd="0" presId="urn:microsoft.com/office/officeart/2005/8/layout/vList2"/>
    <dgm:cxn modelId="{24BE617F-7E91-4581-8922-750DCBF595C5}" srcId="{53A8ABA2-3B45-45A1-9B18-DE7E969934A5}" destId="{32F0A623-97A2-4095-9C0A-F5F73F7F7615}" srcOrd="0" destOrd="0" parTransId="{B5168B4B-0890-4B67-9563-CE361E7087F3}" sibTransId="{01044494-8618-48DD-8E37-600969199B0C}"/>
    <dgm:cxn modelId="{B08BFB82-83B4-43E3-B800-419CA1A96318}" type="presOf" srcId="{1396CCA6-EC27-4032-A6A7-807D09A0E8EA}" destId="{733368C5-0982-4B22-A019-F7B29DF9AA8B}" srcOrd="0" destOrd="0" presId="urn:microsoft.com/office/officeart/2005/8/layout/vList2"/>
    <dgm:cxn modelId="{EFC05F85-17B0-4D7F-8ACD-6A889F10E079}" srcId="{B5305A99-2EA8-4F3E-8773-E9BA3D7222FC}" destId="{2F6CDA22-488B-45A8-BB49-90D39B1B2A9C}" srcOrd="4" destOrd="0" parTransId="{DA8A4F12-7443-4E8D-A401-D0283E034570}" sibTransId="{E3944AA9-F47A-456F-83E0-3026C607882D}"/>
    <dgm:cxn modelId="{8FFA698F-C52F-42D2-8029-E76B7BEC573A}" type="presOf" srcId="{EFFCF612-D8E9-4E31-87B9-E98A53DC80ED}" destId="{469A77E2-4712-4B6A-AA10-721621E19632}" srcOrd="0" destOrd="1" presId="urn:microsoft.com/office/officeart/2005/8/layout/vList2"/>
    <dgm:cxn modelId="{3748A3AB-2D15-4B01-8E53-AF0A0F690A4E}" srcId="{08E707C7-7E2B-4630-A4AE-EA845745BD41}" destId="{33205EF9-33B3-4FBF-8D4F-6005F3F52322}" srcOrd="1" destOrd="0" parTransId="{81695BCB-8DE0-482C-A85E-BF39F27A0232}" sibTransId="{957BAE4F-11C1-48A3-995F-05438C3E53BC}"/>
    <dgm:cxn modelId="{37DBF9AD-B06F-4575-97DC-E5153BF0AA3C}" type="presOf" srcId="{08E707C7-7E2B-4630-A4AE-EA845745BD41}" destId="{D95C6F26-BBCA-4D8E-8039-7CB0B7114E29}" srcOrd="0" destOrd="0" presId="urn:microsoft.com/office/officeart/2005/8/layout/vList2"/>
    <dgm:cxn modelId="{E29F0BB6-0E78-40D4-9E86-2DFF9DE42113}" type="presOf" srcId="{095053F2-B878-4D8F-92EA-7D5C4C27DCAE}" destId="{A07663EE-8518-4901-8E32-DB1C83317364}" srcOrd="0" destOrd="0" presId="urn:microsoft.com/office/officeart/2005/8/layout/vList2"/>
    <dgm:cxn modelId="{4E9600B7-B0F1-4739-B7E6-B3D3C8B64E34}" srcId="{1396CCA6-EC27-4032-A6A7-807D09A0E8EA}" destId="{E12D0AE6-F554-4298-A04A-BD7A01C9BADD}" srcOrd="1" destOrd="0" parTransId="{52E6BCD8-E77C-479C-BC54-C7106E38D055}" sibTransId="{7F680F1C-DAB4-494D-9794-E0A7F241E5C3}"/>
    <dgm:cxn modelId="{F51D4BB7-0D73-4204-AD9D-185C279B4340}" srcId="{1396CCA6-EC27-4032-A6A7-807D09A0E8EA}" destId="{D6CCAA07-AF39-46F3-8BA0-16F10B419928}" srcOrd="2" destOrd="0" parTransId="{697FBE97-575B-4B0C-8FF5-6D23EA83A6B4}" sibTransId="{D055CAEA-A4D2-4A5D-9BD5-71A33E6860A2}"/>
    <dgm:cxn modelId="{8AE433BD-235A-4EBF-943C-A42250EAC4B0}" srcId="{53A8ABA2-3B45-45A1-9B18-DE7E969934A5}" destId="{EFFCF612-D8E9-4E31-87B9-E98A53DC80ED}" srcOrd="1" destOrd="0" parTransId="{0CCDD6AC-306A-484E-81BD-5CCE0F20EA6E}" sibTransId="{4731D638-001A-4716-A1EB-1671EA171658}"/>
    <dgm:cxn modelId="{73C2EFD8-8485-42FB-BFF8-86EAD766EBA3}" srcId="{B5305A99-2EA8-4F3E-8773-E9BA3D7222FC}" destId="{D62BAEAF-DC49-40ED-8C58-4206CF9598D6}" srcOrd="3" destOrd="0" parTransId="{20216474-425F-4218-848B-B9FB3E124D74}" sibTransId="{BD50A6C1-8AB7-4CCD-A30A-18A73FB79F1A}"/>
    <dgm:cxn modelId="{36131BDD-F25A-40F8-A6CB-6D956C342A69}" srcId="{B5305A99-2EA8-4F3E-8773-E9BA3D7222FC}" destId="{1396CCA6-EC27-4032-A6A7-807D09A0E8EA}" srcOrd="2" destOrd="0" parTransId="{BAFECB34-292D-49CB-B9B0-04E9CE40E050}" sibTransId="{0857079A-AA15-48D1-940C-C8A4E005D0F2}"/>
    <dgm:cxn modelId="{D2CED1DE-B9E4-465E-A602-0F3524254482}" srcId="{B5305A99-2EA8-4F3E-8773-E9BA3D7222FC}" destId="{08E707C7-7E2B-4630-A4AE-EA845745BD41}" srcOrd="0" destOrd="0" parTransId="{143B0842-3AA4-415C-B72D-8D06922A1EA0}" sibTransId="{76939817-90ED-4158-AC7B-D9677DD5CC3C}"/>
    <dgm:cxn modelId="{871EEDE4-F035-48C2-A809-064EBB039468}" type="presOf" srcId="{2F6CDA22-488B-45A8-BB49-90D39B1B2A9C}" destId="{CEAAFDDD-B35B-47CE-8070-45A381A2E9D6}" srcOrd="0" destOrd="0" presId="urn:microsoft.com/office/officeart/2005/8/layout/vList2"/>
    <dgm:cxn modelId="{AAAC9AE6-4AFB-4CA4-8A03-02BBE09CD7D6}" srcId="{08E707C7-7E2B-4630-A4AE-EA845745BD41}" destId="{6B20AD4A-89E6-4245-A5F6-1F32A6694B4D}" srcOrd="0" destOrd="0" parTransId="{78F046AA-E04D-40FE-B1F8-4D85A25EF014}" sibTransId="{4898034E-80E7-4199-BE68-248801D69A92}"/>
    <dgm:cxn modelId="{CBB509E7-329E-497D-A433-28491717A2FA}" srcId="{1396CCA6-EC27-4032-A6A7-807D09A0E8EA}" destId="{095053F2-B878-4D8F-92EA-7D5C4C27DCAE}" srcOrd="0" destOrd="0" parTransId="{DAD1C64F-239A-4329-9B90-DB71193FDCE2}" sibTransId="{8E6B046F-6B2A-43AB-A87D-EC8AE0D08406}"/>
    <dgm:cxn modelId="{501DEBA2-0C87-4A2E-999E-88A9A480F439}" type="presParOf" srcId="{B892BC50-5265-4447-90B7-E372BF45B3C7}" destId="{D95C6F26-BBCA-4D8E-8039-7CB0B7114E29}" srcOrd="0" destOrd="0" presId="urn:microsoft.com/office/officeart/2005/8/layout/vList2"/>
    <dgm:cxn modelId="{3DD9B08B-4F39-4D7E-BE85-6A46789B17F2}" type="presParOf" srcId="{B892BC50-5265-4447-90B7-E372BF45B3C7}" destId="{C6C70A69-38D9-41D4-8B4E-BC63B8CFFE7B}" srcOrd="1" destOrd="0" presId="urn:microsoft.com/office/officeart/2005/8/layout/vList2"/>
    <dgm:cxn modelId="{2332A0F7-5095-40E0-A629-D6002D640D8E}" type="presParOf" srcId="{B892BC50-5265-4447-90B7-E372BF45B3C7}" destId="{081AF85D-EDEC-4C04-A68E-CFD8A655F364}" srcOrd="2" destOrd="0" presId="urn:microsoft.com/office/officeart/2005/8/layout/vList2"/>
    <dgm:cxn modelId="{E9A75D09-FEF5-47C6-87E3-77DAFCB2BD9A}" type="presParOf" srcId="{B892BC50-5265-4447-90B7-E372BF45B3C7}" destId="{469A77E2-4712-4B6A-AA10-721621E19632}" srcOrd="3" destOrd="0" presId="urn:microsoft.com/office/officeart/2005/8/layout/vList2"/>
    <dgm:cxn modelId="{46A72859-3E39-4D0E-B56C-FB2D9358519D}" type="presParOf" srcId="{B892BC50-5265-4447-90B7-E372BF45B3C7}" destId="{733368C5-0982-4B22-A019-F7B29DF9AA8B}" srcOrd="4" destOrd="0" presId="urn:microsoft.com/office/officeart/2005/8/layout/vList2"/>
    <dgm:cxn modelId="{B237AFD1-5C5F-48D1-9221-5122961432C8}" type="presParOf" srcId="{B892BC50-5265-4447-90B7-E372BF45B3C7}" destId="{A07663EE-8518-4901-8E32-DB1C83317364}" srcOrd="5" destOrd="0" presId="urn:microsoft.com/office/officeart/2005/8/layout/vList2"/>
    <dgm:cxn modelId="{A100A363-3DA8-4BBB-863D-D16890601D8F}" type="presParOf" srcId="{B892BC50-5265-4447-90B7-E372BF45B3C7}" destId="{3D86D455-D66E-476E-930F-7F357FA07664}" srcOrd="6" destOrd="0" presId="urn:microsoft.com/office/officeart/2005/8/layout/vList2"/>
    <dgm:cxn modelId="{57C6A312-E160-43EF-9F03-98859F644216}" type="presParOf" srcId="{B892BC50-5265-4447-90B7-E372BF45B3C7}" destId="{08AA9671-5F7A-4E4B-9575-FA8DD20AEED8}" srcOrd="7" destOrd="0" presId="urn:microsoft.com/office/officeart/2005/8/layout/vList2"/>
    <dgm:cxn modelId="{0BDF8AC8-5A22-4018-A0CB-1B7A07903F5B}" type="presParOf" srcId="{B892BC50-5265-4447-90B7-E372BF45B3C7}" destId="{CEAAFDDD-B35B-47CE-8070-45A381A2E9D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C6F26-BBCA-4D8E-8039-7CB0B7114E29}">
      <dsp:nvSpPr>
        <dsp:cNvPr id="0" name=""/>
        <dsp:cNvSpPr/>
      </dsp:nvSpPr>
      <dsp:spPr>
        <a:xfrm>
          <a:off x="0" y="94732"/>
          <a:ext cx="5124159" cy="38907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b="1" kern="1200"/>
            <a:t>For the University/Unit</a:t>
          </a:r>
          <a:endParaRPr lang="en-US" sz="1300" kern="1200"/>
        </a:p>
      </dsp:txBody>
      <dsp:txXfrm>
        <a:off x="18993" y="113725"/>
        <a:ext cx="5086173" cy="351088"/>
      </dsp:txXfrm>
    </dsp:sp>
    <dsp:sp modelId="{C6C70A69-38D9-41D4-8B4E-BC63B8CFFE7B}">
      <dsp:nvSpPr>
        <dsp:cNvPr id="0" name=""/>
        <dsp:cNvSpPr/>
      </dsp:nvSpPr>
      <dsp:spPr>
        <a:xfrm>
          <a:off x="0" y="615072"/>
          <a:ext cx="5124159" cy="894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692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Department, college, university leadership and committee roles –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including peer review committees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Task forces and reports</a:t>
          </a:r>
        </a:p>
      </dsp:txBody>
      <dsp:txXfrm>
        <a:off x="0" y="615072"/>
        <a:ext cx="5124159" cy="894240"/>
      </dsp:txXfrm>
    </dsp:sp>
    <dsp:sp modelId="{081AF85D-EDEC-4C04-A68E-CFD8A655F364}">
      <dsp:nvSpPr>
        <dsp:cNvPr id="0" name=""/>
        <dsp:cNvSpPr/>
      </dsp:nvSpPr>
      <dsp:spPr>
        <a:xfrm>
          <a:off x="0" y="1509312"/>
          <a:ext cx="5124159" cy="495407"/>
        </a:xfrm>
        <a:prstGeom prst="roundRect">
          <a:avLst/>
        </a:prstGeom>
        <a:gradFill rotWithShape="0">
          <a:gsLst>
            <a:gs pos="0">
              <a:schemeClr val="accent2">
                <a:hueOff val="113291"/>
                <a:satOff val="-11998"/>
                <a:lumOff val="-294"/>
                <a:alphaOff val="0"/>
                <a:tint val="96000"/>
                <a:lumMod val="104000"/>
              </a:schemeClr>
            </a:gs>
            <a:gs pos="100000">
              <a:schemeClr val="accent2">
                <a:hueOff val="113291"/>
                <a:satOff val="-11998"/>
                <a:lumOff val="-29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b="1" kern="1200"/>
            <a:t>For Professional Organizations</a:t>
          </a:r>
          <a:endParaRPr lang="en-US" sz="1300" kern="1200"/>
        </a:p>
      </dsp:txBody>
      <dsp:txXfrm>
        <a:off x="24184" y="1533496"/>
        <a:ext cx="5075791" cy="447039"/>
      </dsp:txXfrm>
    </dsp:sp>
    <dsp:sp modelId="{469A77E2-4712-4B6A-AA10-721621E19632}">
      <dsp:nvSpPr>
        <dsp:cNvPr id="0" name=""/>
        <dsp:cNvSpPr/>
      </dsp:nvSpPr>
      <dsp:spPr>
        <a:xfrm>
          <a:off x="0" y="2004720"/>
          <a:ext cx="5124159" cy="658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692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Leadership roles – elected and appointed; Committee memberships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Conferences/events planned</a:t>
          </a:r>
        </a:p>
      </dsp:txBody>
      <dsp:txXfrm>
        <a:off x="0" y="2004720"/>
        <a:ext cx="5124159" cy="658260"/>
      </dsp:txXfrm>
    </dsp:sp>
    <dsp:sp modelId="{733368C5-0982-4B22-A019-F7B29DF9AA8B}">
      <dsp:nvSpPr>
        <dsp:cNvPr id="0" name=""/>
        <dsp:cNvSpPr/>
      </dsp:nvSpPr>
      <dsp:spPr>
        <a:xfrm>
          <a:off x="0" y="2662980"/>
          <a:ext cx="5124159" cy="398560"/>
        </a:xfrm>
        <a:prstGeom prst="roundRect">
          <a:avLst/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b="1" kern="1200"/>
            <a:t>For the Broader Community:</a:t>
          </a:r>
          <a:endParaRPr lang="en-US" sz="1300" kern="1200"/>
        </a:p>
      </dsp:txBody>
      <dsp:txXfrm>
        <a:off x="19456" y="2682436"/>
        <a:ext cx="5085247" cy="359648"/>
      </dsp:txXfrm>
    </dsp:sp>
    <dsp:sp modelId="{A07663EE-8518-4901-8E32-DB1C83317364}">
      <dsp:nvSpPr>
        <dsp:cNvPr id="0" name=""/>
        <dsp:cNvSpPr/>
      </dsp:nvSpPr>
      <dsp:spPr>
        <a:xfrm>
          <a:off x="0" y="3061541"/>
          <a:ext cx="5124159" cy="1689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692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Consultation and technical assistance to organizations/groups; Publications and resource materials for the public and audiences outside your field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Interpretations of technical information for the public; Expert testimony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Development of programs in educational/cultural organizations</a:t>
          </a:r>
        </a:p>
      </dsp:txBody>
      <dsp:txXfrm>
        <a:off x="0" y="3061541"/>
        <a:ext cx="5124159" cy="1689120"/>
      </dsp:txXfrm>
    </dsp:sp>
    <dsp:sp modelId="{3D86D455-D66E-476E-930F-7F357FA07664}">
      <dsp:nvSpPr>
        <dsp:cNvPr id="0" name=""/>
        <dsp:cNvSpPr/>
      </dsp:nvSpPr>
      <dsp:spPr>
        <a:xfrm>
          <a:off x="0" y="4750661"/>
          <a:ext cx="5124159" cy="489973"/>
        </a:xfrm>
        <a:prstGeom prst="roundRect">
          <a:avLst/>
        </a:prstGeom>
        <a:gradFill rotWithShape="0">
          <a:gsLst>
            <a:gs pos="0">
              <a:schemeClr val="accent2">
                <a:hueOff val="339874"/>
                <a:satOff val="-35995"/>
                <a:lumOff val="-882"/>
                <a:alphaOff val="0"/>
                <a:tint val="96000"/>
                <a:lumMod val="104000"/>
              </a:schemeClr>
            </a:gs>
            <a:gs pos="100000">
              <a:schemeClr val="accent2">
                <a:hueOff val="339874"/>
                <a:satOff val="-35995"/>
                <a:lumOff val="-88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b="1" kern="1200" dirty="0"/>
            <a:t>Clinical Work:  </a:t>
          </a:r>
          <a:r>
            <a:rPr lang="en-US" sz="1300" kern="1200" dirty="0"/>
            <a:t>Diagnosis and treatment of clients and patients</a:t>
          </a:r>
        </a:p>
      </dsp:txBody>
      <dsp:txXfrm>
        <a:off x="23919" y="4774580"/>
        <a:ext cx="5076321" cy="442135"/>
      </dsp:txXfrm>
    </dsp:sp>
    <dsp:sp modelId="{08AA9671-5F7A-4E4B-9575-FA8DD20AEED8}">
      <dsp:nvSpPr>
        <dsp:cNvPr id="0" name=""/>
        <dsp:cNvSpPr/>
      </dsp:nvSpPr>
      <dsp:spPr>
        <a:xfrm>
          <a:off x="0" y="5240634"/>
          <a:ext cx="5124159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692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Supervision of staff in clinical settings</a:t>
          </a:r>
        </a:p>
      </dsp:txBody>
      <dsp:txXfrm>
        <a:off x="0" y="5240634"/>
        <a:ext cx="5124159" cy="397440"/>
      </dsp:txXfrm>
    </dsp:sp>
    <dsp:sp modelId="{CEAAFDDD-B35B-47CE-8070-45A381A2E9D6}">
      <dsp:nvSpPr>
        <dsp:cNvPr id="0" name=""/>
        <dsp:cNvSpPr/>
      </dsp:nvSpPr>
      <dsp:spPr>
        <a:xfrm>
          <a:off x="0" y="5638074"/>
          <a:ext cx="5124159" cy="489896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kern="1200"/>
            <a:t>Awards and Recognitions</a:t>
          </a:r>
        </a:p>
      </dsp:txBody>
      <dsp:txXfrm>
        <a:off x="23915" y="5661989"/>
        <a:ext cx="5076329" cy="442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9CBCC-B1DB-4E35-B975-5C7E0733477B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B0DCF-1656-43E4-B7BC-18371A048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93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B0DCF-1656-43E4-B7BC-18371A048F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5209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  <a:buFontTx/>
              <a:buChar char="-"/>
            </a:pPr>
            <a:r>
              <a:rPr lang="en-US" sz="1200" b="1">
                <a:latin typeface="CalifornianFBDisplay Expert" panose="02000603080000020004" pitchFamily="2" charset="77"/>
              </a:rPr>
              <a:t>Why do you do what you do?  And why does it matter to people other than you?</a:t>
            </a:r>
          </a:p>
          <a:p>
            <a:pPr>
              <a:buFontTx/>
              <a:buChar char="-"/>
            </a:pPr>
            <a:r>
              <a:rPr lang="en-US" sz="1200" b="1">
                <a:latin typeface="CalifornianFBDisplay Expert" panose="02000603080000020004" pitchFamily="2" charset="77"/>
              </a:rPr>
              <a:t>What do you want to be known for, and why?</a:t>
            </a:r>
          </a:p>
          <a:p>
            <a:pPr>
              <a:buFontTx/>
              <a:buChar char="-"/>
            </a:pPr>
            <a:endParaRPr lang="en-US" b="1">
              <a:latin typeface="CalifornianFBDisplay Expert" panose="02000603080000020004" pitchFamily="2" charset="77"/>
            </a:endParaRPr>
          </a:p>
          <a:p>
            <a:pPr>
              <a:buFontTx/>
              <a:buChar char="-"/>
            </a:pPr>
            <a:r>
              <a:rPr lang="en-US" sz="1200" b="1">
                <a:latin typeface="CalifornianFBDisplay Expert" panose="02000603080000020004" pitchFamily="2" charset="77"/>
              </a:rPr>
              <a:t>Why do you make the choices you do? How do these help you know steps you want to take in the future? </a:t>
            </a:r>
          </a:p>
          <a:p>
            <a:pPr>
              <a:buFontTx/>
              <a:buChar char="-"/>
            </a:pPr>
            <a:endParaRPr lang="en-US" sz="1200" b="1">
              <a:latin typeface="CalifornianFBDisplay Expert" panose="02000603080000020004" pitchFamily="2" charset="77"/>
            </a:endParaRPr>
          </a:p>
          <a:p>
            <a:pPr>
              <a:spcAft>
                <a:spcPts val="600"/>
              </a:spcAft>
            </a:pPr>
            <a:r>
              <a:rPr lang="en-US" b="1">
                <a:latin typeface="CalifornianFBDisplay Expert" panose="02000603080000020004" pitchFamily="2" charset="77"/>
              </a:rPr>
              <a:t>DO NOT just summarize what is in CV or Form D (or be a list of what you’ve accomplished)</a:t>
            </a:r>
          </a:p>
          <a:p>
            <a:r>
              <a:rPr lang="en-US" b="1">
                <a:latin typeface="CalifornianFBDisplay Expert" panose="02000603080000020004" pitchFamily="2" charset="77"/>
              </a:rPr>
              <a:t>Use a lot of jargon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B0DCF-1656-43E4-B7BC-18371A048F0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67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B0DCF-1656-43E4-B7BC-18371A048F0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083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Gotham Book"/>
                <a:cs typeface="Helvetica" panose="020B0604020202020204" pitchFamily="34" charset="0"/>
              </a:rPr>
              <a:t>Exploring Academic Leadership lunches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Gotham Book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Gotham Book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Gotham Book"/>
                <a:cs typeface="Helvetica" panose="020B0604020202020204" pitchFamily="34" charset="0"/>
              </a:rPr>
              <a:t>Women’s Networking Association (MSU WorkLife Office)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Gotham Book"/>
                <a:cs typeface="Helvetica" panose="020B0604020202020204" pitchFamily="34" charset="0"/>
              </a:rPr>
              <a:t>Women of Color Community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Gotham Book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Gotham Book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Gotham Book"/>
                <a:cs typeface="Helvetica" panose="020B0604020202020204" pitchFamily="34" charset="0"/>
              </a:rPr>
              <a:t>Academic Governance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Gotham Book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Gotham Book"/>
                <a:cs typeface="Helvetica" panose="020B0604020202020204" pitchFamily="34" charset="0"/>
              </a:rPr>
              <a:t>DRN, WorkLife Office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8D2F55-D190-4F83-8273-1EC6ED575A3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00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B0DCF-1656-43E4-B7BC-18371A048F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29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Remind people it’s what Jennie said and we are focusing on #4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B0DCF-1656-43E4-B7BC-18371A048F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6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B0DCF-1656-43E4-B7BC-18371A048F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284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B0DCF-1656-43E4-B7BC-18371A048F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66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CalifornianFBDisplay Expert" panose="02000603080000020004" pitchFamily="2" charset="77"/>
              </a:rPr>
              <a:t>Your vitality and excellence in your role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B0DCF-1656-43E4-B7BC-18371A048F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948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Remember that context of your teaching matters – e.g., large classes, multiple sections, required vs elective, first two years versus advanced in the curriculum, team taught, ULAs and TA responsibilities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B0DCF-1656-43E4-B7BC-18371A048F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Remember to talk about start-up of new projects/grants that takes time but not have output</a:t>
            </a:r>
          </a:p>
          <a:p>
            <a:r>
              <a:rPr lang="en-US" dirty="0"/>
              <a:t>If you are working in emergent fields/topics or with new(er) journals, remember to talk about why those outlets/associations are great choices for your work/networks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B0DCF-1656-43E4-B7BC-18371A048F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242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fornianFBDisplay Expert" panose="02000603080000020004" pitchFamily="2" charset="77"/>
              </a:rPr>
              <a:t>Evidence of Other Scholarship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fornianFBDisplay Expert" panose="02000603080000020004" pitchFamily="2" charset="77"/>
              </a:rPr>
              <a:t>Impact of and attention to any work that is not specifically associated with teaching, service, research or creative activities</a:t>
            </a:r>
          </a:p>
          <a:p>
            <a:pPr marL="463550" indent="-4635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fornianFBDisplay Expert" panose="02000603080000020004" pitchFamily="2" charset="77"/>
              </a:rPr>
              <a:t>Integration across Multiple Missions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B0DCF-1656-43E4-B7BC-18371A048F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53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ED7E0-C7CD-47A4-AF89-2173069C3D29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</a:t>
            </a: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053F754-FBED-4A54-BC69-CE8D1D673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5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003147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54012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32996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443658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168044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533029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140576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526644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768280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666832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96136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249973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117447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759160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066283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046FAAC-03FA-4108-86A8-FEEC95F9B747}" type="datetime1">
              <a:rPr lang="en-US" smtClean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>
              <a:defRPr/>
            </a:pPr>
            <a:r>
              <a:rPr lang="en-US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 smtClean="0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9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r.msu.edu/policies-procedures/faculty-academic-staff/faculty-handbook/external_ref-letter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73899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>
                <a:latin typeface="Gotham Bold"/>
              </a:rPr>
              <a:t>Articulating Your Educational Identity Through Annual Evaluation and Promotion</a:t>
            </a:r>
            <a:br>
              <a:rPr lang="en-US" sz="4000">
                <a:latin typeface="Gotham Bold"/>
              </a:rPr>
            </a:br>
            <a:br>
              <a:rPr lang="en-US">
                <a:latin typeface="Gotham Bold"/>
              </a:rPr>
            </a:br>
            <a:r>
              <a:rPr lang="en-US" sz="3100">
                <a:latin typeface="Gotham Bold"/>
              </a:rPr>
              <a:t>Marilyn J. Amey</a:t>
            </a:r>
            <a:endParaRPr lang="en-US" sz="3100" dirty="0">
              <a:latin typeface="Gotham Bol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46359" y="5444837"/>
            <a:ext cx="1595630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latin typeface="Gotham Book"/>
              </a:rPr>
              <a:t>ofasd.msu.edu</a:t>
            </a:r>
          </a:p>
        </p:txBody>
      </p:sp>
    </p:spTree>
    <p:extLst>
      <p:ext uri="{BB962C8B-B14F-4D97-AF65-F5344CB8AC3E}">
        <p14:creationId xmlns:p14="http://schemas.microsoft.com/office/powerpoint/2010/main" val="2643283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BFE4781A-41C7-4F27-8792-A74EFB8E5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3030214-227F-42DB-9282-BBA6AF8D9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109E26-BE91-4D50-862D-BCF7DDDD2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5416" y="1059872"/>
            <a:ext cx="2259162" cy="48513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300" b="1" i="1"/>
              <a:t>Reflective Essay – It Should…</a:t>
            </a:r>
            <a:endParaRPr lang="en-US" sz="3300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0D7A9289-BAD1-4A78-979F-A655C886D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1149203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960276" y="589935"/>
            <a:ext cx="4668183" cy="598166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fontAlgn="base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Describe how you contribute to the missions of MSU (relative to your assignment) and society more broadly; </a:t>
            </a:r>
            <a:r>
              <a:rPr lang="en-US" u="sng">
                <a:solidFill>
                  <a:schemeClr val="tx1">
                    <a:lumMod val="75000"/>
                    <a:lumOff val="25000"/>
                  </a:schemeClr>
                </a:solidFill>
              </a:rPr>
              <a:t>impact and broader context should be explained</a:t>
            </a:r>
          </a:p>
          <a:p>
            <a:pPr marL="342900" lvl="0" indent="-342900" fontAlgn="base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If research/creative activities is a part of your assignment, then highlight what you have done and </a:t>
            </a:r>
            <a:r>
              <a:rPr lang="en-US" u="sng">
                <a:solidFill>
                  <a:schemeClr val="tx1">
                    <a:lumMod val="75000"/>
                    <a:lumOff val="25000"/>
                  </a:schemeClr>
                </a:solidFill>
              </a:rPr>
              <a:t>where you are going</a:t>
            </a:r>
          </a:p>
          <a:p>
            <a:pPr marL="742950" lvl="1" indent="-285750" fontAlgn="base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 3" charset="2"/>
              <a:buChar char=""/>
              <a:defRPr/>
            </a:pPr>
            <a:r>
              <a:rPr lang="en-US" u="sng">
                <a:solidFill>
                  <a:schemeClr val="tx1">
                    <a:lumMod val="75000"/>
                    <a:lumOff val="25000"/>
                  </a:schemeClr>
                </a:solidFill>
              </a:rPr>
              <a:t>Make a coherent trajectory clear</a:t>
            </a:r>
          </a:p>
          <a:p>
            <a:pPr marL="742950" lvl="1" indent="-285750" fontAlgn="base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5000"/>
              <a:buFont typeface="Wingdings 3" charset="2"/>
              <a:buChar char=""/>
              <a:defRPr/>
            </a:pPr>
            <a:r>
              <a:rPr lang="en-US" u="sng">
                <a:solidFill>
                  <a:schemeClr val="tx1">
                    <a:lumMod val="75000"/>
                    <a:lumOff val="25000"/>
                  </a:schemeClr>
                </a:solidFill>
              </a:rPr>
              <a:t>Tell a story about your vision and progress toward it</a:t>
            </a:r>
          </a:p>
          <a:p>
            <a:pPr lvl="1" fontAlgn="base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5000"/>
              <a:defRPr/>
            </a:pPr>
            <a:endParaRPr lang="en-US" u="sng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 fontAlgn="base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Be a polished document that includes some specific examples but doesn’t just repeat your CV</a:t>
            </a:r>
          </a:p>
          <a:p>
            <a:pPr lvl="0" fontAlgn="base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defRPr/>
            </a:pP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 fontAlgn="base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Communicate at a level appropriate for </a:t>
            </a:r>
            <a:r>
              <a:rPr lang="en-US" u="sng">
                <a:solidFill>
                  <a:schemeClr val="tx1">
                    <a:lumMod val="75000"/>
                    <a:lumOff val="25000"/>
                  </a:schemeClr>
                </a:solidFill>
              </a:rPr>
              <a:t>knowledgeable people who are not in your discipline</a:t>
            </a:r>
          </a:p>
        </p:txBody>
      </p:sp>
    </p:spTree>
    <p:extLst>
      <p:ext uri="{BB962C8B-B14F-4D97-AF65-F5344CB8AC3E}">
        <p14:creationId xmlns:p14="http://schemas.microsoft.com/office/powerpoint/2010/main" val="3590309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BFE4781A-41C7-4F27-8792-A74EFB8E5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3030214-227F-42DB-9282-BBA6AF8D9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109E26-BE91-4D50-862D-BCF7DDDD2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5416" y="1059872"/>
            <a:ext cx="2259162" cy="48513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en-US" sz="3300" b="1" i="1"/>
              <a:t>Reflective Essay “Advice”</a:t>
            </a:r>
            <a:endParaRPr lang="en-US" sz="3300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0D7A9289-BAD1-4A78-979F-A655C886D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1149203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960276" y="1059872"/>
            <a:ext cx="4668183" cy="48513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indent="-4572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information from senior colleagues and unit leaders about the culture in your department and college regarding style and content of the document.</a:t>
            </a:r>
          </a:p>
          <a:p>
            <a:pPr marL="457200" indent="-4572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Review examples from successful promotion cases.</a:t>
            </a:r>
          </a:p>
          <a:p>
            <a:pPr marL="457200" indent="-4572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 early and have others review it. </a:t>
            </a:r>
          </a:p>
          <a:p>
            <a:pPr marL="457200" indent="-4572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Proof it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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5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0" name="Freeform 11">
            <a:extLst>
              <a:ext uri="{FF2B5EF4-FFF2-40B4-BE49-F238E27FC236}">
                <a16:creationId xmlns:a16="http://schemas.microsoft.com/office/drawing/2014/main" id="{BFE4781A-41C7-4F27-8792-A74EFB8E5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23A227A-0C03-42CA-AE78-2808ABA66C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514" y="942108"/>
            <a:ext cx="2442412" cy="496911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500" b="1" i="1">
                <a:solidFill>
                  <a:schemeClr val="tx2">
                    <a:lumMod val="75000"/>
                  </a:schemeClr>
                </a:solidFill>
              </a:rPr>
              <a:t>Office of Faculty &amp; Academic Staff Development</a:t>
            </a:r>
            <a:br>
              <a:rPr lang="en-US" altLang="en-US" sz="2500" b="1" i="1">
                <a:solidFill>
                  <a:schemeClr val="tx2">
                    <a:lumMod val="75000"/>
                  </a:schemeClr>
                </a:solidFill>
              </a:rPr>
            </a:br>
            <a:r>
              <a:rPr lang="en-US" altLang="en-US" sz="2500" b="1" i="1">
                <a:solidFill>
                  <a:schemeClr val="tx2">
                    <a:lumMod val="75000"/>
                  </a:schemeClr>
                </a:solidFill>
              </a:rPr>
              <a:t>Select Key Opportunities for Fixed-Term Faculty</a:t>
            </a:r>
            <a:endParaRPr lang="en-US" sz="25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49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86796" y="212002"/>
            <a:ext cx="4841662" cy="64247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Adams Academy and Lilly Fellows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Learning Communities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Academic Lunch and Learns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All University Awards Committees &amp; Recognitions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Exploring Academic Leadership lunches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National Center for Faculty Development and Diversity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Women’s Networking Association (MSU WorkLife Office)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Michigan American Council on Education Women’s Network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https://ofasd.msu.edu/</a:t>
            </a:r>
          </a:p>
        </p:txBody>
      </p:sp>
    </p:spTree>
    <p:extLst>
      <p:ext uri="{BB962C8B-B14F-4D97-AF65-F5344CB8AC3E}">
        <p14:creationId xmlns:p14="http://schemas.microsoft.com/office/powerpoint/2010/main" val="1202413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BFE4781A-41C7-4F27-8792-A74EFB8E5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B0A6AB-AFA8-461E-BF42-D9EDC3C3B3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514" y="942108"/>
            <a:ext cx="2442412" cy="496911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2500" b="1" i="1">
                <a:solidFill>
                  <a:schemeClr val="tx2">
                    <a:lumMod val="75000"/>
                  </a:schemeClr>
                </a:solidFill>
              </a:rPr>
              <a:t>Defining Success: Expectations and Contributions</a:t>
            </a:r>
            <a:endParaRPr lang="en-US" sz="25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48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786796" y="379933"/>
            <a:ext cx="4841662" cy="60711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 fontAlgn="auto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Clarity regarding defined expectations, goals, &amp; associated evaluation measures, including what </a:t>
            </a:r>
            <a:r>
              <a:rPr lang="en-US" i="1" dirty="0">
                <a:solidFill>
                  <a:schemeClr val="tx2">
                    <a:lumMod val="75000"/>
                  </a:schemeClr>
                </a:solidFill>
              </a:rPr>
              <a:t>you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desire/expect from the position/career and plan for self-reflection and regular, 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confidential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feedback &amp; assessment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Familiarity with institutional/unit goals &amp; aspirations including diversity, equity &amp; inclusion and strategic planning initiatives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Self-awareness about strengths and weaknesses and ability (</a:t>
            </a:r>
            <a:r>
              <a:rPr lang="en-US" i="1" dirty="0">
                <a:solidFill>
                  <a:schemeClr val="tx2">
                    <a:lumMod val="75000"/>
                  </a:schemeClr>
                </a:solidFill>
              </a:rPr>
              <a:t>and desire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) to receive </a:t>
            </a:r>
            <a:r>
              <a:rPr lang="en-US" i="1" dirty="0">
                <a:solidFill>
                  <a:schemeClr val="tx2">
                    <a:lumMod val="75000"/>
                  </a:schemeClr>
                </a:solidFill>
              </a:rPr>
              <a:t>constructive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feedback</a:t>
            </a:r>
          </a:p>
          <a:p>
            <a:pPr marL="342900" indent="-342900" fontAlgn="auto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Support for professional development and developing networks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Respect as a colleague</a:t>
            </a:r>
          </a:p>
          <a:p>
            <a:pPr marL="342900" indent="-342900" fontAlgn="auto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Personal interest in and support for your goals</a:t>
            </a:r>
          </a:p>
        </p:txBody>
      </p:sp>
    </p:spTree>
    <p:extLst>
      <p:ext uri="{BB962C8B-B14F-4D97-AF65-F5344CB8AC3E}">
        <p14:creationId xmlns:p14="http://schemas.microsoft.com/office/powerpoint/2010/main" val="367745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BFE4781A-41C7-4F27-8792-A74EFB8E5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109E26-BE91-4D50-862D-BCF7DDDD2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514" y="942108"/>
            <a:ext cx="2442412" cy="496911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b="1" i="1">
                <a:solidFill>
                  <a:schemeClr val="tx2">
                    <a:lumMod val="75000"/>
                  </a:schemeClr>
                </a:solidFill>
              </a:rPr>
              <a:t>Materials to be Included:</a:t>
            </a:r>
            <a:endParaRPr lang="en-US" sz="36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48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86796" y="379933"/>
            <a:ext cx="4841662" cy="622040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marL="514350" indent="-51435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Current curriculum vita</a:t>
            </a:r>
          </a:p>
          <a:p>
            <a:pPr marL="514350" indent="-51435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Reflective essay about accomplishments over the reporting period and vison for the future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(5 page maximum)</a:t>
            </a:r>
          </a:p>
          <a:p>
            <a:pPr marL="514350" indent="-51435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A representative sample of scholarly work if applicable, and</a:t>
            </a:r>
          </a:p>
          <a:p>
            <a:pPr marL="514350" indent="-51435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Evidence of excellence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in performing assigned duties, (e.g., significance, impact, and innovation of research/creative activities, instructional activities, and/or service) enumerated in the Progress and Excellence Form.</a:t>
            </a:r>
          </a:p>
        </p:txBody>
      </p:sp>
    </p:spTree>
    <p:extLst>
      <p:ext uri="{BB962C8B-B14F-4D97-AF65-F5344CB8AC3E}">
        <p14:creationId xmlns:p14="http://schemas.microsoft.com/office/powerpoint/2010/main" val="568054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BFE4781A-41C7-4F27-8792-A74EFB8E5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109E26-BE91-4D50-862D-BCF7DDDD2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514" y="942108"/>
            <a:ext cx="2442412" cy="496911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3300" b="1" i="1">
                <a:solidFill>
                  <a:schemeClr val="tx2">
                    <a:lumMod val="75000"/>
                  </a:schemeClr>
                </a:solidFill>
              </a:rPr>
              <a:t>Additional Points:</a:t>
            </a:r>
            <a:endParaRPr lang="en-US" sz="33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48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86796" y="352997"/>
            <a:ext cx="4841662" cy="62473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Because of the diverse assignments of fixed term faculty, unit administrators must prepare a description of the candidate’s assignment including, for example, the percentage of the appointment devoted to research/creative activities, teaching, outreach, etc. </a:t>
            </a:r>
          </a:p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External review letters </a:t>
            </a:r>
            <a:r>
              <a:rPr lang="en-US" sz="2000" b="1" i="1" dirty="0">
                <a:solidFill>
                  <a:schemeClr val="tx2">
                    <a:lumMod val="75000"/>
                  </a:schemeClr>
                </a:solidFill>
              </a:rPr>
              <a:t>may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be used, to the extent relevant, following the principles in the policy, </a:t>
            </a:r>
            <a:r>
              <a:rPr lang="en-US" altLang="en-US" sz="2000" dirty="0">
                <a:solidFill>
                  <a:schemeClr val="tx2">
                    <a:lumMod val="75000"/>
                  </a:schemeClr>
                </a:solidFill>
              </a:rPr>
              <a:t>"</a:t>
            </a:r>
            <a:r>
              <a:rPr lang="en-US" altLang="en-US" sz="2000" dirty="0">
                <a:solidFill>
                  <a:schemeClr val="tx2">
                    <a:lumMod val="75000"/>
                  </a:schemeClr>
                </a:solidFill>
                <a:hlinkClick r:id="rId3" tooltip="External letters of reference"/>
              </a:rPr>
              <a:t>External Letters of Reference</a:t>
            </a:r>
            <a:r>
              <a:rPr lang="en-US" altLang="en-US" sz="2000" dirty="0">
                <a:solidFill>
                  <a:schemeClr val="tx2">
                    <a:lumMod val="75000"/>
                  </a:schemeClr>
                </a:solidFill>
              </a:rPr>
              <a:t>." 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138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BFE4781A-41C7-4F27-8792-A74EFB8E5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109E26-BE91-4D50-862D-BCF7DDDD2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051" y="942108"/>
            <a:ext cx="2869717" cy="496911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en-US" sz="2800" b="1" i="1" dirty="0">
                <a:solidFill>
                  <a:schemeClr val="tx2">
                    <a:lumMod val="75000"/>
                  </a:schemeClr>
                </a:solidFill>
              </a:rPr>
              <a:t>Telling Your Story – Including Documentation 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48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86796" y="942108"/>
            <a:ext cx="4841662" cy="49691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Helps make the case for who you are, what you have accomplished, why it is important, and your expected future trajectory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But…</a:t>
            </a:r>
          </a:p>
          <a:p>
            <a:pPr lvl="1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You can’t document what you don’t remember</a:t>
            </a:r>
          </a:p>
          <a:p>
            <a:pPr lvl="1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You can’t document what you don’t have evidence to support</a:t>
            </a:r>
          </a:p>
        </p:txBody>
      </p:sp>
    </p:spTree>
    <p:extLst>
      <p:ext uri="{BB962C8B-B14F-4D97-AF65-F5344CB8AC3E}">
        <p14:creationId xmlns:p14="http://schemas.microsoft.com/office/powerpoint/2010/main" val="84052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BFE4781A-41C7-4F27-8792-A74EFB8E5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109E26-BE91-4D50-862D-BCF7DDDD2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19" y="3101093"/>
            <a:ext cx="2069472" cy="30293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en-US" sz="2400" b="1" i="1" dirty="0">
                <a:solidFill>
                  <a:schemeClr val="bg1"/>
                </a:solidFill>
              </a:rPr>
              <a:t>What Should You Document?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3179901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96802" y="0"/>
            <a:ext cx="55471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29933" y="589722"/>
            <a:ext cx="5098525" cy="591407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 aspects of your work related to your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assigned duties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and all the extra responsibilities you take on.   Typically, organize your documents around three key categories, to the extent appropriate:</a:t>
            </a:r>
          </a:p>
          <a:p>
            <a:pPr marL="1371600" lvl="2" indent="-4572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Teaching</a:t>
            </a:r>
          </a:p>
          <a:p>
            <a:pPr marL="1371600" lvl="2" indent="-4572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Research</a:t>
            </a:r>
          </a:p>
          <a:p>
            <a:pPr marL="1371600" lvl="2" indent="-4572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Service and/or Outreach and/or Engagement</a:t>
            </a:r>
          </a:p>
          <a:p>
            <a:pPr marL="457200" indent="-4572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synergies and connections across the components of your work</a:t>
            </a:r>
          </a:p>
          <a:p>
            <a:pPr marL="457200" indent="-4572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impact you are making [to and for whom]</a:t>
            </a:r>
          </a:p>
          <a:p>
            <a:pPr marL="457200" indent="-4572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path to date and what might come next</a:t>
            </a:r>
          </a:p>
        </p:txBody>
      </p:sp>
    </p:spTree>
    <p:extLst>
      <p:ext uri="{BB962C8B-B14F-4D97-AF65-F5344CB8AC3E}">
        <p14:creationId xmlns:p14="http://schemas.microsoft.com/office/powerpoint/2010/main" val="317992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58CD12-1AFA-1D1D-24DA-26D572F20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919" y="1460090"/>
            <a:ext cx="2069472" cy="4670347"/>
          </a:xfrm>
        </p:spPr>
        <p:txBody>
          <a:bodyPr>
            <a:normAutofit/>
          </a:bodyPr>
          <a:lstStyle/>
          <a:p>
            <a:r>
              <a:rPr lang="en-US" altLang="en-US" sz="2800" b="1" i="1" dirty="0">
                <a:solidFill>
                  <a:schemeClr val="bg1"/>
                </a:solidFill>
                <a:latin typeface="Gotham Book"/>
                <a:cs typeface="Arial" charset="0"/>
              </a:rPr>
              <a:t>What Should You Document? – Instruction, Advising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3179901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96802" y="0"/>
            <a:ext cx="55471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41533-8DB7-47D4-C6E6-1EE6B3233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0429" y="369270"/>
            <a:ext cx="5098525" cy="6135328"/>
          </a:xfrm>
        </p:spPr>
        <p:txBody>
          <a:bodyPr anchor="ctr">
            <a:normAutofit/>
          </a:bodyPr>
          <a:lstStyle/>
          <a:p>
            <a:pPr marL="236538" lvl="1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Your philosophy and approach</a:t>
            </a:r>
          </a:p>
          <a:p>
            <a:pPr marL="236538" lvl="1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Your intended learning outcomes for students</a:t>
            </a:r>
          </a:p>
          <a:p>
            <a:pPr marL="236538" lvl="1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Your teaching methods and rationale for them</a:t>
            </a:r>
          </a:p>
          <a:p>
            <a:pPr marL="236538" lvl="1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Approaches and innovations you developed</a:t>
            </a:r>
          </a:p>
          <a:p>
            <a:pPr marL="236538" lvl="1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Impact on students: outcomes assessment, unsolicited comments, creating inclusive learning environments</a:t>
            </a:r>
          </a:p>
          <a:p>
            <a:pPr marL="236538" lvl="1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How you interpret and respond to teaching feedback/evaluations, efforts used to improve your teaching </a:t>
            </a:r>
          </a:p>
          <a:p>
            <a:pPr marL="236538" lvl="1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What opportunities you take to improve/focus on your teaching</a:t>
            </a:r>
          </a:p>
          <a:p>
            <a:pPr marL="236538" lvl="1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dirty="0"/>
              <a:t>How your teaching has changed over time and why (e.g., Covid impact, hybrid &amp; online instruction)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630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A1C638-61B5-5FEB-EB43-50E85D97C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919" y="2281287"/>
            <a:ext cx="1840539" cy="3849150"/>
          </a:xfrm>
        </p:spPr>
        <p:txBody>
          <a:bodyPr>
            <a:normAutofit/>
          </a:bodyPr>
          <a:lstStyle/>
          <a:p>
            <a:r>
              <a:rPr lang="en-US" altLang="en-US" sz="2600" b="1" i="1" dirty="0">
                <a:solidFill>
                  <a:schemeClr val="bg1"/>
                </a:solidFill>
                <a:latin typeface="Gotham Book"/>
                <a:cs typeface="Arial" charset="0"/>
              </a:rPr>
              <a:t>What Should You Document? – Research, Scholarship, Creative Activities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3179901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96802" y="0"/>
            <a:ext cx="55471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37B96-9B8E-7C39-0714-220DC4E4D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9933" y="516193"/>
            <a:ext cx="5098525" cy="6223819"/>
          </a:xfrm>
        </p:spPr>
        <p:txBody>
          <a:bodyPr anchor="ctr">
            <a:normAutofit fontScale="92500" lnSpcReduction="10000"/>
          </a:bodyPr>
          <a:lstStyle/>
          <a:p>
            <a:pPr marL="285750" lvl="1">
              <a:lnSpc>
                <a:spcPct val="90000"/>
              </a:lnSpc>
              <a:spcBef>
                <a:spcPts val="400"/>
              </a:spcBef>
              <a:buNone/>
            </a:pPr>
            <a:r>
              <a:rPr lang="en-US" sz="1800" i="1" dirty="0"/>
              <a:t>Why are you pursuing the work you do? To what end? With whom are you intending to be in conversation? What are your key questions of interest?</a:t>
            </a:r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endParaRPr lang="en-US" sz="1800" dirty="0"/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r>
              <a:rPr lang="en-US" sz="1800" dirty="0"/>
              <a:t>Research, Scholarly, &amp; Creative Activities</a:t>
            </a:r>
          </a:p>
          <a:p>
            <a:pPr marL="0" lvl="1" indent="0">
              <a:lnSpc>
                <a:spcPct val="90000"/>
              </a:lnSpc>
              <a:spcBef>
                <a:spcPts val="400"/>
              </a:spcBef>
              <a:buNone/>
            </a:pPr>
            <a:endParaRPr lang="en-US" sz="1800" dirty="0"/>
          </a:p>
          <a:p>
            <a:pPr marL="285750" lvl="2" indent="-285750">
              <a:lnSpc>
                <a:spcPct val="90000"/>
              </a:lnSpc>
              <a:spcBef>
                <a:spcPts val="400"/>
              </a:spcBef>
            </a:pPr>
            <a:r>
              <a:rPr lang="en-US" sz="1800" dirty="0"/>
              <a:t>Including grants and works submitted/under review or revision</a:t>
            </a:r>
          </a:p>
          <a:p>
            <a:pPr marL="0" lvl="2" indent="0">
              <a:lnSpc>
                <a:spcPct val="90000"/>
              </a:lnSpc>
              <a:spcBef>
                <a:spcPts val="400"/>
              </a:spcBef>
              <a:buNone/>
            </a:pPr>
            <a:endParaRPr lang="en-US" sz="1800" dirty="0"/>
          </a:p>
          <a:p>
            <a:pPr marL="285750" lvl="2" indent="-285750">
              <a:lnSpc>
                <a:spcPct val="90000"/>
              </a:lnSpc>
              <a:spcBef>
                <a:spcPts val="400"/>
              </a:spcBef>
            </a:pPr>
            <a:r>
              <a:rPr lang="en-US" sz="1800" dirty="0"/>
              <a:t>Exhibits, performances, media, reports</a:t>
            </a:r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endParaRPr lang="en-US" sz="1800" dirty="0"/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r>
              <a:rPr lang="en-US" sz="1800" dirty="0"/>
              <a:t>Contributions to the Field</a:t>
            </a:r>
          </a:p>
          <a:p>
            <a:pPr marL="0" lvl="1" indent="0">
              <a:lnSpc>
                <a:spcPct val="90000"/>
              </a:lnSpc>
              <a:spcBef>
                <a:spcPts val="400"/>
              </a:spcBef>
              <a:buNone/>
            </a:pPr>
            <a:endParaRPr lang="en-US" sz="1800" dirty="0"/>
          </a:p>
          <a:p>
            <a:pPr marL="285750" lvl="2" indent="-285750">
              <a:lnSpc>
                <a:spcPct val="90000"/>
              </a:lnSpc>
              <a:spcBef>
                <a:spcPts val="400"/>
              </a:spcBef>
            </a:pPr>
            <a:r>
              <a:rPr lang="en-US" sz="1800" dirty="0"/>
              <a:t>Manuscript reviews, conference proposal reviews	</a:t>
            </a:r>
          </a:p>
          <a:p>
            <a:pPr marL="0" lvl="2" indent="0">
              <a:lnSpc>
                <a:spcPct val="90000"/>
              </a:lnSpc>
              <a:spcBef>
                <a:spcPts val="400"/>
              </a:spcBef>
              <a:buNone/>
            </a:pPr>
            <a:endParaRPr lang="en-US" sz="1800" dirty="0"/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r>
              <a:rPr lang="en-US" sz="1800" dirty="0"/>
              <a:t>Editorial boards &amp;Grant evaluation panels</a:t>
            </a:r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endParaRPr lang="en-US" sz="1800" dirty="0"/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r>
              <a:rPr lang="en-US" sz="1800" dirty="0"/>
              <a:t>Leadership activities in professional societies</a:t>
            </a:r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endParaRPr lang="en-US" sz="1800" dirty="0"/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r>
              <a:rPr lang="en-US" sz="1800" dirty="0"/>
              <a:t>Invited talks and activities</a:t>
            </a:r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endParaRPr lang="en-US" sz="1800" dirty="0"/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r>
              <a:rPr lang="en-US" sz="1800" dirty="0"/>
              <a:t>Awards and honors</a:t>
            </a:r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endParaRPr lang="en-US" sz="1800" dirty="0"/>
          </a:p>
          <a:p>
            <a:pPr marL="285750" lvl="1">
              <a:lnSpc>
                <a:spcPct val="90000"/>
              </a:lnSpc>
              <a:spcBef>
                <a:spcPts val="400"/>
              </a:spcBef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937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31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3432F6-B285-E5F8-764A-9F1AB608E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919" y="1913641"/>
            <a:ext cx="1840539" cy="421679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400" b="1" i="1" dirty="0">
                <a:solidFill>
                  <a:schemeClr val="bg1"/>
                </a:solidFill>
                <a:latin typeface="Gotham Book"/>
                <a:cs typeface="Arial" charset="0"/>
              </a:rPr>
              <a:t>What Should You Document? – Outreach/</a:t>
            </a:r>
            <a:br>
              <a:rPr lang="en-US" altLang="en-US" sz="2400" b="1" i="1" dirty="0">
                <a:solidFill>
                  <a:schemeClr val="bg1"/>
                </a:solidFill>
                <a:latin typeface="Gotham Book"/>
                <a:cs typeface="Arial" charset="0"/>
              </a:rPr>
            </a:br>
            <a:r>
              <a:rPr lang="en-US" altLang="en-US" sz="2400" b="1" i="1" dirty="0">
                <a:solidFill>
                  <a:schemeClr val="bg1"/>
                </a:solidFill>
                <a:latin typeface="Gotham Book"/>
                <a:cs typeface="Arial" charset="0"/>
              </a:rPr>
              <a:t>Service/</a:t>
            </a:r>
            <a:br>
              <a:rPr lang="en-US" altLang="en-US" sz="2400" b="1" i="1" dirty="0">
                <a:solidFill>
                  <a:schemeClr val="bg1"/>
                </a:solidFill>
                <a:latin typeface="Gotham Book"/>
                <a:cs typeface="Arial" charset="0"/>
              </a:rPr>
            </a:br>
            <a:r>
              <a:rPr lang="en-US" altLang="en-US" sz="2400" b="1" i="1" dirty="0">
                <a:solidFill>
                  <a:schemeClr val="bg1"/>
                </a:solidFill>
                <a:latin typeface="Gotham Book"/>
                <a:cs typeface="Arial" charset="0"/>
              </a:rPr>
              <a:t>Engagement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9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3179901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96802" y="0"/>
            <a:ext cx="55471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4EAF8996-593E-4873-C507-A676E14A89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9047803"/>
              </p:ext>
            </p:extLst>
          </p:nvPr>
        </p:nvGraphicFramePr>
        <p:xfrm>
          <a:off x="3534858" y="282804"/>
          <a:ext cx="5124159" cy="6353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5571154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A5081B5C4CAF4F9FFF4E159CE79E78" ma:contentTypeVersion="12" ma:contentTypeDescription="Create a new document." ma:contentTypeScope="" ma:versionID="d880c526aa1c99ba466c05dec76d6f19">
  <xsd:schema xmlns:xsd="http://www.w3.org/2001/XMLSchema" xmlns:xs="http://www.w3.org/2001/XMLSchema" xmlns:p="http://schemas.microsoft.com/office/2006/metadata/properties" xmlns:ns2="dd47038d-970b-4c9e-a8b7-b6cd06d6662d" targetNamespace="http://schemas.microsoft.com/office/2006/metadata/properties" ma:root="true" ma:fieldsID="b97df7954f35eae3e4d9967311d8bd1a" ns2:_="">
    <xsd:import namespace="dd47038d-970b-4c9e-a8b7-b6cd06d666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47038d-970b-4c9e-a8b7-b6cd06d666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ad816ea-8460-453a-b1af-cd753e23c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47038d-970b-4c9e-a8b7-b6cd06d6662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4AB2C4-5128-4DA9-98D9-9AA9B51AE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47038d-970b-4c9e-a8b7-b6cd06d666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62DF30-9C1E-4612-BF9D-48A057FF4B9F}">
  <ds:schemaRefs>
    <ds:schemaRef ds:uri="http://schemas.microsoft.com/office/2006/metadata/properties"/>
    <ds:schemaRef ds:uri="http://schemas.microsoft.com/office/infopath/2007/PartnerControls"/>
    <ds:schemaRef ds:uri="dd47038d-970b-4c9e-a8b7-b6cd06d6662d"/>
  </ds:schemaRefs>
</ds:datastoreItem>
</file>

<file path=customXml/itemProps3.xml><?xml version="1.0" encoding="utf-8"?>
<ds:datastoreItem xmlns:ds="http://schemas.openxmlformats.org/officeDocument/2006/customXml" ds:itemID="{728B61C8-552D-4BAC-A9D1-128714593FE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5797</TotalTime>
  <Words>1161</Words>
  <Application>Microsoft Office PowerPoint</Application>
  <PresentationFormat>On-screen Show (4:3)</PresentationFormat>
  <Paragraphs>142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ＭＳ Ｐゴシック</vt:lpstr>
      <vt:lpstr>Arial</vt:lpstr>
      <vt:lpstr>Calibri</vt:lpstr>
      <vt:lpstr>CalifornianFBDisplay Expert</vt:lpstr>
      <vt:lpstr>Century Gothic</vt:lpstr>
      <vt:lpstr>Gotham Bold</vt:lpstr>
      <vt:lpstr>Gotham Book</vt:lpstr>
      <vt:lpstr>Wingdings</vt:lpstr>
      <vt:lpstr>Wingdings 3</vt:lpstr>
      <vt:lpstr>Wisp</vt:lpstr>
      <vt:lpstr>Articulating Your Educational Identity Through Annual Evaluation and Promotion  Marilyn J. Amey</vt:lpstr>
      <vt:lpstr>Defining Success: Expectations and Contributions</vt:lpstr>
      <vt:lpstr>Materials to be Included:</vt:lpstr>
      <vt:lpstr>Additional Points:</vt:lpstr>
      <vt:lpstr>Telling Your Story – Including Documentation </vt:lpstr>
      <vt:lpstr>What Should You Document?</vt:lpstr>
      <vt:lpstr>What Should You Document? – Instruction, Advising </vt:lpstr>
      <vt:lpstr>What Should You Document? – Research, Scholarship, Creative Activities</vt:lpstr>
      <vt:lpstr>What Should You Document? – Outreach/ Service/ Engagement</vt:lpstr>
      <vt:lpstr>Reflective Essay – It Should…</vt:lpstr>
      <vt:lpstr>Reflective Essay “Advice”</vt:lpstr>
      <vt:lpstr>Office of Faculty &amp; Academic Staff Development Select Key Opportunities for Fixed-Term Faculty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Thriving as a Fixed-Term Faculty Member at Michigan State University</dc:title>
  <dc:creator>Bryant, Jillian</dc:creator>
  <cp:lastModifiedBy>Leete, Beth</cp:lastModifiedBy>
  <cp:revision>70</cp:revision>
  <dcterms:created xsi:type="dcterms:W3CDTF">2019-01-09T20:40:48Z</dcterms:created>
  <dcterms:modified xsi:type="dcterms:W3CDTF">2025-02-06T15:58:44Z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0x010100BCA5081B5C4CAF4F9FFF4E159CE79E78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