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66" r:id="rId2"/>
    <p:sldId id="281" r:id="rId3"/>
    <p:sldId id="271" r:id="rId4"/>
    <p:sldId id="272" r:id="rId5"/>
    <p:sldId id="282" r:id="rId6"/>
    <p:sldId id="289" r:id="rId7"/>
    <p:sldId id="284" r:id="rId8"/>
    <p:sldId id="290" r:id="rId9"/>
    <p:sldId id="291" r:id="rId10"/>
    <p:sldId id="292" r:id="rId11"/>
    <p:sldId id="293" r:id="rId12"/>
    <p:sldId id="294" r:id="rId13"/>
    <p:sldId id="2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3C33"/>
    <a:srgbClr val="1E3F38"/>
    <a:srgbClr val="1E3B38"/>
    <a:srgbClr val="1E3B2C"/>
    <a:srgbClr val="1E3E2C"/>
    <a:srgbClr val="27513A"/>
    <a:srgbClr val="274F39"/>
    <a:srgbClr val="2C5A41"/>
    <a:srgbClr val="25513A"/>
    <a:srgbClr val="2959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1" autoAdjust="0"/>
    <p:restoredTop sz="94660"/>
  </p:normalViewPr>
  <p:slideViewPr>
    <p:cSldViewPr snapToGrid="0">
      <p:cViewPr varScale="1">
        <p:scale>
          <a:sx n="128" d="100"/>
          <a:sy n="128" d="100"/>
        </p:scale>
        <p:origin x="18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08BBC0-DCC0-4670-BD2C-A7A2BAC58D4F}" type="datetimeFigureOut">
              <a:rPr lang="en-US" smtClean="0"/>
              <a:t>10/25/23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046A77-1DEA-47A2-97A4-9F8433D6138B}" type="slidenum">
              <a:rPr lang="en-US" smtClean="0"/>
              <a:t>‹#›</a:t>
            </a:fld>
            <a:endParaRPr lang="en-US"/>
          </a:p>
        </p:txBody>
      </p:sp>
    </p:spTree>
    <p:extLst>
      <p:ext uri="{BB962C8B-B14F-4D97-AF65-F5344CB8AC3E}">
        <p14:creationId xmlns:p14="http://schemas.microsoft.com/office/powerpoint/2010/main" val="2432470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28841"/>
            <a:ext cx="7772400" cy="1301965"/>
          </a:xfrm>
          <a:prstGeom prst="rect">
            <a:avLst/>
          </a:prstGeom>
        </p:spPr>
        <p:txBody>
          <a:bodyPr>
            <a:normAutofit/>
          </a:bodyPr>
          <a:lstStyle>
            <a:lvl1pPr algn="l">
              <a:defRPr sz="3600" b="0" i="0" baseline="0">
                <a:ln>
                  <a:noFill/>
                </a:ln>
                <a:solidFill>
                  <a:srgbClr val="18453B"/>
                </a:solidFill>
                <a:latin typeface="Gotham-Bold"/>
                <a:cs typeface="Gotham-Bold"/>
              </a:defRPr>
            </a:lvl1pPr>
          </a:lstStyle>
          <a:p>
            <a:r>
              <a:rPr lang="en-US"/>
              <a:t>Click to edit Master title style</a:t>
            </a:r>
            <a:endParaRPr lang="en-US" dirty="0"/>
          </a:p>
        </p:txBody>
      </p:sp>
      <p:sp>
        <p:nvSpPr>
          <p:cNvPr id="3" name="Subtitle 2"/>
          <p:cNvSpPr>
            <a:spLocks noGrp="1"/>
          </p:cNvSpPr>
          <p:nvPr>
            <p:ph type="subTitle" idx="1"/>
          </p:nvPr>
        </p:nvSpPr>
        <p:spPr>
          <a:xfrm>
            <a:off x="685800" y="3039566"/>
            <a:ext cx="7772400" cy="2102356"/>
          </a:xfrm>
          <a:prstGeom prst="rect">
            <a:avLst/>
          </a:prstGeom>
        </p:spPr>
        <p:txBody>
          <a:bodyPr>
            <a:normAutofit/>
          </a:bodyPr>
          <a:lstStyle>
            <a:lvl1pPr marL="0" indent="0" algn="l">
              <a:buNone/>
              <a:defRPr sz="2400" b="0" i="0">
                <a:solidFill>
                  <a:schemeClr val="tx1">
                    <a:lumMod val="65000"/>
                    <a:lumOff val="35000"/>
                  </a:schemeClr>
                </a:solidFill>
                <a:latin typeface="Gotham Book"/>
                <a:cs typeface="Gotham Book"/>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98477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28650" y="6356350"/>
            <a:ext cx="2057400" cy="365125"/>
          </a:xfrm>
          <a:prstGeom prst="rect">
            <a:avLst/>
          </a:prstGeom>
        </p:spPr>
        <p:txBody>
          <a:body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4" name="Slide Number Placeholder 3"/>
          <p:cNvSpPr>
            <a:spLocks noGrp="1"/>
          </p:cNvSpPr>
          <p:nvPr>
            <p:ph type="sldNum" sz="quarter" idx="11"/>
          </p:nvPr>
        </p:nvSpPr>
        <p:spPr>
          <a:xfrm>
            <a:off x="6457950" y="6356350"/>
            <a:ext cx="2057400" cy="365125"/>
          </a:xfrm>
          <a:prstGeom prst="rect">
            <a:avLst/>
          </a:prstGeom>
        </p:spPr>
        <p:txBody>
          <a:body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5" name="Text Placeholder 3"/>
          <p:cNvSpPr>
            <a:spLocks noGrp="1"/>
          </p:cNvSpPr>
          <p:nvPr>
            <p:ph type="body" sz="quarter" idx="12" hasCustomPrompt="1"/>
          </p:nvPr>
        </p:nvSpPr>
        <p:spPr>
          <a:xfrm>
            <a:off x="365760" y="2857500"/>
            <a:ext cx="8412480" cy="1143000"/>
          </a:xfrm>
        </p:spPr>
        <p:txBody>
          <a:bodyPr anchor="ctr"/>
          <a:lstStyle>
            <a:lvl1pPr algn="ctr">
              <a:defRPr sz="6000" baseline="0">
                <a:solidFill>
                  <a:srgbClr val="94AE4A"/>
                </a:solidFill>
              </a:defRPr>
            </a:lvl1pPr>
            <a:lvl2pPr>
              <a:defRPr sz="6000">
                <a:solidFill>
                  <a:schemeClr val="accent2"/>
                </a:solidFill>
              </a:defRPr>
            </a:lvl2pPr>
            <a:lvl3pPr>
              <a:defRPr sz="6000">
                <a:solidFill>
                  <a:schemeClr val="accent2"/>
                </a:solidFill>
              </a:defRPr>
            </a:lvl3pPr>
            <a:lvl4pPr>
              <a:defRPr sz="6000">
                <a:solidFill>
                  <a:schemeClr val="accent2"/>
                </a:solidFill>
              </a:defRPr>
            </a:lvl4pPr>
            <a:lvl5pPr>
              <a:defRPr sz="6000">
                <a:solidFill>
                  <a:schemeClr val="accent2"/>
                </a:solidFill>
              </a:defRPr>
            </a:lvl5pPr>
          </a:lstStyle>
          <a:p>
            <a:pPr lvl="0"/>
            <a:r>
              <a:rPr lang="en-US" dirty="0"/>
              <a:t>Click to edit divider text</a:t>
            </a:r>
          </a:p>
        </p:txBody>
      </p:sp>
    </p:spTree>
    <p:extLst>
      <p:ext uri="{BB962C8B-B14F-4D97-AF65-F5344CB8AC3E}">
        <p14:creationId xmlns:p14="http://schemas.microsoft.com/office/powerpoint/2010/main" val="2705493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5760" y="726270"/>
            <a:ext cx="8412480" cy="49293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91E78B4E-FB59-483C-BDA2-B904CFBEB349}" type="datetimeFigureOut">
              <a:rPr lang="en-US" smtClean="0"/>
              <a:t>10/25/23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FCA43580-6978-433F-A366-CE71567ABE6F}" type="slidenum">
              <a:rPr lang="en-US" smtClean="0"/>
              <a:t>‹#›</a:t>
            </a:fld>
            <a:endParaRPr lang="en-US"/>
          </a:p>
        </p:txBody>
      </p:sp>
    </p:spTree>
    <p:extLst>
      <p:ext uri="{BB962C8B-B14F-4D97-AF65-F5344CB8AC3E}">
        <p14:creationId xmlns:p14="http://schemas.microsoft.com/office/powerpoint/2010/main" val="153992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1274988"/>
            <a:ext cx="8412480" cy="757255"/>
          </a:xfrm>
        </p:spPr>
        <p:txBody>
          <a:bodyPr>
            <a:noAutofit/>
          </a:bodyPr>
          <a:lstStyle>
            <a:lvl1pPr marL="0" indent="0">
              <a:buNone/>
              <a:defRPr sz="2000" b="0">
                <a:solidFill>
                  <a:srgbClr val="575757"/>
                </a:solidFill>
              </a:defRPr>
            </a:lvl1pPr>
          </a:lstStyle>
          <a:p>
            <a:pPr lvl="0"/>
            <a:r>
              <a:rPr lang="en-US" dirty="0"/>
              <a:t>Click to add subtitle</a:t>
            </a:r>
          </a:p>
        </p:txBody>
      </p:sp>
      <p:sp>
        <p:nvSpPr>
          <p:cNvPr id="3" name="Text Placeholder 2"/>
          <p:cNvSpPr>
            <a:spLocks noGrp="1"/>
          </p:cNvSpPr>
          <p:nvPr>
            <p:ph type="body" sz="quarter" idx="14"/>
          </p:nvPr>
        </p:nvSpPr>
        <p:spPr>
          <a:xfrm>
            <a:off x="365760" y="2077304"/>
            <a:ext cx="8412480" cy="4191611"/>
          </a:xfrm>
        </p:spPr>
        <p:txBody>
          <a:bodyPr/>
          <a:lstStyle>
            <a:lvl2pPr>
              <a:defRPr/>
            </a:lvl2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6"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8"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2023481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mp; subtitl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1266201"/>
            <a:ext cx="8412480" cy="757255"/>
          </a:xfrm>
        </p:spPr>
        <p:txBody>
          <a:bodyPr>
            <a:noAutofit/>
          </a:bodyPr>
          <a:lstStyle>
            <a:lvl1pPr marL="0" indent="0">
              <a:buNone/>
              <a:defRPr sz="2000" b="0">
                <a:solidFill>
                  <a:srgbClr val="575757"/>
                </a:solidFill>
              </a:defRPr>
            </a:lvl1pPr>
          </a:lstStyle>
          <a:p>
            <a:pPr lvl="0"/>
            <a:r>
              <a:rPr lang="en-US" dirty="0"/>
              <a:t>Click to add subtitle</a:t>
            </a:r>
          </a:p>
        </p:txBody>
      </p:sp>
      <p:sp>
        <p:nvSpPr>
          <p:cNvPr id="4"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5"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6"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469844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65759" y="1611313"/>
            <a:ext cx="8410105" cy="4735487"/>
          </a:xfr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6"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7"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517633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subtitle &amp; 2 columns of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1266199"/>
            <a:ext cx="8412480" cy="757255"/>
          </a:xfrm>
        </p:spPr>
        <p:txBody>
          <a:bodyPr>
            <a:noAutofit/>
          </a:bodyPr>
          <a:lstStyle>
            <a:lvl1pPr marL="0" indent="0">
              <a:buNone/>
              <a:defRPr sz="2000" b="0">
                <a:solidFill>
                  <a:srgbClr val="575757"/>
                </a:solidFill>
              </a:defRPr>
            </a:lvl1pPr>
          </a:lstStyle>
          <a:p>
            <a:pPr lvl="0"/>
            <a:r>
              <a:rPr lang="en-US" dirty="0"/>
              <a:t>Click to add subtitle</a:t>
            </a:r>
          </a:p>
        </p:txBody>
      </p:sp>
      <p:sp>
        <p:nvSpPr>
          <p:cNvPr id="3" name="Content Placeholder 2"/>
          <p:cNvSpPr>
            <a:spLocks noGrp="1"/>
          </p:cNvSpPr>
          <p:nvPr>
            <p:ph sz="quarter" idx="16"/>
          </p:nvPr>
        </p:nvSpPr>
        <p:spPr>
          <a:xfrm>
            <a:off x="365760" y="2094893"/>
            <a:ext cx="4114800" cy="4086102"/>
          </a:xfrm>
        </p:spPr>
        <p:txBody>
          <a:bodyPr/>
          <a:lstStyle>
            <a:lvl4pPr>
              <a:defRPr/>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7"/>
          </p:nvPr>
        </p:nvSpPr>
        <p:spPr>
          <a:xfrm>
            <a:off x="4663440" y="2094893"/>
            <a:ext cx="4114800" cy="4086102"/>
          </a:xfrm>
        </p:spPr>
        <p:txBody>
          <a:bodyPr/>
          <a:lstStyle>
            <a:lvl4pPr>
              <a:defRPr/>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8"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10"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656324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itle, subtitle &amp; 2 columns of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1266199"/>
            <a:ext cx="8412480" cy="757255"/>
          </a:xfrm>
        </p:spPr>
        <p:txBody>
          <a:bodyPr>
            <a:noAutofit/>
          </a:bodyPr>
          <a:lstStyle>
            <a:lvl1pPr marL="0" indent="0">
              <a:buNone/>
              <a:defRPr sz="2000" b="0">
                <a:solidFill>
                  <a:srgbClr val="575757"/>
                </a:solidFill>
              </a:defRPr>
            </a:lvl1pPr>
          </a:lstStyle>
          <a:p>
            <a:pPr lvl="0"/>
            <a:r>
              <a:rPr lang="en-US" dirty="0"/>
              <a:t>Click to add subtitle</a:t>
            </a:r>
          </a:p>
        </p:txBody>
      </p:sp>
      <p:sp>
        <p:nvSpPr>
          <p:cNvPr id="3" name="Content Placeholder 2"/>
          <p:cNvSpPr>
            <a:spLocks noGrp="1"/>
          </p:cNvSpPr>
          <p:nvPr>
            <p:ph sz="quarter" idx="16"/>
          </p:nvPr>
        </p:nvSpPr>
        <p:spPr>
          <a:xfrm>
            <a:off x="365760" y="2094893"/>
            <a:ext cx="8412480" cy="4086102"/>
          </a:xfrm>
        </p:spPr>
        <p:txBody>
          <a:bodyPr/>
          <a:lstStyle>
            <a:lvl4pPr>
              <a:defRPr/>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8"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10"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2989444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ubtitle, 1 column text with image">
    <p:spTree>
      <p:nvGrpSpPr>
        <p:cNvPr id="1" name=""/>
        <p:cNvGrpSpPr/>
        <p:nvPr/>
      </p:nvGrpSpPr>
      <p:grpSpPr>
        <a:xfrm>
          <a:off x="0" y="0"/>
          <a:ext cx="0" cy="0"/>
          <a:chOff x="0" y="0"/>
          <a:chExt cx="0" cy="0"/>
        </a:xfrm>
      </p:grpSpPr>
      <p:sp>
        <p:nvSpPr>
          <p:cNvPr id="17" name="Text Placeholder 8"/>
          <p:cNvSpPr>
            <a:spLocks noGrp="1"/>
          </p:cNvSpPr>
          <p:nvPr>
            <p:ph type="body" sz="quarter" idx="13" hasCustomPrompt="1"/>
          </p:nvPr>
        </p:nvSpPr>
        <p:spPr>
          <a:xfrm>
            <a:off x="365760" y="1274989"/>
            <a:ext cx="4114800" cy="757255"/>
          </a:xfrm>
        </p:spPr>
        <p:txBody>
          <a:bodyPr>
            <a:noAutofit/>
          </a:bodyPr>
          <a:lstStyle>
            <a:lvl1pPr marL="0" indent="0">
              <a:buNone/>
              <a:defRPr sz="2000" b="0">
                <a:solidFill>
                  <a:srgbClr val="575757"/>
                </a:solidFill>
              </a:defRPr>
            </a:lvl1pPr>
          </a:lstStyle>
          <a:p>
            <a:pPr lvl="0"/>
            <a:r>
              <a:rPr lang="en-US" dirty="0"/>
              <a:t>Click to add subtitle</a:t>
            </a:r>
          </a:p>
        </p:txBody>
      </p:sp>
      <p:sp>
        <p:nvSpPr>
          <p:cNvPr id="4" name="Text Placeholder 3"/>
          <p:cNvSpPr>
            <a:spLocks noGrp="1"/>
          </p:cNvSpPr>
          <p:nvPr>
            <p:ph type="body" sz="quarter" idx="14"/>
          </p:nvPr>
        </p:nvSpPr>
        <p:spPr>
          <a:xfrm>
            <a:off x="365760" y="2103682"/>
            <a:ext cx="4114800" cy="4087368"/>
          </a:xfrm>
        </p:spPr>
        <p:txBody>
          <a:bodyPr/>
          <a:lstStyle>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6"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7"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525828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title, 1 column text with charts">
    <p:spTree>
      <p:nvGrpSpPr>
        <p:cNvPr id="1" name=""/>
        <p:cNvGrpSpPr/>
        <p:nvPr/>
      </p:nvGrpSpPr>
      <p:grpSpPr>
        <a:xfrm>
          <a:off x="0" y="0"/>
          <a:ext cx="0" cy="0"/>
          <a:chOff x="0" y="0"/>
          <a:chExt cx="0" cy="0"/>
        </a:xfrm>
      </p:grpSpPr>
      <p:sp>
        <p:nvSpPr>
          <p:cNvPr id="17" name="Text Placeholder 8"/>
          <p:cNvSpPr>
            <a:spLocks noGrp="1"/>
          </p:cNvSpPr>
          <p:nvPr>
            <p:ph type="body" sz="quarter" idx="13" hasCustomPrompt="1"/>
          </p:nvPr>
        </p:nvSpPr>
        <p:spPr>
          <a:xfrm>
            <a:off x="365760" y="1274989"/>
            <a:ext cx="8412480" cy="766749"/>
          </a:xfrm>
        </p:spPr>
        <p:txBody>
          <a:bodyPr>
            <a:noAutofit/>
          </a:bodyPr>
          <a:lstStyle>
            <a:lvl1pPr marL="0" indent="0">
              <a:buNone/>
              <a:defRPr sz="2000" b="0">
                <a:solidFill>
                  <a:srgbClr val="575757"/>
                </a:solidFill>
              </a:defRPr>
            </a:lvl1pPr>
          </a:lstStyle>
          <a:p>
            <a:pPr lvl="0"/>
            <a:r>
              <a:rPr lang="en-US" dirty="0"/>
              <a:t>Click to add subtitle</a:t>
            </a:r>
          </a:p>
        </p:txBody>
      </p:sp>
      <p:sp>
        <p:nvSpPr>
          <p:cNvPr id="4" name="Text Placeholder 3"/>
          <p:cNvSpPr>
            <a:spLocks noGrp="1"/>
          </p:cNvSpPr>
          <p:nvPr>
            <p:ph type="body" sz="quarter" idx="14"/>
          </p:nvPr>
        </p:nvSpPr>
        <p:spPr>
          <a:xfrm>
            <a:off x="365760" y="2103682"/>
            <a:ext cx="4114800" cy="4087368"/>
          </a:xfrm>
        </p:spPr>
        <p:txBody>
          <a:bodyPr/>
          <a:lstStyle>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1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B3BB-3477-40FC-B008-BCE4009F07BE}" type="datetimeFigureOut">
              <a:rPr lang="en-US" smtClean="0">
                <a:solidFill>
                  <a:prstClr val="black">
                    <a:tint val="75000"/>
                  </a:prstClr>
                </a:solidFill>
              </a:rPr>
              <a:pPr/>
              <a:t>10/25/23</a:t>
            </a:fld>
            <a:endParaRPr lang="en-US" dirty="0">
              <a:solidFill>
                <a:prstClr val="black">
                  <a:tint val="75000"/>
                </a:prstClr>
              </a:solidFill>
            </a:endParaRPr>
          </a:p>
        </p:txBody>
      </p:sp>
      <p:sp>
        <p:nvSpPr>
          <p:cNvPr id="6" name="Slide Number Placeholder 1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82FDC-8EBC-4E7B-ACC3-13698753FEC9}" type="slidenum">
              <a:rPr lang="en-US" smtClean="0">
                <a:solidFill>
                  <a:prstClr val="black">
                    <a:tint val="75000"/>
                  </a:prstClr>
                </a:solidFill>
              </a:rPr>
              <a:pPr/>
              <a:t>‹#›</a:t>
            </a:fld>
            <a:endParaRPr lang="en-US" dirty="0">
              <a:solidFill>
                <a:prstClr val="black">
                  <a:tint val="75000"/>
                </a:prstClr>
              </a:solidFill>
            </a:endParaRPr>
          </a:p>
        </p:txBody>
      </p:sp>
      <p:sp>
        <p:nvSpPr>
          <p:cNvPr id="7" name="Title 2"/>
          <p:cNvSpPr>
            <a:spLocks noGrp="1"/>
          </p:cNvSpPr>
          <p:nvPr>
            <p:ph type="title"/>
          </p:nvPr>
        </p:nvSpPr>
        <p:spPr>
          <a:xfrm>
            <a:off x="365760" y="781956"/>
            <a:ext cx="8412480" cy="49293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83858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7"/>
          <p:cNvSpPr>
            <a:spLocks noGrp="1"/>
          </p:cNvSpPr>
          <p:nvPr>
            <p:ph type="body" idx="1"/>
          </p:nvPr>
        </p:nvSpPr>
        <p:spPr bwMode="auto">
          <a:xfrm>
            <a:off x="552450" y="2720975"/>
            <a:ext cx="8037513"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TITLE</a:t>
            </a:r>
          </a:p>
        </p:txBody>
      </p:sp>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68300" y="345565"/>
            <a:ext cx="8407400" cy="820043"/>
          </a:xfrm>
          <a:prstGeom prst="rect">
            <a:avLst/>
          </a:prstGeom>
        </p:spPr>
      </p:pic>
      <p:pic>
        <p:nvPicPr>
          <p:cNvPr id="7" name="Picture 4" descr="MSU SW type treatment.pn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386183" y="6264094"/>
            <a:ext cx="2346960" cy="39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1715212"/>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65" r:id="rId3"/>
    <p:sldLayoutId id="2147483666" r:id="rId4"/>
    <p:sldLayoutId id="2147483667" r:id="rId5"/>
    <p:sldLayoutId id="2147483668" r:id="rId6"/>
    <p:sldLayoutId id="2147483669" r:id="rId7"/>
    <p:sldLayoutId id="2147483670" r:id="rId8"/>
    <p:sldLayoutId id="2147483671" r:id="rId9"/>
    <p:sldLayoutId id="2147483675" r:id="rId10"/>
  </p:sldLayoutIdLst>
  <p:txStyles>
    <p:title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p:titleStyle>
    <p:bodyStyle>
      <a:lvl1pPr algn="ctr" defTabSz="457200" rtl="0" eaLnBrk="1" fontAlgn="base" hangingPunct="1">
        <a:spcBef>
          <a:spcPct val="20000"/>
        </a:spcBef>
        <a:spcAft>
          <a:spcPct val="0"/>
        </a:spcAft>
        <a:defRPr sz="4000" b="1" kern="1200">
          <a:solidFill>
            <a:srgbClr val="064339"/>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Gotham Book"/>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Gotham Book"/>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Gotham Book"/>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Gotham Book"/>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ixabay.com/en/compare-comparison-scale-balance-643305/"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spls@spls.msu.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5FF3DE0-8825-4CBE-9715-B13B54A2DFAB}"/>
              </a:ext>
            </a:extLst>
          </p:cNvPr>
          <p:cNvSpPr/>
          <p:nvPr/>
        </p:nvSpPr>
        <p:spPr>
          <a:xfrm>
            <a:off x="295835" y="4961675"/>
            <a:ext cx="8386771" cy="1520416"/>
          </a:xfrm>
          <a:prstGeom prst="rect">
            <a:avLst/>
          </a:prstGeom>
        </p:spPr>
        <p:txBody>
          <a:bodyPr wrap="square">
            <a:spAutoFit/>
          </a:bodyPr>
          <a:lstStyle/>
          <a:p>
            <a:pPr lvl="0" defTabSz="457200" fontAlgn="base">
              <a:spcBef>
                <a:spcPct val="20000"/>
              </a:spcBef>
              <a:spcAft>
                <a:spcPct val="0"/>
              </a:spcAft>
            </a:pPr>
            <a:r>
              <a:rPr lang="en-US" sz="1600" b="1" dirty="0">
                <a:solidFill>
                  <a:prstClr val="black"/>
                </a:solidFill>
                <a:latin typeface="Cambria" panose="02040503050406030204" pitchFamily="18" charset="0"/>
                <a:ea typeface="ＭＳ Ｐゴシック" charset="-128"/>
                <a:cs typeface="Arial"/>
              </a:rPr>
              <a:t>Nate </a:t>
            </a:r>
            <a:r>
              <a:rPr lang="en-US" sz="1600" b="1" dirty="0" err="1">
                <a:solidFill>
                  <a:prstClr val="black"/>
                </a:solidFill>
                <a:latin typeface="Cambria" panose="02040503050406030204" pitchFamily="18" charset="0"/>
                <a:ea typeface="ＭＳ Ｐゴシック" charset="-128"/>
                <a:cs typeface="Arial"/>
              </a:rPr>
              <a:t>Clason</a:t>
            </a:r>
            <a:r>
              <a:rPr lang="en-US" sz="1600" b="1" dirty="0">
                <a:solidFill>
                  <a:prstClr val="black"/>
                </a:solidFill>
                <a:latin typeface="Cambria" panose="02040503050406030204" pitchFamily="18" charset="0"/>
                <a:ea typeface="ＭＳ Ｐゴシック" charset="-128"/>
                <a:cs typeface="Arial"/>
              </a:rPr>
              <a:t>, PhD</a:t>
            </a:r>
          </a:p>
          <a:p>
            <a:pPr lvl="0" defTabSz="457200" fontAlgn="base">
              <a:spcBef>
                <a:spcPct val="20000"/>
              </a:spcBef>
              <a:spcAft>
                <a:spcPct val="0"/>
              </a:spcAft>
            </a:pPr>
            <a:r>
              <a:rPr lang="en-US" sz="1600" b="1" dirty="0">
                <a:solidFill>
                  <a:prstClr val="black"/>
                </a:solidFill>
                <a:latin typeface="Cambria" panose="02040503050406030204" pitchFamily="18" charset="0"/>
                <a:ea typeface="ＭＳ Ｐゴシック" charset="-128"/>
                <a:cs typeface="Arial"/>
              </a:rPr>
              <a:t>Office of Faculty and Academic Staff Development</a:t>
            </a:r>
          </a:p>
          <a:p>
            <a:pPr lvl="0" defTabSz="457200" fontAlgn="base">
              <a:spcBef>
                <a:spcPct val="20000"/>
              </a:spcBef>
              <a:spcAft>
                <a:spcPct val="0"/>
              </a:spcAft>
            </a:pPr>
            <a:r>
              <a:rPr lang="en-US" sz="1600" b="1" dirty="0" err="1">
                <a:solidFill>
                  <a:prstClr val="black"/>
                </a:solidFill>
                <a:latin typeface="Cambria" panose="02040503050406030204" pitchFamily="18" charset="0"/>
                <a:ea typeface="ＭＳ Ｐゴシック" charset="-128"/>
                <a:cs typeface="Arial"/>
              </a:rPr>
              <a:t>clasonna@msu.edu</a:t>
            </a:r>
            <a:endParaRPr lang="en-US" sz="1600" b="1" dirty="0">
              <a:solidFill>
                <a:prstClr val="black"/>
              </a:solidFill>
              <a:latin typeface="Cambria" panose="02040503050406030204" pitchFamily="18" charset="0"/>
              <a:ea typeface="ＭＳ Ｐゴシック" charset="-128"/>
              <a:cs typeface="Arial"/>
            </a:endParaRPr>
          </a:p>
          <a:p>
            <a:pPr lvl="0" defTabSz="457200" fontAlgn="base">
              <a:spcBef>
                <a:spcPct val="20000"/>
              </a:spcBef>
              <a:spcAft>
                <a:spcPct val="0"/>
              </a:spcAft>
            </a:pPr>
            <a:r>
              <a:rPr lang="en-US" sz="1600" b="1" dirty="0">
                <a:solidFill>
                  <a:prstClr val="black"/>
                </a:solidFill>
                <a:latin typeface="Cambria" panose="02040503050406030204" pitchFamily="18" charset="0"/>
                <a:ea typeface="ＭＳ Ｐゴシック" charset="-128"/>
                <a:cs typeface="Arial"/>
              </a:rPr>
              <a:t>October 25, 2023</a:t>
            </a:r>
          </a:p>
          <a:p>
            <a:pPr lvl="0" defTabSz="457200" fontAlgn="base">
              <a:spcBef>
                <a:spcPct val="20000"/>
              </a:spcBef>
              <a:spcAft>
                <a:spcPct val="0"/>
              </a:spcAft>
            </a:pPr>
            <a:endParaRPr lang="en-US" sz="1600" dirty="0">
              <a:solidFill>
                <a:prstClr val="black"/>
              </a:solidFill>
              <a:latin typeface="Cambria" panose="02040503050406030204" pitchFamily="18" charset="0"/>
              <a:ea typeface="ＭＳ Ｐゴシック" charset="-128"/>
              <a:cs typeface="Arial"/>
            </a:endParaRPr>
          </a:p>
        </p:txBody>
      </p:sp>
      <p:sp>
        <p:nvSpPr>
          <p:cNvPr id="8" name="Content Placeholder 7">
            <a:extLst>
              <a:ext uri="{FF2B5EF4-FFF2-40B4-BE49-F238E27FC236}">
                <a16:creationId xmlns:a16="http://schemas.microsoft.com/office/drawing/2014/main" id="{DBEB485E-E6C0-6908-6D77-F81CEA820645}"/>
              </a:ext>
            </a:extLst>
          </p:cNvPr>
          <p:cNvSpPr>
            <a:spLocks noGrp="1"/>
          </p:cNvSpPr>
          <p:nvPr>
            <p:ph idx="1"/>
          </p:nvPr>
        </p:nvSpPr>
        <p:spPr>
          <a:xfrm>
            <a:off x="0" y="3155796"/>
            <a:ext cx="9144000" cy="1520416"/>
          </a:xfrm>
        </p:spPr>
        <p:txBody>
          <a:bodyPr/>
          <a:lstStyle/>
          <a:p>
            <a:r>
              <a:rPr lang="en-US" sz="2800" dirty="0"/>
              <a:t>Introduction to the </a:t>
            </a:r>
          </a:p>
          <a:p>
            <a:r>
              <a:rPr lang="en-US" sz="2800" dirty="0"/>
              <a:t>Student Perceptions of Learning Survey</a:t>
            </a:r>
          </a:p>
        </p:txBody>
      </p:sp>
    </p:spTree>
    <p:extLst>
      <p:ext uri="{BB962C8B-B14F-4D97-AF65-F5344CB8AC3E}">
        <p14:creationId xmlns:p14="http://schemas.microsoft.com/office/powerpoint/2010/main" val="3599752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57975"/>
          </a:xfrm>
        </p:spPr>
        <p:txBody>
          <a:bodyPr/>
          <a:lstStyle/>
          <a:p>
            <a:pPr algn="l"/>
            <a:r>
              <a:rPr lang="en-US" sz="1600" cap="small" dirty="0">
                <a:solidFill>
                  <a:schemeClr val="tx1"/>
                </a:solidFill>
                <a:latin typeface="Cambria" panose="02040503050406030204" pitchFamily="18" charset="0"/>
                <a:ea typeface="+mn-ea"/>
                <a:cs typeface="+mn-cs"/>
              </a:rPr>
              <a:t>Using the SPLS to enhance the quality of teaching</a:t>
            </a:r>
            <a:endParaRPr lang="en-US" sz="1600" b="0" cap="small"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There is tremendous value in seeing feedback over time.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p:txBody>
      </p:sp>
      <p:pic>
        <p:nvPicPr>
          <p:cNvPr id="4" name="Picture 3" descr="A screenshot of a graph&#10;&#10;Description automatically generated">
            <a:extLst>
              <a:ext uri="{FF2B5EF4-FFF2-40B4-BE49-F238E27FC236}">
                <a16:creationId xmlns:a16="http://schemas.microsoft.com/office/drawing/2014/main" id="{E6E3D7F1-956B-14FC-2C2D-5A6612200DA4}"/>
              </a:ext>
            </a:extLst>
          </p:cNvPr>
          <p:cNvPicPr>
            <a:picLocks noChangeAspect="1"/>
          </p:cNvPicPr>
          <p:nvPr/>
        </p:nvPicPr>
        <p:blipFill>
          <a:blip r:embed="rId2"/>
          <a:stretch>
            <a:fillRect/>
          </a:stretch>
        </p:blipFill>
        <p:spPr>
          <a:xfrm>
            <a:off x="2307492" y="2331768"/>
            <a:ext cx="4490378" cy="3622780"/>
          </a:xfrm>
          <a:prstGeom prst="rect">
            <a:avLst/>
          </a:prstGeom>
        </p:spPr>
      </p:pic>
    </p:spTree>
    <p:extLst>
      <p:ext uri="{BB962C8B-B14F-4D97-AF65-F5344CB8AC3E}">
        <p14:creationId xmlns:p14="http://schemas.microsoft.com/office/powerpoint/2010/main" val="513980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57975"/>
          </a:xfrm>
        </p:spPr>
        <p:txBody>
          <a:bodyPr/>
          <a:lstStyle/>
          <a:p>
            <a:pPr algn="l"/>
            <a:r>
              <a:rPr lang="en-US" sz="1600" cap="small" dirty="0">
                <a:solidFill>
                  <a:schemeClr val="tx1"/>
                </a:solidFill>
                <a:latin typeface="Cambria" panose="02040503050406030204" pitchFamily="18" charset="0"/>
                <a:ea typeface="+mn-ea"/>
                <a:cs typeface="+mn-cs"/>
              </a:rPr>
              <a:t>Using the SPLS as one source of evidence of quality teaching</a:t>
            </a:r>
            <a:endParaRPr lang="en-US" sz="1600" b="0" cap="small"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 research on student perceptions of learning suggests that </a:t>
            </a:r>
            <a:r>
              <a:rPr lang="en-US" sz="1600" dirty="0">
                <a:solidFill>
                  <a:schemeClr val="tx1"/>
                </a:solidFill>
                <a:latin typeface="Cambria" panose="02040503050406030204" pitchFamily="18" charset="0"/>
                <a:ea typeface="+mn-ea"/>
                <a:cs typeface="+mn-cs"/>
              </a:rPr>
              <a:t>feedback is highly context-specific</a:t>
            </a:r>
            <a:r>
              <a:rPr lang="en-US" sz="1600" b="0" dirty="0">
                <a:solidFill>
                  <a:schemeClr val="tx1"/>
                </a:solidFill>
                <a:latin typeface="Cambria" panose="02040503050406030204" pitchFamily="18" charset="0"/>
                <a:ea typeface="+mn-ea"/>
                <a:cs typeface="+mn-cs"/>
              </a:rPr>
              <a:t>. Students perceive that they learn better in small classes and that is reflected in survey results. Other context-specific attributes include degree level, discipline, and type of course (e.g., lecture, lab, seminar).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Comparisons between instructors is rarely a one-to-one comparison.  </a:t>
            </a:r>
          </a:p>
          <a:p>
            <a:pPr algn="l"/>
            <a:endParaRPr lang="en-US" sz="1600" b="0" dirty="0">
              <a:solidFill>
                <a:schemeClr val="tx1"/>
              </a:solidFill>
              <a:latin typeface="Cambria" panose="02040503050406030204" pitchFamily="18" charset="0"/>
              <a:ea typeface="+mn-ea"/>
              <a:cs typeface="+mn-cs"/>
            </a:endParaRPr>
          </a:p>
          <a:p>
            <a:pPr algn="l"/>
            <a:r>
              <a:rPr lang="en-US" sz="1600" i="1" dirty="0">
                <a:solidFill>
                  <a:schemeClr val="tx1"/>
                </a:solidFill>
                <a:latin typeface="Cambria" panose="02040503050406030204" pitchFamily="18" charset="0"/>
                <a:ea typeface="+mn-ea"/>
                <a:cs typeface="+mn-cs"/>
              </a:rPr>
              <a:t>Contextualize student feedback when including it in annual review and RPT processes. For example, highlight and describe the potential implications of class size, type of course, and nature of the course content.</a:t>
            </a:r>
            <a:r>
              <a:rPr lang="en-US" sz="1600" b="0" dirty="0">
                <a:solidFill>
                  <a:schemeClr val="tx1"/>
                </a:solidFill>
                <a:latin typeface="Cambria" panose="02040503050406030204" pitchFamily="18" charset="0"/>
                <a:ea typeface="+mn-ea"/>
                <a:cs typeface="+mn-cs"/>
              </a:rPr>
              <a:t>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p:txBody>
      </p:sp>
      <p:pic>
        <p:nvPicPr>
          <p:cNvPr id="2" name="Picture 1" descr="Apples and oranges on a balance&#10;&#10;Description automatically generated">
            <a:extLst>
              <a:ext uri="{FF2B5EF4-FFF2-40B4-BE49-F238E27FC236}">
                <a16:creationId xmlns:a16="http://schemas.microsoft.com/office/drawing/2014/main" id="{2B547B4E-ED80-24B8-01B5-A131EC5640F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009070" y="2728882"/>
            <a:ext cx="3087221" cy="2088294"/>
          </a:xfrm>
          <a:prstGeom prst="rect">
            <a:avLst/>
          </a:prstGeom>
        </p:spPr>
      </p:pic>
    </p:spTree>
    <p:extLst>
      <p:ext uri="{BB962C8B-B14F-4D97-AF65-F5344CB8AC3E}">
        <p14:creationId xmlns:p14="http://schemas.microsoft.com/office/powerpoint/2010/main" val="1890654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57975"/>
          </a:xfrm>
        </p:spPr>
        <p:txBody>
          <a:bodyPr/>
          <a:lstStyle/>
          <a:p>
            <a:pPr algn="l"/>
            <a:r>
              <a:rPr lang="en-US" sz="1600" cap="small" dirty="0">
                <a:solidFill>
                  <a:schemeClr val="tx1"/>
                </a:solidFill>
                <a:latin typeface="Cambria" panose="02040503050406030204" pitchFamily="18" charset="0"/>
                <a:ea typeface="+mn-ea"/>
                <a:cs typeface="+mn-cs"/>
              </a:rPr>
              <a:t>Using the SPLS as one source of evidence of quality teaching</a:t>
            </a:r>
            <a:endParaRPr lang="en-US" sz="1600" b="0" cap="small"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Some feedback can be helpful to the instructor, but not useful for evaluation. For example, some required courses are not "interesting" to a large percentage of students. Thus, the institution-level question related to </a:t>
            </a:r>
            <a:r>
              <a:rPr lang="en-US" sz="1600" i="1" dirty="0">
                <a:solidFill>
                  <a:schemeClr val="tx1"/>
                </a:solidFill>
                <a:latin typeface="Cambria" panose="02040503050406030204" pitchFamily="18" charset="0"/>
                <a:ea typeface="+mn-ea"/>
                <a:cs typeface="+mn-cs"/>
              </a:rPr>
              <a:t>Interest increased</a:t>
            </a:r>
            <a:r>
              <a:rPr lang="en-US" sz="1600" b="0" dirty="0">
                <a:solidFill>
                  <a:schemeClr val="tx1"/>
                </a:solidFill>
                <a:latin typeface="Cambria" panose="02040503050406030204" pitchFamily="18" charset="0"/>
                <a:ea typeface="+mn-ea"/>
                <a:cs typeface="+mn-cs"/>
              </a:rPr>
              <a:t> is not always useful for evaluation.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p:txBody>
      </p:sp>
      <p:pic>
        <p:nvPicPr>
          <p:cNvPr id="5" name="Picture 4" descr="A graph with numbers and a line&#10;&#10;Description automatically generated with medium confidence">
            <a:extLst>
              <a:ext uri="{FF2B5EF4-FFF2-40B4-BE49-F238E27FC236}">
                <a16:creationId xmlns:a16="http://schemas.microsoft.com/office/drawing/2014/main" id="{886FE359-218B-35AF-D16A-1BAD7DF2DC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3274837"/>
            <a:ext cx="7772400" cy="2927180"/>
          </a:xfrm>
          <a:prstGeom prst="rect">
            <a:avLst/>
          </a:prstGeom>
        </p:spPr>
      </p:pic>
    </p:spTree>
    <p:extLst>
      <p:ext uri="{BB962C8B-B14F-4D97-AF65-F5344CB8AC3E}">
        <p14:creationId xmlns:p14="http://schemas.microsoft.com/office/powerpoint/2010/main" val="3358495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72728"/>
          </a:xfrm>
        </p:spPr>
        <p:txBody>
          <a:bodyPr/>
          <a:lstStyle/>
          <a:p>
            <a:pPr algn="l"/>
            <a:endParaRPr lang="en-US" sz="1600" cap="small"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a:p>
            <a:pPr algn="l"/>
            <a:r>
              <a:rPr lang="en-US" sz="1600" cap="small" dirty="0">
                <a:solidFill>
                  <a:schemeClr val="tx1"/>
                </a:solidFill>
                <a:latin typeface="Cambria" panose="02040503050406030204" pitchFamily="18" charset="0"/>
                <a:ea typeface="+mn-ea"/>
                <a:cs typeface="+mn-cs"/>
              </a:rPr>
              <a:t>Website</a:t>
            </a:r>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 website (</a:t>
            </a:r>
            <a:r>
              <a:rPr lang="en-US" sz="1600" b="0" dirty="0" err="1">
                <a:solidFill>
                  <a:schemeClr val="tx1"/>
                </a:solidFill>
                <a:latin typeface="Cambria" panose="02040503050406030204" pitchFamily="18" charset="0"/>
                <a:ea typeface="+mn-ea"/>
                <a:cs typeface="+mn-cs"/>
              </a:rPr>
              <a:t>spls.msu.edu</a:t>
            </a:r>
            <a:r>
              <a:rPr lang="en-US" sz="1600" b="0" dirty="0">
                <a:solidFill>
                  <a:schemeClr val="tx1"/>
                </a:solidFill>
                <a:latin typeface="Cambria" panose="02040503050406030204" pitchFamily="18" charset="0"/>
                <a:ea typeface="+mn-ea"/>
                <a:cs typeface="+mn-cs"/>
              </a:rPr>
              <a:t>) is continuing to expand, especially FAQ sections </a:t>
            </a:r>
          </a:p>
          <a:p>
            <a:pPr algn="l"/>
            <a:endParaRPr lang="en-US" sz="1600" b="0" dirty="0">
              <a:solidFill>
                <a:schemeClr val="tx1"/>
              </a:solidFill>
              <a:latin typeface="Cambria" panose="02040503050406030204" pitchFamily="18" charset="0"/>
              <a:ea typeface="+mn-ea"/>
              <a:cs typeface="+mn-cs"/>
            </a:endParaRPr>
          </a:p>
          <a:p>
            <a:pPr algn="l"/>
            <a:r>
              <a:rPr lang="en-US" sz="1600" cap="small" dirty="0">
                <a:solidFill>
                  <a:schemeClr val="tx1"/>
                </a:solidFill>
                <a:latin typeface="Cambria" panose="02040503050406030204" pitchFamily="18" charset="0"/>
                <a:ea typeface="+mn-ea"/>
                <a:cs typeface="+mn-cs"/>
              </a:rPr>
              <a:t>Contact </a:t>
            </a:r>
          </a:p>
          <a:p>
            <a:pPr algn="l"/>
            <a:r>
              <a:rPr lang="en-US" sz="1600" b="0" dirty="0">
                <a:solidFill>
                  <a:schemeClr val="tx1"/>
                </a:solidFill>
                <a:latin typeface="Cambria" panose="02040503050406030204" pitchFamily="18" charset="0"/>
                <a:ea typeface="+mn-ea"/>
                <a:cs typeface="+mn-cs"/>
              </a:rPr>
              <a:t>Your first point of contact is your department chair who might refer you to the office of the dean or the SPLS Liaison for your college  </a:t>
            </a:r>
          </a:p>
          <a:p>
            <a:pPr algn="l"/>
            <a:endParaRPr lang="en-US" sz="1600" b="0" dirty="0">
              <a:solidFill>
                <a:schemeClr val="tx1"/>
              </a:solidFill>
              <a:latin typeface="Cambria" panose="02040503050406030204" pitchFamily="18" charset="0"/>
              <a:ea typeface="+mn-ea"/>
              <a:cs typeface="+mn-cs"/>
            </a:endParaRPr>
          </a:p>
          <a:p>
            <a:pPr algn="l"/>
            <a:r>
              <a:rPr lang="en-US" sz="1600" cap="small" dirty="0">
                <a:solidFill>
                  <a:schemeClr val="tx1"/>
                </a:solidFill>
                <a:latin typeface="Cambria" panose="02040503050406030204" pitchFamily="18" charset="0"/>
                <a:ea typeface="+mn-ea"/>
                <a:cs typeface="+mn-cs"/>
              </a:rPr>
              <a:t>Office Hours </a:t>
            </a:r>
          </a:p>
          <a:p>
            <a:pPr algn="l"/>
            <a:r>
              <a:rPr lang="en-US" sz="1600" b="0" dirty="0">
                <a:solidFill>
                  <a:schemeClr val="tx1"/>
                </a:solidFill>
                <a:latin typeface="Cambria" panose="02040503050406030204" pitchFamily="18" charset="0"/>
                <a:ea typeface="+mn-ea"/>
                <a:cs typeface="+mn-cs"/>
              </a:rPr>
              <a:t>SPLS Office Hours by Zoom are open to everyone </a:t>
            </a:r>
          </a:p>
          <a:p>
            <a:pPr algn="l"/>
            <a:r>
              <a:rPr lang="en-US" sz="1600" b="0" dirty="0">
                <a:solidFill>
                  <a:schemeClr val="tx1"/>
                </a:solidFill>
                <a:latin typeface="Cambria" panose="02040503050406030204" pitchFamily="18" charset="0"/>
                <a:ea typeface="+mn-ea"/>
                <a:cs typeface="+mn-cs"/>
              </a:rPr>
              <a:t>Access the link on the SPLS website homepage </a:t>
            </a:r>
          </a:p>
          <a:p>
            <a:pPr algn="l"/>
            <a:r>
              <a:rPr lang="en-US" sz="1600" b="0" dirty="0">
                <a:solidFill>
                  <a:schemeClr val="tx1"/>
                </a:solidFill>
                <a:latin typeface="Cambria" panose="02040503050406030204" pitchFamily="18" charset="0"/>
                <a:ea typeface="+mn-ea"/>
                <a:cs typeface="+mn-cs"/>
              </a:rPr>
              <a:t>Tuesdays at 10:00am </a:t>
            </a:r>
          </a:p>
        </p:txBody>
      </p:sp>
    </p:spTree>
    <p:extLst>
      <p:ext uri="{BB962C8B-B14F-4D97-AF65-F5344CB8AC3E}">
        <p14:creationId xmlns:p14="http://schemas.microsoft.com/office/powerpoint/2010/main" val="238452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2188869"/>
            <a:ext cx="8461421" cy="4116599"/>
          </a:xfrm>
        </p:spPr>
        <p:txBody>
          <a:bodyPr/>
          <a:lstStyle/>
          <a:p>
            <a:pPr algn="l"/>
            <a:r>
              <a:rPr lang="en-US" sz="1600" cap="small" dirty="0">
                <a:solidFill>
                  <a:schemeClr val="tx1"/>
                </a:solidFill>
                <a:latin typeface="Cambria" panose="02040503050406030204" pitchFamily="18" charset="0"/>
                <a:ea typeface="+mn-ea"/>
                <a:cs typeface="+mn-cs"/>
              </a:rPr>
              <a:t>Agenda</a:t>
            </a:r>
            <a:endParaRPr lang="en-US" sz="160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Overview of the SPLS </a:t>
            </a:r>
          </a:p>
          <a:p>
            <a:pPr algn="l"/>
            <a:r>
              <a:rPr lang="en-US" sz="1600" b="0" dirty="0">
                <a:solidFill>
                  <a:schemeClr val="tx1"/>
                </a:solidFill>
                <a:latin typeface="Cambria" panose="02040503050406030204" pitchFamily="18" charset="0"/>
                <a:ea typeface="+mn-ea"/>
                <a:cs typeface="+mn-cs"/>
              </a:rPr>
              <a:t>Basic details about how the SPLS functions </a:t>
            </a:r>
          </a:p>
          <a:p>
            <a:pPr algn="l"/>
            <a:r>
              <a:rPr lang="en-US" sz="1600" b="0" dirty="0">
                <a:solidFill>
                  <a:schemeClr val="tx1"/>
                </a:solidFill>
                <a:latin typeface="Cambria" panose="02040503050406030204" pitchFamily="18" charset="0"/>
                <a:ea typeface="+mn-ea"/>
                <a:cs typeface="+mn-cs"/>
              </a:rPr>
              <a:t>Using the SPLS to enhance the quality of teaching </a:t>
            </a:r>
          </a:p>
          <a:p>
            <a:pPr algn="l"/>
            <a:r>
              <a:rPr lang="en-US" sz="1600" b="0" dirty="0">
                <a:solidFill>
                  <a:schemeClr val="tx1"/>
                </a:solidFill>
                <a:latin typeface="Cambria" panose="02040503050406030204" pitchFamily="18" charset="0"/>
                <a:ea typeface="+mn-ea"/>
                <a:cs typeface="+mn-cs"/>
              </a:rPr>
              <a:t>Using the SPLS as one source of evidence of quality teaching </a:t>
            </a:r>
          </a:p>
          <a:p>
            <a:pPr algn="l"/>
            <a:endParaRPr lang="en-US" sz="1600" b="0" dirty="0">
              <a:solidFill>
                <a:schemeClr val="tx1"/>
              </a:solidFill>
              <a:latin typeface="Cambria" panose="02040503050406030204" pitchFamily="18" charset="0"/>
              <a:ea typeface="+mn-ea"/>
              <a:cs typeface="+mn-cs"/>
            </a:endParaRPr>
          </a:p>
        </p:txBody>
      </p:sp>
    </p:spTree>
    <p:extLst>
      <p:ext uri="{BB962C8B-B14F-4D97-AF65-F5344CB8AC3E}">
        <p14:creationId xmlns:p14="http://schemas.microsoft.com/office/powerpoint/2010/main" val="2937869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032" y="1324164"/>
            <a:ext cx="8461421" cy="4857976"/>
          </a:xfrm>
        </p:spPr>
        <p:txBody>
          <a:bodyPr/>
          <a:lstStyle/>
          <a:p>
            <a:pPr algn="l"/>
            <a:r>
              <a:rPr lang="en-US" sz="1600" cap="small" dirty="0">
                <a:solidFill>
                  <a:schemeClr val="tx1"/>
                </a:solidFill>
                <a:latin typeface="Cambria" panose="02040503050406030204" pitchFamily="18" charset="0"/>
                <a:ea typeface="+mn-ea"/>
                <a:cs typeface="+mn-cs"/>
              </a:rPr>
              <a:t>Recent Transition </a:t>
            </a:r>
          </a:p>
          <a:p>
            <a:pPr algn="l"/>
            <a:r>
              <a:rPr lang="en-US" sz="1600" b="0" dirty="0">
                <a:solidFill>
                  <a:schemeClr val="tx1"/>
                </a:solidFill>
                <a:latin typeface="Cambria" panose="02040503050406030204" pitchFamily="18" charset="0"/>
                <a:ea typeface="+mn-ea"/>
                <a:cs typeface="+mn-cs"/>
              </a:rPr>
              <a:t>Transitioned from the Student Instructional Rating System (SIRS) to the SPLS in Summer 2023 </a:t>
            </a:r>
          </a:p>
          <a:p>
            <a:pPr algn="l"/>
            <a:endParaRPr lang="en-US" sz="1600" cap="small" dirty="0">
              <a:solidFill>
                <a:schemeClr val="tx1"/>
              </a:solidFill>
              <a:latin typeface="Cambria" panose="02040503050406030204" pitchFamily="18" charset="0"/>
              <a:ea typeface="+mn-ea"/>
              <a:cs typeface="+mn-cs"/>
            </a:endParaRPr>
          </a:p>
          <a:p>
            <a:pPr algn="l"/>
            <a:r>
              <a:rPr lang="en-US" sz="1600" cap="small" dirty="0">
                <a:solidFill>
                  <a:schemeClr val="tx1"/>
                </a:solidFill>
                <a:latin typeface="Cambria" panose="02040503050406030204" pitchFamily="18" charset="0"/>
                <a:ea typeface="+mn-ea"/>
                <a:cs typeface="+mn-cs"/>
              </a:rPr>
              <a:t>Policy</a:t>
            </a:r>
            <a:endParaRPr lang="en-US" sz="160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MSU Student Perceptions of Learning Environments Policy (SPLEP)</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available at </a:t>
            </a:r>
            <a:r>
              <a:rPr lang="en-US" sz="1600" b="0" dirty="0" err="1">
                <a:solidFill>
                  <a:schemeClr val="tx1"/>
                </a:solidFill>
                <a:latin typeface="Cambria" panose="02040503050406030204" pitchFamily="18" charset="0"/>
                <a:ea typeface="+mn-ea"/>
                <a:cs typeface="+mn-cs"/>
              </a:rPr>
              <a:t>spls.msu.edu</a:t>
            </a:r>
            <a:r>
              <a:rPr lang="en-US" sz="1600" b="0" dirty="0">
                <a:solidFill>
                  <a:schemeClr val="tx1"/>
                </a:solidFill>
                <a:latin typeface="Cambria" panose="02040503050406030204" pitchFamily="18" charset="0"/>
                <a:ea typeface="+mn-ea"/>
                <a:cs typeface="+mn-cs"/>
              </a:rPr>
              <a:t>/policy </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includes specific guidelines for the entire university</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includes general guidelines for colleges and departments</a:t>
            </a:r>
            <a:endParaRPr lang="en-US" sz="1600" cap="small" dirty="0">
              <a:solidFill>
                <a:schemeClr val="tx1"/>
              </a:solidFill>
              <a:latin typeface="Cambria" panose="02040503050406030204" pitchFamily="18" charset="0"/>
              <a:ea typeface="+mn-ea"/>
              <a:cs typeface="+mn-cs"/>
            </a:endParaRPr>
          </a:p>
          <a:p>
            <a:pPr algn="l"/>
            <a:endParaRPr lang="en-US" sz="1600" cap="small" dirty="0">
              <a:solidFill>
                <a:schemeClr val="tx1"/>
              </a:solidFill>
              <a:latin typeface="Cambria" panose="02040503050406030204" pitchFamily="18" charset="0"/>
              <a:ea typeface="+mn-ea"/>
              <a:cs typeface="+mn-cs"/>
            </a:endParaRPr>
          </a:p>
          <a:p>
            <a:pPr algn="l"/>
            <a:r>
              <a:rPr lang="en-US" sz="1600" cap="small" dirty="0">
                <a:solidFill>
                  <a:schemeClr val="tx1"/>
                </a:solidFill>
                <a:latin typeface="Cambria" panose="02040503050406030204" pitchFamily="18" charset="0"/>
                <a:ea typeface="+mn-ea"/>
                <a:cs typeface="+mn-cs"/>
              </a:rPr>
              <a:t>Purpose</a:t>
            </a:r>
            <a:endParaRPr lang="en-US" sz="160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 Student Perceptions of Learning Survey (SPLS) collects feedback from students in all courses to </a:t>
            </a:r>
          </a:p>
          <a:p>
            <a:pPr marL="342900" indent="-342900" algn="l">
              <a:buFont typeface="+mj-lt"/>
              <a:buAutoNum type="arabicParenR"/>
            </a:pPr>
            <a:r>
              <a:rPr lang="en-US" sz="1600" b="0" dirty="0">
                <a:solidFill>
                  <a:schemeClr val="tx1"/>
                </a:solidFill>
                <a:latin typeface="Cambria" panose="02040503050406030204" pitchFamily="18" charset="0"/>
                <a:ea typeface="+mn-ea"/>
                <a:cs typeface="+mn-cs"/>
              </a:rPr>
              <a:t>provide instructors, graduate teaching assistants, and teaching units with feedback on their instructional practices; </a:t>
            </a:r>
          </a:p>
          <a:p>
            <a:pPr marL="342900" indent="-342900" algn="l">
              <a:buFont typeface="+mj-lt"/>
              <a:buAutoNum type="arabicParenR"/>
            </a:pPr>
            <a:r>
              <a:rPr lang="en-US" sz="1600" b="0" dirty="0">
                <a:solidFill>
                  <a:schemeClr val="tx1"/>
                </a:solidFill>
                <a:latin typeface="Cambria" panose="02040503050406030204" pitchFamily="18" charset="0"/>
                <a:ea typeface="+mn-ea"/>
                <a:cs typeface="+mn-cs"/>
              </a:rPr>
              <a:t>contribute to instructor retention, promotion, tenure, and salary decisions; and </a:t>
            </a:r>
          </a:p>
          <a:p>
            <a:pPr marL="342900" indent="-342900" algn="l">
              <a:buFont typeface="+mj-lt"/>
              <a:buAutoNum type="arabicParenR"/>
            </a:pPr>
            <a:r>
              <a:rPr lang="en-US" sz="1600" b="0" dirty="0">
                <a:solidFill>
                  <a:schemeClr val="tx1"/>
                </a:solidFill>
                <a:latin typeface="Cambria" panose="02040503050406030204" pitchFamily="18" charset="0"/>
                <a:ea typeface="+mn-ea"/>
                <a:cs typeface="+mn-cs"/>
              </a:rPr>
              <a:t>provide students with information to guide decision-making related to course selection (</a:t>
            </a:r>
            <a:r>
              <a:rPr lang="en-US" sz="1600" b="0" i="1" dirty="0">
                <a:solidFill>
                  <a:schemeClr val="tx1"/>
                </a:solidFill>
                <a:latin typeface="Cambria" panose="02040503050406030204" pitchFamily="18" charset="0"/>
                <a:ea typeface="+mn-ea"/>
                <a:cs typeface="+mn-cs"/>
              </a:rPr>
              <a:t>available to students after two years of data has been collected</a:t>
            </a:r>
            <a:r>
              <a:rPr lang="en-US" sz="1600" b="0" dirty="0">
                <a:solidFill>
                  <a:schemeClr val="tx1"/>
                </a:solidFill>
                <a:latin typeface="Cambria" panose="02040503050406030204" pitchFamily="18" charset="0"/>
                <a:ea typeface="+mn-ea"/>
                <a:cs typeface="+mn-cs"/>
              </a:rPr>
              <a:t>). </a:t>
            </a:r>
          </a:p>
        </p:txBody>
      </p:sp>
    </p:spTree>
    <p:extLst>
      <p:ext uri="{BB962C8B-B14F-4D97-AF65-F5344CB8AC3E}">
        <p14:creationId xmlns:p14="http://schemas.microsoft.com/office/powerpoint/2010/main" val="568491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93737"/>
            <a:ext cx="8461421" cy="4778462"/>
          </a:xfrm>
        </p:spPr>
        <p:txBody>
          <a:bodyPr/>
          <a:lstStyle/>
          <a:p>
            <a:pPr algn="l"/>
            <a:r>
              <a:rPr lang="en-US" sz="1600" cap="small" dirty="0">
                <a:solidFill>
                  <a:schemeClr val="tx1"/>
                </a:solidFill>
                <a:latin typeface="Cambria" panose="02040503050406030204" pitchFamily="18" charset="0"/>
                <a:ea typeface="+mn-ea"/>
                <a:cs typeface="+mn-cs"/>
              </a:rPr>
              <a:t>SPLS Basics</a:t>
            </a:r>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Students, instructors, and graduate teaching assistants are notified by email when the SPLS is available. Look for messages from </a:t>
            </a:r>
            <a:r>
              <a:rPr lang="en-US" sz="1600" b="0" dirty="0">
                <a:solidFill>
                  <a:schemeClr val="tx1"/>
                </a:solidFill>
                <a:latin typeface="Cambria" panose="02040503050406030204" pitchFamily="18" charset="0"/>
                <a:ea typeface="+mn-ea"/>
                <a:cs typeface="+mn-cs"/>
                <a:hlinkClick r:id="rId2"/>
              </a:rPr>
              <a:t>spls@spls.msu.edu</a:t>
            </a:r>
            <a:r>
              <a:rPr lang="en-US" sz="1600" b="0" dirty="0">
                <a:solidFill>
                  <a:schemeClr val="tx1"/>
                </a:solidFill>
                <a:latin typeface="Cambria" panose="02040503050406030204" pitchFamily="18" charset="0"/>
                <a:ea typeface="+mn-ea"/>
                <a:cs typeface="+mn-cs"/>
              </a:rPr>
              <a:t>.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 survey opens and closes according to the Course End Date entered into Campus Solutions. </a:t>
            </a:r>
          </a:p>
          <a:p>
            <a:pPr algn="l"/>
            <a:r>
              <a:rPr lang="en-US" sz="1600" b="0" dirty="0">
                <a:solidFill>
                  <a:schemeClr val="tx1"/>
                </a:solidFill>
                <a:latin typeface="Cambria" panose="02040503050406030204" pitchFamily="18" charset="0"/>
                <a:ea typeface="+mn-ea"/>
                <a:cs typeface="+mn-cs"/>
              </a:rPr>
              <a:t>Surveys are currently open for five calendar days and close at 11:59pm on the Course End Date. Variable survey periods are planned for later next year.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There are eight institution-level questions that are asked of all students. Colleges can add up to 12 more questions and may choose to delegate all or some questions to departments. Example: </a:t>
            </a:r>
          </a:p>
          <a:p>
            <a:pPr algn="l"/>
            <a:r>
              <a:rPr lang="en-US" sz="1600" b="0" dirty="0">
                <a:solidFill>
                  <a:schemeClr val="tx1"/>
                </a:solidFill>
                <a:latin typeface="Cambria" panose="02040503050406030204" pitchFamily="18" charset="0"/>
                <a:ea typeface="+mn-ea"/>
                <a:cs typeface="+mn-cs"/>
              </a:rPr>
              <a:t>	</a:t>
            </a:r>
            <a:r>
              <a:rPr lang="en-US" sz="1600" dirty="0">
                <a:solidFill>
                  <a:schemeClr val="tx1"/>
                </a:solidFill>
                <a:latin typeface="Cambria" panose="02040503050406030204" pitchFamily="18" charset="0"/>
                <a:ea typeface="+mn-ea"/>
                <a:cs typeface="+mn-cs"/>
              </a:rPr>
              <a:t>8</a:t>
            </a:r>
            <a:r>
              <a:rPr lang="en-US" sz="1600" b="0" dirty="0">
                <a:solidFill>
                  <a:schemeClr val="tx1"/>
                </a:solidFill>
                <a:latin typeface="Cambria" panose="02040503050406030204" pitchFamily="18" charset="0"/>
                <a:ea typeface="+mn-ea"/>
                <a:cs typeface="+mn-cs"/>
              </a:rPr>
              <a:t>    MSU</a:t>
            </a:r>
          </a:p>
          <a:p>
            <a:pPr algn="l"/>
            <a:r>
              <a:rPr lang="en-US" sz="1600" b="0" dirty="0">
                <a:solidFill>
                  <a:schemeClr val="tx1"/>
                </a:solidFill>
                <a:latin typeface="Cambria" panose="02040503050406030204" pitchFamily="18" charset="0"/>
                <a:ea typeface="+mn-ea"/>
                <a:cs typeface="+mn-cs"/>
              </a:rPr>
              <a:t>	10 College  </a:t>
            </a:r>
          </a:p>
          <a:p>
            <a:pPr algn="l"/>
            <a:r>
              <a:rPr lang="en-US" sz="1600" b="0" dirty="0">
                <a:solidFill>
                  <a:schemeClr val="tx1"/>
                </a:solidFill>
                <a:latin typeface="Cambria" panose="02040503050406030204" pitchFamily="18" charset="0"/>
                <a:ea typeface="+mn-ea"/>
                <a:cs typeface="+mn-cs"/>
              </a:rPr>
              <a:t>	</a:t>
            </a:r>
            <a:r>
              <a:rPr lang="en-US" sz="1600" b="0" u="sng" dirty="0">
                <a:solidFill>
                  <a:schemeClr val="tx1"/>
                </a:solidFill>
                <a:latin typeface="Cambria" panose="02040503050406030204" pitchFamily="18" charset="0"/>
                <a:ea typeface="+mn-ea"/>
                <a:cs typeface="+mn-cs"/>
              </a:rPr>
              <a:t>2    Department</a:t>
            </a:r>
            <a:r>
              <a:rPr lang="en-US" sz="1600" b="0" dirty="0">
                <a:solidFill>
                  <a:schemeClr val="tx1"/>
                </a:solidFill>
                <a:latin typeface="Cambria" panose="02040503050406030204" pitchFamily="18" charset="0"/>
                <a:ea typeface="+mn-ea"/>
                <a:cs typeface="+mn-cs"/>
              </a:rPr>
              <a:t> </a:t>
            </a:r>
          </a:p>
          <a:p>
            <a:pPr algn="l"/>
            <a:r>
              <a:rPr lang="en-US" sz="1600" b="0" dirty="0">
                <a:solidFill>
                  <a:schemeClr val="tx1"/>
                </a:solidFill>
                <a:latin typeface="Cambria" panose="02040503050406030204" pitchFamily="18" charset="0"/>
                <a:ea typeface="+mn-ea"/>
                <a:cs typeface="+mn-cs"/>
              </a:rPr>
              <a:t>	</a:t>
            </a:r>
            <a:r>
              <a:rPr lang="en-US" sz="1600" dirty="0">
                <a:solidFill>
                  <a:schemeClr val="tx1"/>
                </a:solidFill>
                <a:latin typeface="Cambria" panose="02040503050406030204" pitchFamily="18" charset="0"/>
                <a:ea typeface="+mn-ea"/>
                <a:cs typeface="+mn-cs"/>
              </a:rPr>
              <a:t>20</a:t>
            </a:r>
            <a:r>
              <a:rPr lang="en-US" sz="1600" b="0" dirty="0">
                <a:solidFill>
                  <a:schemeClr val="tx1"/>
                </a:solidFill>
                <a:latin typeface="Cambria" panose="02040503050406030204" pitchFamily="18" charset="0"/>
                <a:ea typeface="+mn-ea"/>
                <a:cs typeface="+mn-cs"/>
              </a:rPr>
              <a:t>  Total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Individual course reports are sent to instructors and graduate teaching assistants after the term concludes and grades are submitted. </a:t>
            </a:r>
          </a:p>
          <a:p>
            <a:pPr algn="l"/>
            <a:endParaRPr lang="en-US" sz="1600" b="0" dirty="0">
              <a:solidFill>
                <a:schemeClr val="tx1"/>
              </a:solidFill>
              <a:latin typeface="Cambria" panose="02040503050406030204" pitchFamily="18" charset="0"/>
              <a:ea typeface="+mn-ea"/>
              <a:cs typeface="+mn-cs"/>
            </a:endParaRPr>
          </a:p>
        </p:txBody>
      </p:sp>
    </p:spTree>
    <p:extLst>
      <p:ext uri="{BB962C8B-B14F-4D97-AF65-F5344CB8AC3E}">
        <p14:creationId xmlns:p14="http://schemas.microsoft.com/office/powerpoint/2010/main" val="3746269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629375"/>
          </a:xfrm>
        </p:spPr>
        <p:txBody>
          <a:bodyPr/>
          <a:lstStyle/>
          <a:p>
            <a:pPr algn="l"/>
            <a:r>
              <a:rPr lang="en-US" sz="1600" cap="small" dirty="0">
                <a:solidFill>
                  <a:schemeClr val="tx1"/>
                </a:solidFill>
                <a:latin typeface="Cambria" panose="02040503050406030204" pitchFamily="18" charset="0"/>
                <a:ea typeface="+mn-ea"/>
                <a:cs typeface="+mn-cs"/>
              </a:rPr>
              <a:t>Institution-level Questions</a:t>
            </a:r>
            <a:r>
              <a:rPr lang="en-US" sz="1600" b="0" dirty="0">
                <a:solidFill>
                  <a:schemeClr val="tx1"/>
                </a:solidFill>
                <a:latin typeface="Cambria" panose="02040503050406030204" pitchFamily="18" charset="0"/>
                <a:ea typeface="+mn-ea"/>
                <a:cs typeface="+mn-cs"/>
              </a:rPr>
              <a:t> </a:t>
            </a:r>
          </a:p>
          <a:p>
            <a:pPr algn="l"/>
            <a:endParaRPr lang="en-US" sz="1600" b="0" dirty="0">
              <a:solidFill>
                <a:schemeClr val="tx1"/>
              </a:solidFill>
              <a:latin typeface="Cambria" panose="02040503050406030204" pitchFamily="18" charset="0"/>
              <a:ea typeface="+mn-ea"/>
              <a:cs typeface="+mn-cs"/>
            </a:endParaRPr>
          </a:p>
          <a:p>
            <a:pPr algn="l"/>
            <a:r>
              <a:rPr lang="en-US" sz="1600" i="1" dirty="0">
                <a:solidFill>
                  <a:schemeClr val="tx1"/>
                </a:solidFill>
                <a:latin typeface="Cambria" panose="02040503050406030204" pitchFamily="18" charset="0"/>
                <a:ea typeface="+mn-ea"/>
                <a:cs typeface="+mn-cs"/>
              </a:rPr>
              <a:t>Level of Interest</a:t>
            </a:r>
            <a:r>
              <a:rPr lang="en-US" sz="1600" b="0" dirty="0">
                <a:solidFill>
                  <a:schemeClr val="tx1"/>
                </a:solidFill>
                <a:latin typeface="Cambria" panose="02040503050406030204" pitchFamily="18" charset="0"/>
                <a:ea typeface="+mn-ea"/>
                <a:cs typeface="+mn-cs"/>
              </a:rPr>
              <a:t>. At the time of enrollment, my level of interest in this course was:</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Responses are used for statistical analysis (discriminant validity)</a:t>
            </a:r>
          </a:p>
          <a:p>
            <a:pPr algn="l"/>
            <a:endParaRPr lang="en-US" sz="1600" b="0" dirty="0">
              <a:solidFill>
                <a:schemeClr val="tx1"/>
              </a:solidFill>
              <a:latin typeface="Cambria" panose="02040503050406030204" pitchFamily="18" charset="0"/>
              <a:ea typeface="+mn-ea"/>
              <a:cs typeface="+mn-cs"/>
            </a:endParaRP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Workload</a:t>
            </a:r>
            <a:r>
              <a:rPr lang="en-US" sz="1600" b="0" dirty="0">
                <a:solidFill>
                  <a:schemeClr val="tx1"/>
                </a:solidFill>
                <a:latin typeface="Cambria" panose="02040503050406030204" pitchFamily="18" charset="0"/>
                <a:ea typeface="+mn-ea"/>
                <a:cs typeface="+mn-cs"/>
              </a:rPr>
              <a:t>. Compared to other courses of equal credit, the workload for this course was:</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Responses are reported to instructors and will be reported to students – not reported to department chairs or deans </a:t>
            </a:r>
          </a:p>
        </p:txBody>
      </p:sp>
    </p:spTree>
    <p:extLst>
      <p:ext uri="{BB962C8B-B14F-4D97-AF65-F5344CB8AC3E}">
        <p14:creationId xmlns:p14="http://schemas.microsoft.com/office/powerpoint/2010/main" val="3614554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629375"/>
          </a:xfrm>
        </p:spPr>
        <p:txBody>
          <a:bodyPr/>
          <a:lstStyle/>
          <a:p>
            <a:pPr algn="l"/>
            <a:r>
              <a:rPr lang="en-US" sz="1600" cap="small" dirty="0">
                <a:solidFill>
                  <a:schemeClr val="tx1"/>
                </a:solidFill>
                <a:latin typeface="Cambria" panose="02040503050406030204" pitchFamily="18" charset="0"/>
                <a:ea typeface="+mn-ea"/>
                <a:cs typeface="+mn-cs"/>
              </a:rPr>
              <a:t>Institution-level Questions</a:t>
            </a:r>
            <a:r>
              <a:rPr lang="en-US" sz="1600" b="0" dirty="0">
                <a:solidFill>
                  <a:schemeClr val="tx1"/>
                </a:solidFill>
                <a:latin typeface="Cambria" panose="02040503050406030204" pitchFamily="18" charset="0"/>
                <a:ea typeface="+mn-ea"/>
                <a:cs typeface="+mn-cs"/>
              </a:rPr>
              <a:t> </a:t>
            </a:r>
          </a:p>
          <a:p>
            <a:pPr algn="l"/>
            <a:endParaRPr lang="en-US" sz="1600" b="0" dirty="0">
              <a:solidFill>
                <a:schemeClr val="tx1"/>
              </a:solidFill>
              <a:latin typeface="Cambria" panose="02040503050406030204" pitchFamily="18" charset="0"/>
              <a:ea typeface="+mn-ea"/>
              <a:cs typeface="+mn-cs"/>
            </a:endParaRPr>
          </a:p>
          <a:p>
            <a:pPr algn="l"/>
            <a:r>
              <a:rPr lang="en-US" sz="1600" i="1" dirty="0">
                <a:solidFill>
                  <a:schemeClr val="tx1"/>
                </a:solidFill>
                <a:latin typeface="Cambria" panose="02040503050406030204" pitchFamily="18" charset="0"/>
                <a:ea typeface="+mn-ea"/>
                <a:cs typeface="+mn-cs"/>
              </a:rPr>
              <a:t>Expectations</a:t>
            </a:r>
            <a:r>
              <a:rPr lang="en-US" sz="1600" b="0" dirty="0">
                <a:solidFill>
                  <a:schemeClr val="tx1"/>
                </a:solidFill>
                <a:latin typeface="Cambria" panose="02040503050406030204" pitchFamily="18" charset="0"/>
                <a:ea typeface="+mn-ea"/>
                <a:cs typeface="+mn-cs"/>
              </a:rPr>
              <a:t>. I understood what was expected of me in this course:</a:t>
            </a: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Organization</a:t>
            </a:r>
            <a:r>
              <a:rPr lang="en-US" sz="1600" b="0" dirty="0">
                <a:solidFill>
                  <a:schemeClr val="tx1"/>
                </a:solidFill>
                <a:latin typeface="Cambria" panose="02040503050406030204" pitchFamily="18" charset="0"/>
                <a:ea typeface="+mn-ea"/>
                <a:cs typeface="+mn-cs"/>
              </a:rPr>
              <a:t>. Overall, the course was well organized:</a:t>
            </a: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Atmosphere</a:t>
            </a:r>
            <a:r>
              <a:rPr lang="en-US" sz="1600" b="0" dirty="0">
                <a:solidFill>
                  <a:schemeClr val="tx1"/>
                </a:solidFill>
                <a:latin typeface="Cambria" panose="02040503050406030204" pitchFamily="18" charset="0"/>
                <a:ea typeface="+mn-ea"/>
                <a:cs typeface="+mn-cs"/>
              </a:rPr>
              <a:t>. The instructor created an atmosphere that supported my learning:</a:t>
            </a: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Expanded understanding</a:t>
            </a:r>
            <a:r>
              <a:rPr lang="en-US" sz="1600" b="0" dirty="0">
                <a:solidFill>
                  <a:schemeClr val="tx1"/>
                </a:solidFill>
                <a:latin typeface="Cambria" panose="02040503050406030204" pitchFamily="18" charset="0"/>
                <a:ea typeface="+mn-ea"/>
                <a:cs typeface="+mn-cs"/>
              </a:rPr>
              <a:t>. The course expanded my understanding of the subject matter:</a:t>
            </a: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Demonstrate understanding</a:t>
            </a:r>
            <a:r>
              <a:rPr lang="en-US" sz="1600" b="0" dirty="0">
                <a:solidFill>
                  <a:schemeClr val="tx1"/>
                </a:solidFill>
                <a:latin typeface="Cambria" panose="02040503050406030204" pitchFamily="18" charset="0"/>
                <a:ea typeface="+mn-ea"/>
                <a:cs typeface="+mn-cs"/>
              </a:rPr>
              <a:t>. Course assignments and/or tests provided opportunities for me to demonstrate an understanding of the course material:</a:t>
            </a:r>
          </a:p>
          <a:p>
            <a:pPr algn="l"/>
            <a:br>
              <a:rPr lang="en-US" sz="1600" dirty="0">
                <a:solidFill>
                  <a:schemeClr val="tx1"/>
                </a:solidFill>
                <a:latin typeface="Cambria" panose="02040503050406030204" pitchFamily="18" charset="0"/>
                <a:ea typeface="+mn-ea"/>
                <a:cs typeface="+mn-cs"/>
              </a:rPr>
            </a:br>
            <a:r>
              <a:rPr lang="en-US" sz="1600" i="1" dirty="0">
                <a:solidFill>
                  <a:schemeClr val="tx1"/>
                </a:solidFill>
                <a:latin typeface="Cambria" panose="02040503050406030204" pitchFamily="18" charset="0"/>
                <a:ea typeface="+mn-ea"/>
                <a:cs typeface="+mn-cs"/>
              </a:rPr>
              <a:t>Interest increased</a:t>
            </a:r>
            <a:r>
              <a:rPr lang="en-US" sz="1600" b="0" dirty="0">
                <a:solidFill>
                  <a:schemeClr val="tx1"/>
                </a:solidFill>
                <a:latin typeface="Cambria" panose="02040503050406030204" pitchFamily="18" charset="0"/>
                <a:ea typeface="+mn-ea"/>
                <a:cs typeface="+mn-cs"/>
              </a:rPr>
              <a:t>. My interest in the subject has increased because of this course:</a:t>
            </a:r>
          </a:p>
          <a:p>
            <a:pPr algn="l"/>
            <a:endParaRPr lang="en-US" sz="1600" b="0" dirty="0">
              <a:solidFill>
                <a:schemeClr val="tx1"/>
              </a:solidFill>
              <a:latin typeface="Cambria" panose="02040503050406030204" pitchFamily="18" charset="0"/>
              <a:ea typeface="+mn-ea"/>
              <a:cs typeface="+mn-cs"/>
            </a:endParaRPr>
          </a:p>
          <a:p>
            <a:pPr algn="l"/>
            <a:r>
              <a:rPr lang="en-US" sz="1600" b="0" i="1" dirty="0">
                <a:solidFill>
                  <a:schemeClr val="accent3">
                    <a:lumMod val="75000"/>
                  </a:schemeClr>
                </a:solidFill>
                <a:latin typeface="Cambria" panose="02040503050406030204" pitchFamily="18" charset="0"/>
                <a:ea typeface="+mn-ea"/>
                <a:cs typeface="+mn-cs"/>
              </a:rPr>
              <a:t>This information is available on the website: </a:t>
            </a:r>
            <a:r>
              <a:rPr lang="en-US" sz="1600" b="0" i="1" dirty="0" err="1">
                <a:solidFill>
                  <a:schemeClr val="accent3">
                    <a:lumMod val="75000"/>
                  </a:schemeClr>
                </a:solidFill>
                <a:latin typeface="Cambria" panose="02040503050406030204" pitchFamily="18" charset="0"/>
                <a:ea typeface="+mn-ea"/>
                <a:cs typeface="+mn-cs"/>
              </a:rPr>
              <a:t>spls.msu.edu</a:t>
            </a:r>
            <a:r>
              <a:rPr lang="en-US" sz="1600" b="0" i="1" dirty="0">
                <a:solidFill>
                  <a:schemeClr val="accent3">
                    <a:lumMod val="75000"/>
                  </a:schemeClr>
                </a:solidFill>
                <a:latin typeface="Cambria" panose="02040503050406030204" pitchFamily="18" charset="0"/>
                <a:ea typeface="+mn-ea"/>
                <a:cs typeface="+mn-cs"/>
              </a:rPr>
              <a:t> </a:t>
            </a:r>
          </a:p>
        </p:txBody>
      </p:sp>
    </p:spTree>
    <p:extLst>
      <p:ext uri="{BB962C8B-B14F-4D97-AF65-F5344CB8AC3E}">
        <p14:creationId xmlns:p14="http://schemas.microsoft.com/office/powerpoint/2010/main" val="2800666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116599"/>
          </a:xfrm>
        </p:spPr>
        <p:txBody>
          <a:bodyPr/>
          <a:lstStyle/>
          <a:p>
            <a:pPr algn="l"/>
            <a:r>
              <a:rPr lang="en-US" sz="1600" cap="small" dirty="0">
                <a:solidFill>
                  <a:schemeClr val="tx1"/>
                </a:solidFill>
                <a:latin typeface="Cambria" panose="02040503050406030204" pitchFamily="18" charset="0"/>
                <a:ea typeface="+mn-ea"/>
                <a:cs typeface="+mn-cs"/>
              </a:rPr>
              <a:t>Remain mindful…</a:t>
            </a:r>
            <a:r>
              <a:rPr lang="en-US" sz="1600" b="0" dirty="0">
                <a:solidFill>
                  <a:schemeClr val="tx1"/>
                </a:solidFill>
                <a:latin typeface="Cambria" panose="02040503050406030204" pitchFamily="18" charset="0"/>
                <a:ea typeface="+mn-ea"/>
                <a:cs typeface="+mn-cs"/>
              </a:rPr>
              <a:t>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Student perceptions surveys are not objective measures of learning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Student perceptions surveys are not evaluations of the quality of teaching </a:t>
            </a:r>
          </a:p>
          <a:p>
            <a:pPr marL="285750" indent="-285750" algn="l">
              <a:buFont typeface="Arial" panose="020B0604020202020204" pitchFamily="34" charset="0"/>
              <a:buChar char="•"/>
            </a:pPr>
            <a:r>
              <a:rPr lang="en-US" sz="1600" b="0" dirty="0">
                <a:solidFill>
                  <a:schemeClr val="tx1"/>
                </a:solidFill>
                <a:latin typeface="Cambria" panose="02040503050406030204" pitchFamily="18" charset="0"/>
                <a:ea typeface="+mn-ea"/>
                <a:cs typeface="+mn-cs"/>
              </a:rPr>
              <a:t>It would be unfair to ask students to “evaluate” teaching </a:t>
            </a:r>
          </a:p>
          <a:p>
            <a:pPr algn="l"/>
            <a:endParaRPr lang="en-US" sz="1600" b="0"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These surveys represent student perceptions or experiences in a course </a:t>
            </a:r>
          </a:p>
          <a:p>
            <a:pPr algn="l"/>
            <a:endParaRPr lang="en-US" sz="1600" b="0" dirty="0">
              <a:solidFill>
                <a:schemeClr val="tx1"/>
              </a:solidFill>
              <a:latin typeface="Cambria" panose="02040503050406030204" pitchFamily="18" charset="0"/>
              <a:ea typeface="+mn-ea"/>
              <a:cs typeface="+mn-cs"/>
            </a:endParaRPr>
          </a:p>
          <a:p>
            <a:pPr algn="l"/>
            <a:r>
              <a:rPr lang="en-US" sz="1600" i="1" dirty="0">
                <a:solidFill>
                  <a:schemeClr val="tx1"/>
                </a:solidFill>
                <a:latin typeface="Cambria" panose="02040503050406030204" pitchFamily="18" charset="0"/>
                <a:ea typeface="+mn-ea"/>
                <a:cs typeface="+mn-cs"/>
              </a:rPr>
              <a:t>Taken alone, these surveys are inadequate. When properly contextualized and paired with other forms of feedback, they can be useful to instructors and administrators.</a:t>
            </a:r>
            <a:r>
              <a:rPr lang="en-US" sz="1600" b="0" dirty="0">
                <a:solidFill>
                  <a:schemeClr val="tx1"/>
                </a:solidFill>
                <a:latin typeface="Cambria" panose="02040503050406030204" pitchFamily="18" charset="0"/>
                <a:ea typeface="+mn-ea"/>
                <a:cs typeface="+mn-cs"/>
              </a:rPr>
              <a:t> </a:t>
            </a:r>
          </a:p>
        </p:txBody>
      </p:sp>
    </p:spTree>
    <p:extLst>
      <p:ext uri="{BB962C8B-B14F-4D97-AF65-F5344CB8AC3E}">
        <p14:creationId xmlns:p14="http://schemas.microsoft.com/office/powerpoint/2010/main" val="2314469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57975"/>
          </a:xfrm>
        </p:spPr>
        <p:txBody>
          <a:bodyPr/>
          <a:lstStyle/>
          <a:p>
            <a:pPr algn="l"/>
            <a:r>
              <a:rPr lang="en-US" sz="1600" cap="small" dirty="0">
                <a:solidFill>
                  <a:schemeClr val="tx1"/>
                </a:solidFill>
                <a:latin typeface="Cambria" panose="02040503050406030204" pitchFamily="18" charset="0"/>
                <a:ea typeface="+mn-ea"/>
                <a:cs typeface="+mn-cs"/>
              </a:rPr>
              <a:t>Using the SPLS to enhance the quality of teaching</a:t>
            </a:r>
            <a:endParaRPr lang="en-US" sz="1600" b="0" cap="small"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Most questions use the Excellence scale or Agreement scale(1= strongly disagree to 5 = strongly agree). It is favorable for students to agree that courses and instructors are characteristic of high-quality educational experiences. In the following example, a mean score of 4.28 for the Organization question is very favorable. 56 out of 57 students Agree or Strongly agree that the course was well organized.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p:txBody>
      </p:sp>
      <p:pic>
        <p:nvPicPr>
          <p:cNvPr id="2" name="Picture 1">
            <a:extLst>
              <a:ext uri="{FF2B5EF4-FFF2-40B4-BE49-F238E27FC236}">
                <a16:creationId xmlns:a16="http://schemas.microsoft.com/office/drawing/2014/main" id="{7482E551-C7F3-D0AC-628A-FFED466349E3}"/>
              </a:ext>
            </a:extLst>
          </p:cNvPr>
          <p:cNvPicPr>
            <a:picLocks noChangeAspect="1"/>
          </p:cNvPicPr>
          <p:nvPr/>
        </p:nvPicPr>
        <p:blipFill>
          <a:blip r:embed="rId2"/>
          <a:stretch>
            <a:fillRect/>
          </a:stretch>
        </p:blipFill>
        <p:spPr>
          <a:xfrm>
            <a:off x="609167" y="3114526"/>
            <a:ext cx="7887028" cy="2948345"/>
          </a:xfrm>
          <a:prstGeom prst="rect">
            <a:avLst/>
          </a:prstGeom>
        </p:spPr>
      </p:pic>
    </p:spTree>
    <p:extLst>
      <p:ext uri="{BB962C8B-B14F-4D97-AF65-F5344CB8AC3E}">
        <p14:creationId xmlns:p14="http://schemas.microsoft.com/office/powerpoint/2010/main" val="1247502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1" y="1344042"/>
            <a:ext cx="8461421" cy="4857975"/>
          </a:xfrm>
        </p:spPr>
        <p:txBody>
          <a:bodyPr/>
          <a:lstStyle/>
          <a:p>
            <a:pPr algn="l"/>
            <a:r>
              <a:rPr lang="en-US" sz="1600" cap="small" dirty="0">
                <a:solidFill>
                  <a:schemeClr val="tx1"/>
                </a:solidFill>
                <a:latin typeface="Cambria" panose="02040503050406030204" pitchFamily="18" charset="0"/>
                <a:ea typeface="+mn-ea"/>
                <a:cs typeface="+mn-cs"/>
              </a:rPr>
              <a:t>Using the SPLS to enhance the quality of teaching</a:t>
            </a:r>
            <a:endParaRPr lang="en-US" sz="1600" b="0" cap="small" dirty="0">
              <a:solidFill>
                <a:schemeClr val="tx1"/>
              </a:solidFill>
              <a:latin typeface="Cambria" panose="02040503050406030204" pitchFamily="18" charset="0"/>
              <a:ea typeface="+mn-ea"/>
              <a:cs typeface="+mn-cs"/>
            </a:endParaRPr>
          </a:p>
          <a:p>
            <a:pPr algn="l"/>
            <a:r>
              <a:rPr lang="en-US" sz="1600" b="0" dirty="0">
                <a:solidFill>
                  <a:schemeClr val="tx1"/>
                </a:solidFill>
                <a:latin typeface="Cambria" panose="02040503050406030204" pitchFamily="18" charset="0"/>
                <a:ea typeface="+mn-ea"/>
                <a:cs typeface="+mn-cs"/>
              </a:rPr>
              <a:t>In many respects, it is not necessary to compare instructor mean scores to department, college, or university mean scores. Feedback such as this suggests that the instructor could enhance the quality of the learning experience by focusing on the learning atmosphere. Some instructors might immediately look for more information in student comments, but pairing this feedback with something like a peer observation of teaching would be more reliable and help to mitigate biases.  </a:t>
            </a:r>
          </a:p>
          <a:p>
            <a:pPr algn="l"/>
            <a:endParaRPr lang="en-US" sz="1600" b="0" dirty="0">
              <a:solidFill>
                <a:schemeClr val="tx1"/>
              </a:solidFill>
              <a:latin typeface="Cambria" panose="02040503050406030204" pitchFamily="18" charset="0"/>
              <a:ea typeface="+mn-ea"/>
              <a:cs typeface="+mn-cs"/>
            </a:endParaRPr>
          </a:p>
          <a:p>
            <a:pPr algn="l"/>
            <a:endParaRPr lang="en-US" sz="1600" b="0" dirty="0">
              <a:solidFill>
                <a:schemeClr val="tx1"/>
              </a:solidFill>
              <a:latin typeface="Cambria" panose="02040503050406030204" pitchFamily="18" charset="0"/>
              <a:ea typeface="+mn-ea"/>
              <a:cs typeface="+mn-cs"/>
            </a:endParaRPr>
          </a:p>
        </p:txBody>
      </p:sp>
      <p:pic>
        <p:nvPicPr>
          <p:cNvPr id="2" name="Picture 1">
            <a:extLst>
              <a:ext uri="{FF2B5EF4-FFF2-40B4-BE49-F238E27FC236}">
                <a16:creationId xmlns:a16="http://schemas.microsoft.com/office/drawing/2014/main" id="{7482E551-C7F3-D0AC-628A-FFED466349E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88880" y="3114526"/>
            <a:ext cx="7727601" cy="2948345"/>
          </a:xfrm>
          <a:prstGeom prst="rect">
            <a:avLst/>
          </a:prstGeom>
        </p:spPr>
      </p:pic>
    </p:spTree>
    <p:extLst>
      <p:ext uri="{BB962C8B-B14F-4D97-AF65-F5344CB8AC3E}">
        <p14:creationId xmlns:p14="http://schemas.microsoft.com/office/powerpoint/2010/main" val="2134129643"/>
      </p:ext>
    </p:extLst>
  </p:cSld>
  <p:clrMapOvr>
    <a:masterClrMapping/>
  </p:clrMapOvr>
</p:sld>
</file>

<file path=ppt/theme/theme1.xml><?xml version="1.0" encoding="utf-8"?>
<a:theme xmlns:a="http://schemas.openxmlformats.org/drawingml/2006/main" name="IT Services">
  <a:themeElements>
    <a:clrScheme name="Custom 3">
      <a:dk1>
        <a:sysClr val="windowText" lastClr="000000"/>
      </a:dk1>
      <a:lt1>
        <a:sysClr val="window" lastClr="FFFFFF"/>
      </a:lt1>
      <a:dk2>
        <a:srgbClr val="18453B"/>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T Services" id="{DE989D9B-DADF-4F64-99A2-F95D7E4ACC1C}" vid="{A8CDC5ED-3307-4D5D-8A98-2DD8E085CE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IT Services</Template>
  <TotalTime>6113</TotalTime>
  <Words>1001</Words>
  <Application>Microsoft Macintosh PowerPoint</Application>
  <PresentationFormat>On-screen Show (4:3)</PresentationFormat>
  <Paragraphs>97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Gotham Book</vt:lpstr>
      <vt:lpstr>Gotham-Bold</vt:lpstr>
      <vt:lpstr>IT Services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dc:title>
  <dc:creator>Fernando, Iduruwe</dc:creator>
  <cp:lastModifiedBy>Clason, Nate (he/him)</cp:lastModifiedBy>
  <cp:revision>133</cp:revision>
  <cp:lastPrinted>2023-07-16T16:23:47Z</cp:lastPrinted>
  <dcterms:created xsi:type="dcterms:W3CDTF">2015-11-13T19:19:03Z</dcterms:created>
  <dcterms:modified xsi:type="dcterms:W3CDTF">2023-10-25T16:59:11Z</dcterms:modified>
</cp:coreProperties>
</file>