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1" r:id="rId2"/>
    <p:sldMasterId id="2147483683" r:id="rId3"/>
  </p:sldMasterIdLst>
  <p:notesMasterIdLst>
    <p:notesMasterId r:id="rId23"/>
  </p:notesMasterIdLst>
  <p:sldIdLst>
    <p:sldId id="662" r:id="rId4"/>
    <p:sldId id="674" r:id="rId5"/>
    <p:sldId id="663" r:id="rId6"/>
    <p:sldId id="664" r:id="rId7"/>
    <p:sldId id="666" r:id="rId8"/>
    <p:sldId id="668" r:id="rId9"/>
    <p:sldId id="665" r:id="rId10"/>
    <p:sldId id="667" r:id="rId11"/>
    <p:sldId id="675" r:id="rId12"/>
    <p:sldId id="669" r:id="rId13"/>
    <p:sldId id="609" r:id="rId14"/>
    <p:sldId id="622" r:id="rId15"/>
    <p:sldId id="629" r:id="rId16"/>
    <p:sldId id="627" r:id="rId17"/>
    <p:sldId id="670" r:id="rId18"/>
    <p:sldId id="671" r:id="rId19"/>
    <p:sldId id="672" r:id="rId20"/>
    <p:sldId id="673" r:id="rId21"/>
    <p:sldId id="676" r:id="rId22"/>
  </p:sldIdLst>
  <p:sldSz cx="12192000" cy="6858000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EABE01-A161-2E65-80CB-ED5749EC3509}" name="Nason, Jacob" initials="NJ" userId="S::nasonjac@msu.edu::87f8a778-fc4f-459e-8809-96e2b58e8b2e" providerId="AD"/>
  <p188:author id="{AD40BD96-18E6-3810-DF68-C32EBDDFE1FE}" name="Moylan, Carrie" initials="MC" userId="S::moylanca@msu.edu::6358d076-696f-4fe0-96da-7bcf4cb1ad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1C60"/>
    <a:srgbClr val="6B1B4E"/>
    <a:srgbClr val="F57913"/>
    <a:srgbClr val="166664"/>
    <a:srgbClr val="000000"/>
    <a:srgbClr val="18453B"/>
    <a:srgbClr val="7F7F7F"/>
    <a:srgbClr val="007174"/>
    <a:srgbClr val="4B9379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39" autoAdjust="0"/>
    <p:restoredTop sz="78947" autoAdjust="0"/>
  </p:normalViewPr>
  <p:slideViewPr>
    <p:cSldViewPr snapToGrid="0">
      <p:cViewPr>
        <p:scale>
          <a:sx n="60" d="100"/>
          <a:sy n="60" d="100"/>
        </p:scale>
        <p:origin x="1866" y="672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fld id="{9FDB9AD2-66BD-4D51-9C05-D80384621AE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1" tIns="46625" rIns="93251" bIns="466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6948"/>
            <a:ext cx="5613400" cy="3662958"/>
          </a:xfrm>
          <a:prstGeom prst="rect">
            <a:avLst/>
          </a:prstGeom>
        </p:spPr>
        <p:txBody>
          <a:bodyPr vert="horz" lIns="93251" tIns="46625" rIns="93251" bIns="466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fld id="{EED6B551-C894-4FA4-AB55-E7C8E501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0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0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ourselves and our role as advisors and co-chairs of workgroup (brief)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Permissive = How risky is it for victims to report harassment</a:t>
            </a:r>
          </a:p>
          <a:p>
            <a:pPr lvl="1"/>
            <a:r>
              <a:rPr lang="en-US" dirty="0"/>
              <a:t>Are offenders sanctioned</a:t>
            </a:r>
          </a:p>
          <a:p>
            <a:pPr lvl="1"/>
            <a:r>
              <a:rPr lang="en-US" dirty="0"/>
              <a:t>Will reports be taken seriously?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Women of color experience highest rates of incivility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9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 power = more vulnerable, less likely to report, fear of retaliation,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24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3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DAEA2-34EE-48D4-9011-59053A513A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0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DAEA2-34EE-48D4-9011-59053A513A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495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DAEA2-34EE-48D4-9011-59053A513A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46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08000" y="990600"/>
            <a:ext cx="1016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0" y="1371600"/>
            <a:ext cx="102616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3765550"/>
            <a:ext cx="102616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b="1"/>
            </a:lvl1pPr>
          </a:lstStyle>
          <a:p>
            <a:fld id="{D92EFBFF-05B5-4689-908E-85EE2C89BEB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508001" y="304800"/>
            <a:ext cx="11188700" cy="5791200"/>
            <a:chOff x="240" y="192"/>
            <a:chExt cx="5286" cy="3648"/>
          </a:xfrm>
        </p:grpSpPr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0088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C3377-D59F-49C9-A351-3C7E960D6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4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EEB60-7CE1-43A5-8D2A-772832D797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8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08000" y="990600"/>
            <a:ext cx="1016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0" y="1371600"/>
            <a:ext cx="102616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3765550"/>
            <a:ext cx="102616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b="1"/>
            </a:lvl1pPr>
          </a:lstStyle>
          <a:p>
            <a:fld id="{D92EFBFF-05B5-4689-908E-85EE2C89BEB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508001" y="304800"/>
            <a:ext cx="11188700" cy="5791200"/>
            <a:chOff x="240" y="192"/>
            <a:chExt cx="5286" cy="3648"/>
          </a:xfrm>
        </p:grpSpPr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40533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8771-DE1F-4D6F-8E86-E4FA48EF6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35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8D819-80A6-40A2-A221-0A00CB066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99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83B7C-DD15-4405-8F51-2046B0590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20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F4BBC-7470-4C56-9558-A3715F77FB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1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5FC9-8A4B-42AF-9E61-C1590AAA63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94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B126-A9A1-4F89-9832-8024EB061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8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8771-DE1F-4D6F-8E86-E4FA48EF6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87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ABA3-A944-4DBC-9828-380986CA6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4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D1CFE-3ABF-4C7A-AA71-2F37FF7739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0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C3377-D59F-49C9-A351-3C7E960D6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EEB60-7CE1-43A5-8D2A-772832D797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2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8D819-80A6-40A2-A221-0A00CB066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0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83B7C-DD15-4405-8F51-2046B0590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4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F4BBC-7470-4C56-9558-A3715F77FB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9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5FC9-8A4B-42AF-9E61-C1590AAA63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1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B126-A9A1-4F89-9832-8024EB061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2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ABA3-A944-4DBC-9828-380986CA6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3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D1CFE-3ABF-4C7A-AA71-2F37FF7739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8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1"/>
            <a:ext cx="109728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550045F5-1842-44AE-9DBC-43E39D75ED6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372533" y="152400"/>
            <a:ext cx="11582400" cy="1600200"/>
            <a:chOff x="176" y="96"/>
            <a:chExt cx="5472" cy="1008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980960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3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7025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1"/>
            <a:ext cx="109728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550045F5-1842-44AE-9DBC-43E39D75ED6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372533" y="152400"/>
            <a:ext cx="11582400" cy="1600200"/>
            <a:chOff x="176" y="96"/>
            <a:chExt cx="5472" cy="1008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950117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D43CFD-F4E3-07F6-EBC3-BFB350613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1371600"/>
            <a:ext cx="10261600" cy="1511300"/>
          </a:xfrm>
        </p:spPr>
        <p:txBody>
          <a:bodyPr/>
          <a:lstStyle/>
          <a:p>
            <a:r>
              <a:rPr lang="en-US" dirty="0"/>
              <a:t>Setting the Tone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1452A1-C933-E755-EE5C-B3A232888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000" y="2946400"/>
            <a:ext cx="10261600" cy="2539999"/>
          </a:xfrm>
        </p:spPr>
        <p:txBody>
          <a:bodyPr/>
          <a:lstStyle/>
          <a:p>
            <a:r>
              <a:rPr lang="en-US" dirty="0"/>
              <a:t>An Introduction to Changing Climate &amp; Culture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Creating &amp; Sustaining a Respectful Work Environment</a:t>
            </a:r>
          </a:p>
        </p:txBody>
      </p:sp>
    </p:spTree>
    <p:extLst>
      <p:ext uri="{BB962C8B-B14F-4D97-AF65-F5344CB8AC3E}">
        <p14:creationId xmlns:p14="http://schemas.microsoft.com/office/powerpoint/2010/main" val="286105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2821-585E-1047-7157-6EE47F4A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are we addressing climate at MSU?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321F6-6069-E4BB-515A-CE4A1CCFE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63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F7C22E-6944-ED5D-244F-CF548F3026F0}"/>
              </a:ext>
            </a:extLst>
          </p:cNvPr>
          <p:cNvSpPr/>
          <p:nvPr/>
        </p:nvSpPr>
        <p:spPr>
          <a:xfrm>
            <a:off x="0" y="1754151"/>
            <a:ext cx="12191999" cy="346057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1539547"/>
            <a:ext cx="12192000" cy="21460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5214721"/>
            <a:ext cx="12192000" cy="21460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11849" y="1921022"/>
            <a:ext cx="580150" cy="31240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" name="Picture Placeholder 6">
            <a:extLst>
              <a:ext uri="{FF2B5EF4-FFF2-40B4-BE49-F238E27FC236}">
                <a16:creationId xmlns:a16="http://schemas.microsoft.com/office/drawing/2014/main" id="{008AA19E-C4B6-A467-7426-BE5E05800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59" y="1754151"/>
            <a:ext cx="10337292" cy="367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612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D6515-9CC6-FEC7-E074-7CE94D10F118}"/>
              </a:ext>
            </a:extLst>
          </p:cNvPr>
          <p:cNvSpPr/>
          <p:nvPr/>
        </p:nvSpPr>
        <p:spPr bwMode="auto">
          <a:xfrm>
            <a:off x="0" y="1340"/>
            <a:ext cx="4332794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FEBAC-9D25-4E97-A6CD-84E0C865D4D6}"/>
              </a:ext>
            </a:extLst>
          </p:cNvPr>
          <p:cNvSpPr txBox="1"/>
          <p:nvPr/>
        </p:nvSpPr>
        <p:spPr>
          <a:xfrm>
            <a:off x="4659262" y="1101665"/>
            <a:ext cx="80160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Campus-wide RVSM climate surveys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Students, faculty, and staff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 prevalence, help-seeking, climate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Reliable and valid measures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Repeat assessments to measure change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829B86-A550-231D-CC5D-ADC316DC20DB}"/>
              </a:ext>
            </a:extLst>
          </p:cNvPr>
          <p:cNvSpPr/>
          <p:nvPr/>
        </p:nvSpPr>
        <p:spPr bwMode="auto">
          <a:xfrm>
            <a:off x="609444" y="4617929"/>
            <a:ext cx="3113903" cy="1248032"/>
          </a:xfrm>
          <a:prstGeom prst="roundRect">
            <a:avLst/>
          </a:prstGeom>
          <a:solidFill>
            <a:srgbClr val="711C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atin typeface="Avenir Next LT Pro Demi" panose="020B0704020202020204" pitchFamily="34" charset="0"/>
              </a:rPr>
              <a:t>2025 Results coming soon!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Demi" panose="020B0704020202020204" pitchFamily="34" charset="0"/>
            </a:endParaRPr>
          </a:p>
        </p:txBody>
      </p:sp>
      <p:pic>
        <p:nvPicPr>
          <p:cNvPr id="4" name="Picture 2" descr="A logo with text overlay&#10;&#10;AI-generated content may be incorrect.">
            <a:extLst>
              <a:ext uri="{FF2B5EF4-FFF2-40B4-BE49-F238E27FC236}">
                <a16:creationId xmlns:a16="http://schemas.microsoft.com/office/drawing/2014/main" id="{767AA03F-731E-6AA3-F938-044B9AFA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8" y="1436344"/>
            <a:ext cx="4008396" cy="218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D6515-9CC6-FEC7-E074-7CE94D10F118}"/>
              </a:ext>
            </a:extLst>
          </p:cNvPr>
          <p:cNvSpPr/>
          <p:nvPr/>
        </p:nvSpPr>
        <p:spPr bwMode="auto">
          <a:xfrm>
            <a:off x="0" y="0"/>
            <a:ext cx="4332794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57D8C8-9D4B-BC4E-9FC6-4B12BD4B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" y="3021634"/>
            <a:ext cx="3879418" cy="814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2279FB-22A4-F128-C8DA-1659F7659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2" y="3053649"/>
            <a:ext cx="3573745" cy="7507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653CA1-3EB5-7662-0860-C638B7BCFAD9}"/>
              </a:ext>
            </a:extLst>
          </p:cNvPr>
          <p:cNvSpPr/>
          <p:nvPr/>
        </p:nvSpPr>
        <p:spPr bwMode="auto">
          <a:xfrm>
            <a:off x="103130" y="3153103"/>
            <a:ext cx="264732" cy="683263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988ECBDC-DB7E-348A-9172-472F76B55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76" y="351641"/>
            <a:ext cx="5245084" cy="61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2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D6515-9CC6-FEC7-E074-7CE94D10F118}"/>
              </a:ext>
            </a:extLst>
          </p:cNvPr>
          <p:cNvSpPr/>
          <p:nvPr/>
        </p:nvSpPr>
        <p:spPr bwMode="auto">
          <a:xfrm>
            <a:off x="0" y="0"/>
            <a:ext cx="4332794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57D8C8-9D4B-BC4E-9FC6-4B12BD4B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" y="3021634"/>
            <a:ext cx="3879418" cy="8147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C1195F-678B-9731-0DFF-6C23E49B01CB}"/>
              </a:ext>
            </a:extLst>
          </p:cNvPr>
          <p:cNvSpPr/>
          <p:nvPr/>
        </p:nvSpPr>
        <p:spPr bwMode="auto">
          <a:xfrm>
            <a:off x="103130" y="3153103"/>
            <a:ext cx="264732" cy="683263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74DC55-8B56-694E-38EB-25264388E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2" y="3123158"/>
            <a:ext cx="3760060" cy="611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03B715-79CA-8187-9C8D-3277803551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10" y="496265"/>
            <a:ext cx="2756178" cy="3507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EBFC2B-2906-8030-6112-FD27957873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02" y="496266"/>
            <a:ext cx="2756178" cy="3507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6DC513-3CD1-0122-A2E2-939DD083A8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544" y="496265"/>
            <a:ext cx="1457056" cy="3507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F2F3D1C8-C3AE-0C51-0906-9445ADF0A1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10" y="4262056"/>
            <a:ext cx="7478085" cy="24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7158-2411-4718-0825-C8448C8F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Know More tell us about climate?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0CD46-83A7-142F-B655-2E9A6340C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B971F8-08C1-72F3-F04B-090AC97A3332}"/>
              </a:ext>
            </a:extLst>
          </p:cNvPr>
          <p:cNvSpPr/>
          <p:nvPr/>
        </p:nvSpPr>
        <p:spPr>
          <a:xfrm>
            <a:off x="6308069" y="4391922"/>
            <a:ext cx="5899639" cy="1958558"/>
          </a:xfrm>
          <a:prstGeom prst="rect">
            <a:avLst/>
          </a:prstGeom>
          <a:solidFill>
            <a:srgbClr val="E46C0A">
              <a:alpha val="8313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Campus Climate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3EE8E-FC6D-5DF6-DAF1-A00BA836A7E2}"/>
              </a:ext>
            </a:extLst>
          </p:cNvPr>
          <p:cNvSpPr/>
          <p:nvPr/>
        </p:nvSpPr>
        <p:spPr>
          <a:xfrm>
            <a:off x="0" y="2106949"/>
            <a:ext cx="5899638" cy="1958558"/>
          </a:xfrm>
          <a:prstGeom prst="rect">
            <a:avLst/>
          </a:prstGeom>
          <a:solidFill>
            <a:srgbClr val="008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Incidence &amp; Prevalence of RVSM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262AD-AE58-29C5-9504-B112B30D97F0}"/>
              </a:ext>
            </a:extLst>
          </p:cNvPr>
          <p:cNvSpPr/>
          <p:nvPr/>
        </p:nvSpPr>
        <p:spPr>
          <a:xfrm>
            <a:off x="6308069" y="2106949"/>
            <a:ext cx="5891785" cy="1958558"/>
          </a:xfrm>
          <a:prstGeom prst="rect">
            <a:avLst/>
          </a:prstGeom>
          <a:solidFill>
            <a:srgbClr val="54A6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RVSM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578ED-B1E2-C524-7340-E4E6B79B6C85}"/>
              </a:ext>
            </a:extLst>
          </p:cNvPr>
          <p:cNvSpPr/>
          <p:nvPr/>
        </p:nvSpPr>
        <p:spPr>
          <a:xfrm>
            <a:off x="0" y="4391922"/>
            <a:ext cx="5899639" cy="1958558"/>
          </a:xfrm>
          <a:prstGeom prst="rect">
            <a:avLst/>
          </a:prstGeom>
          <a:solidFill>
            <a:srgbClr val="6B1B4E">
              <a:alpha val="7294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Workplace Incivility</a:t>
            </a:r>
          </a:p>
        </p:txBody>
      </p:sp>
    </p:spTree>
    <p:extLst>
      <p:ext uri="{BB962C8B-B14F-4D97-AF65-F5344CB8AC3E}">
        <p14:creationId xmlns:p14="http://schemas.microsoft.com/office/powerpoint/2010/main" val="307064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4DD0-C8BB-A080-162F-E2D86C6C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704385"/>
          </a:xfrm>
        </p:spPr>
        <p:txBody>
          <a:bodyPr/>
          <a:lstStyle/>
          <a:p>
            <a:r>
              <a:rPr lang="en-US" dirty="0"/>
              <a:t>Sexual harassment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F4E1C-2174-B49C-71E7-CEB105A13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F992F-159D-A287-EEA6-C5B5F48216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8"/>
          <a:stretch/>
        </p:blipFill>
        <p:spPr bwMode="auto">
          <a:xfrm>
            <a:off x="0" y="1237785"/>
            <a:ext cx="11635730" cy="330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6F981D-F5BE-AC1F-C36D-71C927E07D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75"/>
          <a:stretch/>
        </p:blipFill>
        <p:spPr bwMode="auto">
          <a:xfrm>
            <a:off x="0" y="4615506"/>
            <a:ext cx="11635730" cy="17852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5E011C5-52C7-D84E-A14C-ABDC2EE5D894}"/>
              </a:ext>
            </a:extLst>
          </p:cNvPr>
          <p:cNvSpPr/>
          <p:nvPr/>
        </p:nvSpPr>
        <p:spPr bwMode="auto">
          <a:xfrm>
            <a:off x="1651000" y="3206750"/>
            <a:ext cx="825500" cy="3683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13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0087-2AD4-3140-2368-3E5B3A52C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Workplace Incivility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64627-1A81-B0B3-3CE9-E6099643D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634681"/>
            <a:ext cx="10972800" cy="689919"/>
          </a:xfrm>
        </p:spPr>
        <p:txBody>
          <a:bodyPr/>
          <a:lstStyle/>
          <a:p>
            <a:r>
              <a:rPr lang="en-US" dirty="0"/>
              <a:t>61-75% of Faculty/Staff had experienced Workplace Incivility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3DCE1-77F6-2451-C3F4-7F5F130BED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3"/>
          <a:stretch/>
        </p:blipFill>
        <p:spPr bwMode="auto">
          <a:xfrm>
            <a:off x="714590" y="1964290"/>
            <a:ext cx="10258207" cy="1685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69BBD-64A9-9A11-AD2C-28CDDBB20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0" y="3802422"/>
            <a:ext cx="10258207" cy="1588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83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D751-9F73-7024-1099-FD06829A6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5D5C5-512F-85BA-5EE2-F52DB85B6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4" y="3512634"/>
            <a:ext cx="3434577" cy="26182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Climate scores have improved since 2019 on all but School Connectedness.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87DA1-5D10-0E43-A87B-F38F9264E5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72" y="0"/>
            <a:ext cx="7743728" cy="662002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F4421B3-E8B4-3314-D1F5-6120BD0FA181}"/>
              </a:ext>
            </a:extLst>
          </p:cNvPr>
          <p:cNvSpPr/>
          <p:nvPr/>
        </p:nvSpPr>
        <p:spPr bwMode="auto">
          <a:xfrm rot="5400000">
            <a:off x="8228967" y="-211264"/>
            <a:ext cx="825500" cy="3683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CB57351-0672-66CF-5DB8-A4CBEE375057}"/>
              </a:ext>
            </a:extLst>
          </p:cNvPr>
          <p:cNvSpPr/>
          <p:nvPr/>
        </p:nvSpPr>
        <p:spPr bwMode="auto">
          <a:xfrm rot="5400000">
            <a:off x="9964701" y="-248507"/>
            <a:ext cx="825500" cy="3683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26C29D7-FDB7-95B7-666E-8A9045B66837}"/>
              </a:ext>
            </a:extLst>
          </p:cNvPr>
          <p:cNvSpPr/>
          <p:nvPr/>
        </p:nvSpPr>
        <p:spPr bwMode="auto">
          <a:xfrm rot="5400000">
            <a:off x="5706385" y="208149"/>
            <a:ext cx="825500" cy="280488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A429FEB-0B21-79D2-09ED-9084AC2E8CD1}"/>
              </a:ext>
            </a:extLst>
          </p:cNvPr>
          <p:cNvSpPr/>
          <p:nvPr/>
        </p:nvSpPr>
        <p:spPr bwMode="auto">
          <a:xfrm rot="5400000">
            <a:off x="4872351" y="208149"/>
            <a:ext cx="825500" cy="280488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5038-4AE3-7E97-559E-C5115586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each have a role in shaping climate @ MSU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B44AB1-EC66-254D-7AB4-5D4C8625D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2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C077C-6B65-44EB-1167-F1E8A6B43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ourselves</a:t>
            </a:r>
          </a:p>
          <a:p>
            <a:r>
              <a:rPr lang="en-US" dirty="0"/>
              <a:t>How is climate linked to sexual harassment?</a:t>
            </a:r>
          </a:p>
          <a:p>
            <a:r>
              <a:rPr lang="en-US" dirty="0"/>
              <a:t>What does Know More tell us about MSU climate?</a:t>
            </a:r>
          </a:p>
          <a:p>
            <a:r>
              <a:rPr lang="en-US" dirty="0"/>
              <a:t>What can we do about it?</a:t>
            </a:r>
          </a:p>
        </p:txBody>
      </p:sp>
    </p:spTree>
    <p:extLst>
      <p:ext uri="{BB962C8B-B14F-4D97-AF65-F5344CB8AC3E}">
        <p14:creationId xmlns:p14="http://schemas.microsoft.com/office/powerpoint/2010/main" val="367283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7BFF-EB50-8EDC-0BAE-913D9142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5292436" cy="1143000"/>
          </a:xfrm>
        </p:spPr>
        <p:txBody>
          <a:bodyPr wrap="square" anchor="b">
            <a:normAutofit fontScale="90000"/>
          </a:bodyPr>
          <a:lstStyle/>
          <a:p>
            <a:r>
              <a:rPr lang="en-US" dirty="0"/>
              <a:t>RVSM Advisors &amp; Workgroup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F4B04A-4FDC-0297-12C8-F3C290129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236" y="1790701"/>
            <a:ext cx="5384800" cy="4302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05645F-43E8-E65D-CF17-253D92C71BE7}"/>
              </a:ext>
            </a:extLst>
          </p:cNvPr>
          <p:cNvGrpSpPr/>
          <p:nvPr/>
        </p:nvGrpSpPr>
        <p:grpSpPr>
          <a:xfrm>
            <a:off x="5700106" y="1427411"/>
            <a:ext cx="5974658" cy="4665415"/>
            <a:chOff x="5856914" y="650873"/>
            <a:chExt cx="5974658" cy="46654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3C5075-6966-FD3C-37EC-5B3ADDC0D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6915" y="650873"/>
              <a:ext cx="5974657" cy="375391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8A9B5D-E914-7DED-9E89-87C2E1DE4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6914" y="2567238"/>
              <a:ext cx="5974657" cy="274905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2094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35BB-A574-CFF8-52FB-287409BF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of our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8FE5D-3863-6ACA-C0A0-DB77ADF14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culture and climate at MSU to:</a:t>
            </a:r>
          </a:p>
          <a:p>
            <a:pPr lvl="1"/>
            <a:r>
              <a:rPr lang="en-US" dirty="0"/>
              <a:t>Reduce incidence of RVSM</a:t>
            </a:r>
          </a:p>
          <a:p>
            <a:pPr lvl="1"/>
            <a:r>
              <a:rPr lang="en-US" dirty="0"/>
              <a:t>Increase help-seeking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3A0660-64C0-34EA-CE14-A365D409558B}"/>
              </a:ext>
            </a:extLst>
          </p:cNvPr>
          <p:cNvGrpSpPr/>
          <p:nvPr/>
        </p:nvGrpSpPr>
        <p:grpSpPr>
          <a:xfrm>
            <a:off x="1629936" y="3624146"/>
            <a:ext cx="8932127" cy="2877015"/>
            <a:chOff x="1639229" y="3568390"/>
            <a:chExt cx="8932127" cy="28770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DFCBB4-6E46-97AC-6BEF-CE86E07277BC}"/>
                </a:ext>
              </a:extLst>
            </p:cNvPr>
            <p:cNvSpPr/>
            <p:nvPr/>
          </p:nvSpPr>
          <p:spPr bwMode="auto">
            <a:xfrm>
              <a:off x="1639229" y="3568390"/>
              <a:ext cx="8932127" cy="2877015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Rectangle 121">
              <a:extLst>
                <a:ext uri="{FF2B5EF4-FFF2-40B4-BE49-F238E27FC236}">
                  <a16:creationId xmlns:a16="http://schemas.microsoft.com/office/drawing/2014/main" id="{3B079F42-A466-8323-7FC6-88685540E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522" y="3722815"/>
              <a:ext cx="8628955" cy="61914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ÇlÇr ñæí©" charset="0"/>
                  <a:cs typeface="+mn-cs"/>
                </a:rPr>
                <a:t>     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18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ÇlÇr ñæí©" charset="0"/>
                  <a:cs typeface="+mn-cs"/>
                </a:rPr>
                <a:t>       </a:t>
              </a:r>
              <a:r>
                <a:rPr kumimoji="0" lang="en-US" sz="2400" b="1" i="0" u="none" strike="noStrike" kern="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ÇlÇr ñæí©" charset="0"/>
                  <a:cs typeface="+mn-cs"/>
                </a:rPr>
                <a:t>CHANGE THE SHAPE</a:t>
              </a:r>
              <a:r>
                <a:rPr kumimoji="0" lang="en-US" sz="1800" b="1" i="0" u="none" strike="noStrike" kern="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ÇlÇr ñæí©" charset="0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ÇlÇr ñæí©" charset="0"/>
                  <a:cs typeface="+mn-cs"/>
                </a:rPr>
                <a:t>OF OUR INSTITUTIONAL RESPONSE TO RVSM</a:t>
              </a:r>
              <a:endPara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ÇlÇr ñæí©" charset="0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ÇlÇr ñæí©" charset="0"/>
                <a:cs typeface="+mn-cs"/>
              </a:endParaRPr>
            </a:p>
          </p:txBody>
        </p:sp>
        <p:pic>
          <p:nvPicPr>
            <p:cNvPr id="5" name="Graphic 4" descr="Bullseye with solid fill">
              <a:extLst>
                <a:ext uri="{FF2B5EF4-FFF2-40B4-BE49-F238E27FC236}">
                  <a16:creationId xmlns:a16="http://schemas.microsoft.com/office/drawing/2014/main" id="{3361A6FB-CC4D-12C1-7545-09A7DE822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519" y="3838928"/>
              <a:ext cx="376821" cy="37682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3E053A-B694-267B-FD35-089CCD1AFB6F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853" y="4592487"/>
              <a:ext cx="7842139" cy="1732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71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DA281-98D9-3585-33A0-B8AE2AD2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Permissive Climate         Sexual Harassment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E215B-28E8-431E-D4FA-4523CF965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Organizational climate is the STRONGEST predictor of SH</a:t>
            </a:r>
          </a:p>
          <a:p>
            <a:endParaRPr lang="en-US" dirty="0"/>
          </a:p>
          <a:p>
            <a:r>
              <a:rPr lang="en-US" dirty="0"/>
              <a:t>Permissive climates increase sexual harassment rates and decrease willingness to report.</a:t>
            </a:r>
          </a:p>
          <a:p>
            <a:endParaRPr lang="en-US" dirty="0"/>
          </a:p>
          <a:p>
            <a:r>
              <a:rPr lang="en-US" dirty="0"/>
              <a:t>Permissive climates reduce job satisfaction, while supportive climates decrease SH and retaliation rates, and increase overall psychological health and work satisfaction.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D23C2-FBF2-78E4-526E-7E633F7CBEAB}"/>
              </a:ext>
            </a:extLst>
          </p:cNvPr>
          <p:cNvSpPr txBox="1"/>
          <p:nvPr/>
        </p:nvSpPr>
        <p:spPr>
          <a:xfrm>
            <a:off x="6378498" y="6324600"/>
            <a:ext cx="602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citations drawn from: NASEM, 2018; Moylan et al, 2021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14CE0C3-8F21-612F-5A23-28C1787345B7}"/>
              </a:ext>
            </a:extLst>
          </p:cNvPr>
          <p:cNvSpPr/>
          <p:nvPr/>
        </p:nvSpPr>
        <p:spPr bwMode="auto">
          <a:xfrm>
            <a:off x="5308600" y="1155700"/>
            <a:ext cx="825500" cy="3683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7C82-21AB-BA82-BDE2-F06F77F7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Uncivil Workplaces         Sexual Harassment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F5445-E860-A01F-0E70-A8F790480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Workplace incivility is associated with </a:t>
            </a:r>
          </a:p>
          <a:p>
            <a:pPr lvl="1"/>
            <a:r>
              <a:rPr lang="en-US" dirty="0"/>
              <a:t>greater tolerance for sexual harassment</a:t>
            </a:r>
          </a:p>
          <a:p>
            <a:pPr lvl="1"/>
            <a:r>
              <a:rPr lang="en-US" dirty="0"/>
              <a:t>higher rates sexual harassment </a:t>
            </a:r>
          </a:p>
          <a:p>
            <a:pPr lvl="1"/>
            <a:r>
              <a:rPr lang="en-US" dirty="0"/>
              <a:t>Job dissatisfaction and intention to leave</a:t>
            </a:r>
          </a:p>
          <a:p>
            <a:endParaRPr lang="en-US" dirty="0"/>
          </a:p>
          <a:p>
            <a:r>
              <a:rPr lang="en-US" dirty="0"/>
              <a:t>Lower intensity but higher frequency experiences (incivility, gender hostility) are just as damaging as high intensity but less frequent behaviors (sexual harassment)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5CC1E-577B-7AA1-D181-61A2B88FD048}"/>
              </a:ext>
            </a:extLst>
          </p:cNvPr>
          <p:cNvSpPr txBox="1"/>
          <p:nvPr/>
        </p:nvSpPr>
        <p:spPr>
          <a:xfrm>
            <a:off x="6378498" y="6324600"/>
            <a:ext cx="602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citations drawn from: NASEM, 2018; Moylan et al, 2021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CC68676-3160-FCAD-7D7C-EE3C63E59DCD}"/>
              </a:ext>
            </a:extLst>
          </p:cNvPr>
          <p:cNvSpPr/>
          <p:nvPr/>
        </p:nvSpPr>
        <p:spPr bwMode="auto">
          <a:xfrm>
            <a:off x="5321300" y="1155700"/>
            <a:ext cx="825500" cy="3683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7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AFDBD-0A6B-CD20-812E-4BDFFB05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and Power         Sexual Harassment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E9AAE-7A3E-7F5B-2BC9-B8A917863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dirty="0"/>
              <a:t>Organizations that are hierarchical and have large power differences have higher rates of sexual harassment.</a:t>
            </a:r>
          </a:p>
          <a:p>
            <a:endParaRPr lang="en-US" dirty="0"/>
          </a:p>
          <a:p>
            <a:r>
              <a:rPr lang="en-US" dirty="0"/>
              <a:t>More male-dominated organizations have higher rates of sexual harassment.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42A54-5641-623C-E76E-D4FC2581AD83}"/>
              </a:ext>
            </a:extLst>
          </p:cNvPr>
          <p:cNvSpPr txBox="1"/>
          <p:nvPr/>
        </p:nvSpPr>
        <p:spPr>
          <a:xfrm>
            <a:off x="6378498" y="6324600"/>
            <a:ext cx="602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citations drawn from: NASEM, 2018; Moylan et al, 2021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3E948F3-4128-3CE1-313C-846C60394D53}"/>
              </a:ext>
            </a:extLst>
          </p:cNvPr>
          <p:cNvSpPr/>
          <p:nvPr/>
        </p:nvSpPr>
        <p:spPr bwMode="auto">
          <a:xfrm>
            <a:off x="5664200" y="1155700"/>
            <a:ext cx="825500" cy="3683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CE64-03DA-1CFD-F8A9-0DF6832AF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1366500" cy="1143000"/>
          </a:xfrm>
        </p:spPr>
        <p:txBody>
          <a:bodyPr/>
          <a:lstStyle/>
          <a:p>
            <a:r>
              <a:rPr lang="en-US" dirty="0"/>
              <a:t>Inclusion and Belonging         Sexual Harassment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C6401-2959-5923-01DE-1D1067875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LGBTQ+ students on campuses that they rated as more inclusive, experienced lower rates of sexual violence.</a:t>
            </a:r>
          </a:p>
          <a:p>
            <a:endParaRPr lang="en-US" dirty="0"/>
          </a:p>
          <a:p>
            <a:r>
              <a:rPr lang="en-US" dirty="0"/>
              <a:t>Schools with low levels of social connectedness have higher rates of bullying and sexual assault.</a:t>
            </a:r>
          </a:p>
          <a:p>
            <a:endParaRPr lang="en-US" dirty="0"/>
          </a:p>
          <a:p>
            <a:r>
              <a:rPr lang="en-US" dirty="0"/>
              <a:t>Students with greater sense of community are more likely to intervene as bystanders, report RVSM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501F2B-8D39-2FCC-3464-BA6F90737525}"/>
              </a:ext>
            </a:extLst>
          </p:cNvPr>
          <p:cNvSpPr txBox="1"/>
          <p:nvPr/>
        </p:nvSpPr>
        <p:spPr>
          <a:xfrm>
            <a:off x="6378498" y="6324600"/>
            <a:ext cx="602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citations drawn from: NASEM, 2018; Moylan et al, 2021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63D65F1-8AF2-8BD8-1594-99A6148B6FA1}"/>
              </a:ext>
            </a:extLst>
          </p:cNvPr>
          <p:cNvSpPr/>
          <p:nvPr/>
        </p:nvSpPr>
        <p:spPr bwMode="auto">
          <a:xfrm>
            <a:off x="6438900" y="1155700"/>
            <a:ext cx="825500" cy="3683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CF911A3A-5C4A-8382-CBF6-98AE25C388F0}"/>
              </a:ext>
            </a:extLst>
          </p:cNvPr>
          <p:cNvSpPr/>
          <p:nvPr/>
        </p:nvSpPr>
        <p:spPr bwMode="auto">
          <a:xfrm>
            <a:off x="6438900" y="952499"/>
            <a:ext cx="704850" cy="774701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81A4EF-4C0C-5583-8711-926AE51A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Climate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80B8721-33E2-1C96-987F-BF471576A7F3}"/>
              </a:ext>
            </a:extLst>
          </p:cNvPr>
          <p:cNvSpPr/>
          <p:nvPr/>
        </p:nvSpPr>
        <p:spPr bwMode="auto">
          <a:xfrm>
            <a:off x="5313465" y="3990796"/>
            <a:ext cx="1049410" cy="1003609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C8F7E0C9-2874-A416-94FC-9C56E00B58AC}"/>
              </a:ext>
            </a:extLst>
          </p:cNvPr>
          <p:cNvSpPr/>
          <p:nvPr/>
        </p:nvSpPr>
        <p:spPr bwMode="auto">
          <a:xfrm rot="20555440">
            <a:off x="-830259" y="3122347"/>
            <a:ext cx="13336859" cy="947854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9C19E5-9072-4C53-8CE6-07A533CAEC9D}"/>
              </a:ext>
            </a:extLst>
          </p:cNvPr>
          <p:cNvSpPr txBox="1"/>
          <p:nvPr/>
        </p:nvSpPr>
        <p:spPr>
          <a:xfrm>
            <a:off x="2098244" y="499440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DECREASE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286373-6DBD-34F0-4927-867103B448C7}"/>
              </a:ext>
            </a:extLst>
          </p:cNvPr>
          <p:cNvSpPr txBox="1"/>
          <p:nvPr/>
        </p:nvSpPr>
        <p:spPr>
          <a:xfrm>
            <a:off x="8727689" y="342653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528412-B5E0-6B6D-92B5-7996DA4E5828}"/>
              </a:ext>
            </a:extLst>
          </p:cNvPr>
          <p:cNvSpPr txBox="1"/>
          <p:nvPr/>
        </p:nvSpPr>
        <p:spPr>
          <a:xfrm>
            <a:off x="1806498" y="5363737"/>
            <a:ext cx="1960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Sexual Harassment</a:t>
            </a:r>
          </a:p>
          <a:p>
            <a:r>
              <a:rPr lang="en-US" dirty="0"/>
              <a:t>Incivility</a:t>
            </a:r>
          </a:p>
          <a:p>
            <a:r>
              <a:rPr lang="en-US" dirty="0"/>
              <a:t>Intent to Quit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157D32-0A46-943E-ECD6-AB3A81D60940}"/>
              </a:ext>
            </a:extLst>
          </p:cNvPr>
          <p:cNvSpPr txBox="1"/>
          <p:nvPr/>
        </p:nvSpPr>
        <p:spPr>
          <a:xfrm>
            <a:off x="8169706" y="3854605"/>
            <a:ext cx="26340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Reporting &amp; Help-seeking</a:t>
            </a:r>
          </a:p>
          <a:p>
            <a:r>
              <a:rPr lang="en-US" dirty="0"/>
              <a:t>Job Satisfaction</a:t>
            </a:r>
          </a:p>
          <a:p>
            <a:r>
              <a:rPr lang="en-US" dirty="0"/>
              <a:t>Psychological Safety</a:t>
            </a:r>
          </a:p>
          <a:p>
            <a:r>
              <a:rPr lang="en-US" dirty="0"/>
              <a:t>Well-being</a:t>
            </a:r>
          </a:p>
          <a:p>
            <a:r>
              <a:rPr lang="en-US" dirty="0"/>
              <a:t>Bystander Intervention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49DE0E-DD93-9DF7-374B-4DE95386E65B}"/>
              </a:ext>
            </a:extLst>
          </p:cNvPr>
          <p:cNvSpPr txBox="1"/>
          <p:nvPr/>
        </p:nvSpPr>
        <p:spPr>
          <a:xfrm>
            <a:off x="1912586" y="2279637"/>
            <a:ext cx="1986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Supportive Climate</a:t>
            </a:r>
          </a:p>
          <a:p>
            <a:r>
              <a:rPr lang="en-US" dirty="0"/>
              <a:t>Take SH Seriously</a:t>
            </a:r>
          </a:p>
          <a:p>
            <a:r>
              <a:rPr lang="en-US" dirty="0"/>
              <a:t>Foster Inclusivity</a:t>
            </a:r>
          </a:p>
          <a:p>
            <a:r>
              <a:rPr lang="en-US" dirty="0"/>
              <a:t>Promote Belonging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0FE33E-3918-1CA0-63A9-ACAD363A8E36}"/>
              </a:ext>
            </a:extLst>
          </p:cNvPr>
          <p:cNvSpPr txBox="1"/>
          <p:nvPr/>
        </p:nvSpPr>
        <p:spPr>
          <a:xfrm>
            <a:off x="7666009" y="888311"/>
            <a:ext cx="1986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Permissive Climate</a:t>
            </a:r>
          </a:p>
          <a:p>
            <a:r>
              <a:rPr lang="en-US" dirty="0"/>
              <a:t>Uncivil</a:t>
            </a:r>
          </a:p>
          <a:p>
            <a:r>
              <a:rPr lang="en-US" dirty="0"/>
              <a:t>Hierarchy</a:t>
            </a:r>
          </a:p>
          <a:p>
            <a:r>
              <a:rPr lang="en-US" dirty="0"/>
              <a:t>Power Differences</a:t>
            </a:r>
          </a:p>
        </p:txBody>
      </p:sp>
      <p:pic>
        <p:nvPicPr>
          <p:cNvPr id="20" name="Picture 19" descr="Pyramid of river stones">
            <a:extLst>
              <a:ext uri="{FF2B5EF4-FFF2-40B4-BE49-F238E27FC236}">
                <a16:creationId xmlns:a16="http://schemas.microsoft.com/office/drawing/2014/main" id="{C19DA4D5-669D-FABD-EE86-26D822FF2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2036" y1="25697" x2="58253" y2="27636"/>
                        <a14:foregroundMark x1="56967" y1="26020" x2="60879" y2="28121"/>
                        <a14:backgroundMark x1="60718" y1="27475" x2="60772" y2="28283"/>
                        <a14:backgroundMark x1="54984" y1="30343" x2="56056" y2="3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479">
            <a:off x="724469" y="2755265"/>
            <a:ext cx="1783502" cy="236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62207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3">
      <a:dk1>
        <a:srgbClr val="618052"/>
      </a:dk1>
      <a:lt1>
        <a:srgbClr val="FFFFE3"/>
      </a:lt1>
      <a:dk2>
        <a:srgbClr val="162E36"/>
      </a:dk2>
      <a:lt2>
        <a:srgbClr val="FFFFFF"/>
      </a:lt2>
      <a:accent1>
        <a:srgbClr val="336699"/>
      </a:accent1>
      <a:accent2>
        <a:srgbClr val="69888B"/>
      </a:accent2>
      <a:accent3>
        <a:srgbClr val="ABADAE"/>
      </a:accent3>
      <a:accent4>
        <a:srgbClr val="DADAC2"/>
      </a:accent4>
      <a:accent5>
        <a:srgbClr val="ADB8CA"/>
      </a:accent5>
      <a:accent6>
        <a:srgbClr val="5E7B7D"/>
      </a:accent6>
      <a:hlink>
        <a:srgbClr val="FFCC00"/>
      </a:hlink>
      <a:folHlink>
        <a:srgbClr val="FFFFCC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dwest Eco MiSPI KM">
  <a:themeElements>
    <a:clrScheme name="MiSPI">
      <a:dk1>
        <a:sysClr val="windowText" lastClr="000000"/>
      </a:dk1>
      <a:lt1>
        <a:sysClr val="window" lastClr="FFFFFF"/>
      </a:lt1>
      <a:dk2>
        <a:srgbClr val="166664"/>
      </a:dk2>
      <a:lt2>
        <a:srgbClr val="7C8A85"/>
      </a:lt2>
      <a:accent1>
        <a:srgbClr val="6B1B4E"/>
      </a:accent1>
      <a:accent2>
        <a:srgbClr val="EC9938"/>
      </a:accent2>
      <a:accent3>
        <a:srgbClr val="BBD23A"/>
      </a:accent3>
      <a:accent4>
        <a:srgbClr val="182F27"/>
      </a:accent4>
      <a:accent5>
        <a:srgbClr val="69161C"/>
      </a:accent5>
      <a:accent6>
        <a:srgbClr val="F79646"/>
      </a:accent6>
      <a:hlink>
        <a:srgbClr val="0F6563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Quadrant">
  <a:themeElements>
    <a:clrScheme name="Quadrant 3">
      <a:dk1>
        <a:srgbClr val="618052"/>
      </a:dk1>
      <a:lt1>
        <a:srgbClr val="FFFFE3"/>
      </a:lt1>
      <a:dk2>
        <a:srgbClr val="162E36"/>
      </a:dk2>
      <a:lt2>
        <a:srgbClr val="FFFFFF"/>
      </a:lt2>
      <a:accent1>
        <a:srgbClr val="336699"/>
      </a:accent1>
      <a:accent2>
        <a:srgbClr val="69888B"/>
      </a:accent2>
      <a:accent3>
        <a:srgbClr val="ABADAE"/>
      </a:accent3>
      <a:accent4>
        <a:srgbClr val="DADAC2"/>
      </a:accent4>
      <a:accent5>
        <a:srgbClr val="ADB8CA"/>
      </a:accent5>
      <a:accent6>
        <a:srgbClr val="5E7B7D"/>
      </a:accent6>
      <a:hlink>
        <a:srgbClr val="FFCC00"/>
      </a:hlink>
      <a:folHlink>
        <a:srgbClr val="FFFFCC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8383</TotalTime>
  <Words>518</Words>
  <Application>Microsoft Office PowerPoint</Application>
  <PresentationFormat>Widescreen</PresentationFormat>
  <Paragraphs>100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Avenir Next LT Pro Demi</vt:lpstr>
      <vt:lpstr>Calibri</vt:lpstr>
      <vt:lpstr>Century Gothic</vt:lpstr>
      <vt:lpstr>Times New Roman</vt:lpstr>
      <vt:lpstr>Wingdings</vt:lpstr>
      <vt:lpstr>Quadrant</vt:lpstr>
      <vt:lpstr>Midwest Eco MiSPI KM</vt:lpstr>
      <vt:lpstr>1_Quadrant</vt:lpstr>
      <vt:lpstr>Setting the Tone</vt:lpstr>
      <vt:lpstr>PowerPoint Presentation</vt:lpstr>
      <vt:lpstr>RVSM Advisors &amp; Workgroup</vt:lpstr>
      <vt:lpstr>One of our goals</vt:lpstr>
      <vt:lpstr>Permissive Climate         Sexual Harassment</vt:lpstr>
      <vt:lpstr>Uncivil Workplaces         Sexual Harassment</vt:lpstr>
      <vt:lpstr>Hierarchy and Power         Sexual Harassment</vt:lpstr>
      <vt:lpstr>Inclusion and Belonging         Sexual Harassment  </vt:lpstr>
      <vt:lpstr>Improving Climate</vt:lpstr>
      <vt:lpstr>So how are we addressing climate at MSU?</vt:lpstr>
      <vt:lpstr>PowerPoint Presentation</vt:lpstr>
      <vt:lpstr>PowerPoint Presentation</vt:lpstr>
      <vt:lpstr>PowerPoint Presentation</vt:lpstr>
      <vt:lpstr>PowerPoint Presentation</vt:lpstr>
      <vt:lpstr>What does Know More tell us about climate?</vt:lpstr>
      <vt:lpstr>Sexual harassment</vt:lpstr>
      <vt:lpstr>Workplace Incivility</vt:lpstr>
      <vt:lpstr>Climate</vt:lpstr>
      <vt:lpstr>We each have a role in shaping climate @ MSU</vt:lpstr>
    </vt:vector>
  </TitlesOfParts>
  <Company>Michigan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NOTES</dc:title>
  <dc:creator>Becki Campbell</dc:creator>
  <cp:lastModifiedBy>Moylan, Carrie</cp:lastModifiedBy>
  <cp:revision>299</cp:revision>
  <cp:lastPrinted>2023-01-04T15:26:46Z</cp:lastPrinted>
  <dcterms:created xsi:type="dcterms:W3CDTF">2019-10-16T16:06:07Z</dcterms:created>
  <dcterms:modified xsi:type="dcterms:W3CDTF">2025-10-29T16:19:56Z</dcterms:modified>
</cp:coreProperties>
</file>