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4"/>
  </p:sldMasterIdLst>
  <p:notesMasterIdLst>
    <p:notesMasterId r:id="rId22"/>
  </p:notesMasterIdLst>
  <p:handoutMasterIdLst>
    <p:handoutMasterId r:id="rId23"/>
  </p:handoutMasterIdLst>
  <p:sldIdLst>
    <p:sldId id="256" r:id="rId5"/>
    <p:sldId id="459" r:id="rId6"/>
    <p:sldId id="460" r:id="rId7"/>
    <p:sldId id="463" r:id="rId8"/>
    <p:sldId id="470" r:id="rId9"/>
    <p:sldId id="485" r:id="rId10"/>
    <p:sldId id="489" r:id="rId11"/>
    <p:sldId id="486" r:id="rId12"/>
    <p:sldId id="466" r:id="rId13"/>
    <p:sldId id="339" r:id="rId14"/>
    <p:sldId id="487" r:id="rId15"/>
    <p:sldId id="488" r:id="rId16"/>
    <p:sldId id="465" r:id="rId17"/>
    <p:sldId id="477" r:id="rId18"/>
    <p:sldId id="468" r:id="rId19"/>
    <p:sldId id="478" r:id="rId20"/>
    <p:sldId id="4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11" autoAdjust="0"/>
    <p:restoredTop sz="87838" autoAdjust="0"/>
  </p:normalViewPr>
  <p:slideViewPr>
    <p:cSldViewPr snapToGrid="0">
      <p:cViewPr varScale="1">
        <p:scale>
          <a:sx n="100" d="100"/>
          <a:sy n="100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1C792-6EA2-4829-B92A-F07DF140B949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37F62-CC21-4A92-98AD-2D7DFFA3F70C}">
      <dgm:prSet/>
      <dgm:spPr/>
      <dgm:t>
        <a:bodyPr/>
        <a:lstStyle/>
        <a:p>
          <a:pPr rtl="0"/>
          <a:r>
            <a:rPr lang="en-US" b="0" i="0" dirty="0"/>
            <a:t>Appointed as assistant professor to an initial probationary appointment</a:t>
          </a:r>
          <a:endParaRPr lang="en-US" dirty="0"/>
        </a:p>
      </dgm:t>
    </dgm:pt>
    <dgm:pt modelId="{E3094658-2B62-43DD-9127-7ED5E31AA6D7}" type="parTrans" cxnId="{E5662B8A-1F3A-4DA0-94C1-8EB86E1FDF96}">
      <dgm:prSet/>
      <dgm:spPr/>
      <dgm:t>
        <a:bodyPr/>
        <a:lstStyle/>
        <a:p>
          <a:endParaRPr lang="en-US"/>
        </a:p>
      </dgm:t>
    </dgm:pt>
    <dgm:pt modelId="{8312DF6D-2729-4658-8F54-5584B7043870}" type="sibTrans" cxnId="{E5662B8A-1F3A-4DA0-94C1-8EB86E1FDF96}">
      <dgm:prSet/>
      <dgm:spPr/>
      <dgm:t>
        <a:bodyPr/>
        <a:lstStyle/>
        <a:p>
          <a:endParaRPr lang="en-US"/>
        </a:p>
      </dgm:t>
    </dgm:pt>
    <dgm:pt modelId="{A7BD9B09-E3DC-444E-BD27-1E48A89B4DD3}">
      <dgm:prSet custT="1"/>
      <dgm:spPr/>
      <dgm:t>
        <a:bodyPr/>
        <a:lstStyle/>
        <a:p>
          <a:pPr rtl="0"/>
          <a:r>
            <a:rPr lang="en-US" sz="1800" dirty="0">
              <a:solidFill>
                <a:schemeClr val="tx1">
                  <a:lumMod val="75000"/>
                  <a:lumOff val="25000"/>
                </a:schemeClr>
              </a:solidFill>
            </a:rPr>
            <a:t>Review for reappointment occurs in year 3</a:t>
          </a:r>
        </a:p>
      </dgm:t>
    </dgm:pt>
    <dgm:pt modelId="{F254B3F4-A7CC-456C-9D73-95798530FE60}" type="parTrans" cxnId="{BA5E7F19-2C49-4354-A189-588563189E47}">
      <dgm:prSet/>
      <dgm:spPr/>
      <dgm:t>
        <a:bodyPr/>
        <a:lstStyle/>
        <a:p>
          <a:endParaRPr lang="en-US"/>
        </a:p>
      </dgm:t>
    </dgm:pt>
    <dgm:pt modelId="{1F99F10F-CB23-4E37-BC3D-FF58009492B5}" type="sibTrans" cxnId="{BA5E7F19-2C49-4354-A189-588563189E47}">
      <dgm:prSet/>
      <dgm:spPr/>
      <dgm:t>
        <a:bodyPr/>
        <a:lstStyle/>
        <a:p>
          <a:endParaRPr lang="en-US"/>
        </a:p>
      </dgm:t>
    </dgm:pt>
    <dgm:pt modelId="{50A25FD2-FD55-40B0-BE2D-4C7D251E80B9}">
      <dgm:prSet/>
      <dgm:spPr/>
      <dgm:t>
        <a:bodyPr/>
        <a:lstStyle/>
        <a:p>
          <a:pPr rtl="0"/>
          <a:r>
            <a:rPr lang="en-US" b="0" i="0" dirty="0"/>
            <a:t>If successfully reappointed, the faculty member begins a second probationary appointment</a:t>
          </a:r>
          <a:endParaRPr lang="en-US" dirty="0"/>
        </a:p>
      </dgm:t>
    </dgm:pt>
    <dgm:pt modelId="{2B129A9A-3D6C-4392-8A88-EF0E511458AC}" type="parTrans" cxnId="{8E5CAB8A-64B0-4027-B824-E30FF37C0EA5}">
      <dgm:prSet/>
      <dgm:spPr/>
      <dgm:t>
        <a:bodyPr/>
        <a:lstStyle/>
        <a:p>
          <a:endParaRPr lang="en-US"/>
        </a:p>
      </dgm:t>
    </dgm:pt>
    <dgm:pt modelId="{DCB8B379-CD34-4FB1-8347-6F49896A4963}" type="sibTrans" cxnId="{8E5CAB8A-64B0-4027-B824-E30FF37C0EA5}">
      <dgm:prSet/>
      <dgm:spPr/>
      <dgm:t>
        <a:bodyPr/>
        <a:lstStyle/>
        <a:p>
          <a:endParaRPr lang="en-US"/>
        </a:p>
      </dgm:t>
    </dgm:pt>
    <dgm:pt modelId="{F60D3A9C-F487-4290-AFAA-13C8BC2ABDA5}">
      <dgm:prSet custT="1"/>
      <dgm:spPr/>
      <dgm:t>
        <a:bodyPr/>
        <a:lstStyle/>
        <a:p>
          <a:pPr rtl="0"/>
          <a:r>
            <a:rPr lang="en-US" sz="1800" b="0" i="0" dirty="0">
              <a:solidFill>
                <a:schemeClr val="tx1">
                  <a:lumMod val="75000"/>
                  <a:lumOff val="25000"/>
                </a:schemeClr>
              </a:solidFill>
            </a:rPr>
            <a:t>If successfully reappointed, an additional three-year reappointment period occurs.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9C817BD-24EE-4EF7-B0CB-BFB48256CB42}" type="parTrans" cxnId="{8A7A1264-0821-4EF1-A2FC-8E2AF6D9CF66}">
      <dgm:prSet/>
      <dgm:spPr/>
      <dgm:t>
        <a:bodyPr/>
        <a:lstStyle/>
        <a:p>
          <a:endParaRPr lang="en-US"/>
        </a:p>
      </dgm:t>
    </dgm:pt>
    <dgm:pt modelId="{ED06F091-3796-42E3-8DA7-8A1D9F478447}" type="sibTrans" cxnId="{8A7A1264-0821-4EF1-A2FC-8E2AF6D9CF66}">
      <dgm:prSet/>
      <dgm:spPr/>
      <dgm:t>
        <a:bodyPr/>
        <a:lstStyle/>
        <a:p>
          <a:endParaRPr lang="en-US"/>
        </a:p>
      </dgm:t>
    </dgm:pt>
    <dgm:pt modelId="{D7BF51D2-4B07-4C22-91E8-A87EA0856F49}">
      <dgm:prSet custT="1"/>
      <dgm:spPr/>
      <dgm:t>
        <a:bodyPr/>
        <a:lstStyle/>
        <a:p>
          <a:pPr rtl="0"/>
          <a:r>
            <a:rPr lang="en-US" sz="1800" b="0" i="0" dirty="0">
              <a:solidFill>
                <a:schemeClr val="tx1">
                  <a:lumMod val="75000"/>
                  <a:lumOff val="25000"/>
                </a:schemeClr>
              </a:solidFill>
            </a:rPr>
            <a:t>If unsuccessful, the appointment concludes at end of year 7.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E9CAD0B-E0A4-4D89-B001-502CEDA9373F}" type="parTrans" cxnId="{07AFA749-9791-4D45-B542-8C93103411C1}">
      <dgm:prSet/>
      <dgm:spPr/>
      <dgm:t>
        <a:bodyPr/>
        <a:lstStyle/>
        <a:p>
          <a:endParaRPr lang="en-US"/>
        </a:p>
      </dgm:t>
    </dgm:pt>
    <dgm:pt modelId="{DC5333E4-4C2D-45BB-BB98-24A4E930BEFF}" type="sibTrans" cxnId="{07AFA749-9791-4D45-B542-8C93103411C1}">
      <dgm:prSet/>
      <dgm:spPr/>
      <dgm:t>
        <a:bodyPr/>
        <a:lstStyle/>
        <a:p>
          <a:endParaRPr lang="en-US"/>
        </a:p>
      </dgm:t>
    </dgm:pt>
    <dgm:pt modelId="{14EA9225-F120-4D7A-B808-1249B3C3A3D3}">
      <dgm:prSet custT="1"/>
      <dgm:spPr/>
      <dgm:t>
        <a:bodyPr/>
        <a:lstStyle/>
        <a:p>
          <a:pPr rtl="0"/>
          <a:r>
            <a:rPr lang="en-US" sz="1800" b="0" i="0" dirty="0">
              <a:solidFill>
                <a:schemeClr val="tx1">
                  <a:lumMod val="75000"/>
                  <a:lumOff val="25000"/>
                </a:schemeClr>
              </a:solidFill>
            </a:rPr>
            <a:t>If unsuccessful, the appointment concludes at end of year 4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D6A04D4-9CE9-416D-B0B3-2CD6D80B92BD}" type="parTrans" cxnId="{55D37AB5-C772-4D1F-98B1-E9CA92DA7373}">
      <dgm:prSet/>
      <dgm:spPr/>
      <dgm:t>
        <a:bodyPr/>
        <a:lstStyle/>
        <a:p>
          <a:endParaRPr lang="en-US"/>
        </a:p>
      </dgm:t>
    </dgm:pt>
    <dgm:pt modelId="{456B3448-892B-47BE-9018-4DAC0F79434E}" type="sibTrans" cxnId="{55D37AB5-C772-4D1F-98B1-E9CA92DA7373}">
      <dgm:prSet/>
      <dgm:spPr/>
      <dgm:t>
        <a:bodyPr/>
        <a:lstStyle/>
        <a:p>
          <a:endParaRPr lang="en-US"/>
        </a:p>
      </dgm:t>
    </dgm:pt>
    <dgm:pt modelId="{B062B391-5D89-491D-9922-C01E1EDB17E1}">
      <dgm:prSet custT="1"/>
      <dgm:spPr/>
      <dgm:t>
        <a:bodyPr/>
        <a:lstStyle/>
        <a:p>
          <a:pPr rtl="0"/>
          <a:r>
            <a:rPr lang="en-US" sz="1800" b="1" i="0" dirty="0">
              <a:solidFill>
                <a:schemeClr val="tx1">
                  <a:lumMod val="75000"/>
                  <a:lumOff val="25000"/>
                </a:schemeClr>
              </a:solidFill>
            </a:rPr>
            <a:t>Review for Tenure &amp; Promotion then occurs in year 6, with final decision in spring of year 6.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64E111A-DCAE-4F75-B97E-F362E0B2E9E9}" type="parTrans" cxnId="{6A6C8727-BB2A-438D-84F3-5E711A18E49E}">
      <dgm:prSet/>
      <dgm:spPr/>
      <dgm:t>
        <a:bodyPr/>
        <a:lstStyle/>
        <a:p>
          <a:endParaRPr lang="en-US"/>
        </a:p>
      </dgm:t>
    </dgm:pt>
    <dgm:pt modelId="{128BBF0F-F3BB-4FF2-A2DE-A57E3CD4914A}" type="sibTrans" cxnId="{6A6C8727-BB2A-438D-84F3-5E711A18E49E}">
      <dgm:prSet/>
      <dgm:spPr/>
      <dgm:t>
        <a:bodyPr/>
        <a:lstStyle/>
        <a:p>
          <a:endParaRPr lang="en-US"/>
        </a:p>
      </dgm:t>
    </dgm:pt>
    <dgm:pt modelId="{AA17E98C-0247-4B36-8191-EA328DFA46F7}">
      <dgm:prSet custT="1"/>
      <dgm:spPr/>
      <dgm:t>
        <a:bodyPr/>
        <a:lstStyle/>
        <a:p>
          <a:pPr rtl="0"/>
          <a:r>
            <a:rPr lang="en-US" sz="1800" b="1" dirty="0">
              <a:solidFill>
                <a:schemeClr val="tx1">
                  <a:lumMod val="75000"/>
                  <a:lumOff val="25000"/>
                </a:schemeClr>
              </a:solidFill>
            </a:rPr>
            <a:t>Final decision about reappointment occurs in spring, year 3</a:t>
          </a:r>
        </a:p>
      </dgm:t>
    </dgm:pt>
    <dgm:pt modelId="{4D85199C-AF60-4D36-B6DD-73DC6CA38D4F}" type="parTrans" cxnId="{E420E8B1-0D68-4D3E-8FBF-36904955B81F}">
      <dgm:prSet/>
      <dgm:spPr/>
      <dgm:t>
        <a:bodyPr/>
        <a:lstStyle/>
        <a:p>
          <a:endParaRPr lang="en-US"/>
        </a:p>
      </dgm:t>
    </dgm:pt>
    <dgm:pt modelId="{E76D6EFD-D73E-4B93-B5BB-992B47A0C020}" type="sibTrans" cxnId="{E420E8B1-0D68-4D3E-8FBF-36904955B81F}">
      <dgm:prSet/>
      <dgm:spPr/>
      <dgm:t>
        <a:bodyPr/>
        <a:lstStyle/>
        <a:p>
          <a:endParaRPr lang="en-US"/>
        </a:p>
      </dgm:t>
    </dgm:pt>
    <dgm:pt modelId="{4FD18785-F6CA-40E3-AE58-A7BC56BEC1DE}" type="pres">
      <dgm:prSet presAssocID="{6011C792-6EA2-4829-B92A-F07DF140B949}" presName="rootnode" presStyleCnt="0">
        <dgm:presLayoutVars>
          <dgm:chMax/>
          <dgm:chPref/>
          <dgm:dir/>
          <dgm:animLvl val="lvl"/>
        </dgm:presLayoutVars>
      </dgm:prSet>
      <dgm:spPr/>
    </dgm:pt>
    <dgm:pt modelId="{38ECEE16-5110-491C-869F-EF5F3D825C1E}" type="pres">
      <dgm:prSet presAssocID="{E0937F62-CC21-4A92-98AD-2D7DFFA3F70C}" presName="composite" presStyleCnt="0"/>
      <dgm:spPr/>
    </dgm:pt>
    <dgm:pt modelId="{1AEBEEC6-805C-4A12-B839-804F34AF3F4F}" type="pres">
      <dgm:prSet presAssocID="{E0937F62-CC21-4A92-98AD-2D7DFFA3F70C}" presName="bentUpArrow1" presStyleLbl="alignImgPlace1" presStyleIdx="0" presStyleCnt="1" custScaleX="58029" custScaleY="82808" custLinFactNeighborX="-18956" custLinFactNeighborY="-15890"/>
      <dgm:spPr/>
    </dgm:pt>
    <dgm:pt modelId="{B7272B9D-319B-40A0-9444-5C44C4CF2E22}" type="pres">
      <dgm:prSet presAssocID="{E0937F62-CC21-4A92-98AD-2D7DFFA3F70C}" presName="ParentText" presStyleLbl="node1" presStyleIdx="0" presStyleCnt="2" custScaleX="96867" custScaleY="84031" custLinFactNeighborX="-53906" custLinFactNeighborY="-7686">
        <dgm:presLayoutVars>
          <dgm:chMax val="1"/>
          <dgm:chPref val="1"/>
          <dgm:bulletEnabled val="1"/>
        </dgm:presLayoutVars>
      </dgm:prSet>
      <dgm:spPr/>
    </dgm:pt>
    <dgm:pt modelId="{02E07910-473A-4324-964A-83C2C1FB5354}" type="pres">
      <dgm:prSet presAssocID="{E0937F62-CC21-4A92-98AD-2D7DFFA3F70C}" presName="ChildText" presStyleLbl="revTx" presStyleIdx="0" presStyleCnt="2" custScaleX="262868" custLinFactNeighborX="57192" custLinFactNeighborY="-2987">
        <dgm:presLayoutVars>
          <dgm:chMax val="0"/>
          <dgm:chPref val="0"/>
          <dgm:bulletEnabled val="1"/>
        </dgm:presLayoutVars>
      </dgm:prSet>
      <dgm:spPr/>
    </dgm:pt>
    <dgm:pt modelId="{212E4881-A239-4C9F-9EA2-C170E361F5F8}" type="pres">
      <dgm:prSet presAssocID="{8312DF6D-2729-4658-8F54-5584B7043870}" presName="sibTrans" presStyleCnt="0"/>
      <dgm:spPr/>
    </dgm:pt>
    <dgm:pt modelId="{F285FA4F-7721-4BF7-82A8-26B26185DFE8}" type="pres">
      <dgm:prSet presAssocID="{50A25FD2-FD55-40B0-BE2D-4C7D251E80B9}" presName="composite" presStyleCnt="0"/>
      <dgm:spPr/>
    </dgm:pt>
    <dgm:pt modelId="{7D40DB8C-6744-4E25-9795-A7B61A0D4893}" type="pres">
      <dgm:prSet presAssocID="{50A25FD2-FD55-40B0-BE2D-4C7D251E80B9}" presName="ParentText" presStyleLbl="node1" presStyleIdx="1" presStyleCnt="2" custLinFactNeighborX="-48871" custLinFactNeighborY="-6414">
        <dgm:presLayoutVars>
          <dgm:chMax val="1"/>
          <dgm:chPref val="1"/>
          <dgm:bulletEnabled val="1"/>
        </dgm:presLayoutVars>
      </dgm:prSet>
      <dgm:spPr/>
    </dgm:pt>
    <dgm:pt modelId="{AC595C2D-19E5-46EB-A693-4487261D9BEA}" type="pres">
      <dgm:prSet presAssocID="{50A25FD2-FD55-40B0-BE2D-4C7D251E80B9}" presName="FinalChildText" presStyleLbl="revTx" presStyleIdx="1" presStyleCnt="2" custScaleX="264883" custScaleY="97049" custLinFactNeighborX="29767" custLinFactNeighborY="-8803">
        <dgm:presLayoutVars>
          <dgm:chMax val="0"/>
          <dgm:chPref val="0"/>
          <dgm:bulletEnabled val="1"/>
        </dgm:presLayoutVars>
      </dgm:prSet>
      <dgm:spPr/>
    </dgm:pt>
  </dgm:ptLst>
  <dgm:cxnLst>
    <dgm:cxn modelId="{BA5E7F19-2C49-4354-A189-588563189E47}" srcId="{E0937F62-CC21-4A92-98AD-2D7DFFA3F70C}" destId="{A7BD9B09-E3DC-444E-BD27-1E48A89B4DD3}" srcOrd="0" destOrd="0" parTransId="{F254B3F4-A7CC-456C-9D73-95798530FE60}" sibTransId="{1F99F10F-CB23-4E37-BC3D-FF58009492B5}"/>
    <dgm:cxn modelId="{DF126624-C903-4AC0-87BC-ED525B5D60F4}" type="presOf" srcId="{E0937F62-CC21-4A92-98AD-2D7DFFA3F70C}" destId="{B7272B9D-319B-40A0-9444-5C44C4CF2E22}" srcOrd="0" destOrd="0" presId="urn:microsoft.com/office/officeart/2005/8/layout/StepDownProcess"/>
    <dgm:cxn modelId="{6A6C8727-BB2A-438D-84F3-5E711A18E49E}" srcId="{50A25FD2-FD55-40B0-BE2D-4C7D251E80B9}" destId="{B062B391-5D89-491D-9922-C01E1EDB17E1}" srcOrd="1" destOrd="0" parTransId="{B64E111A-DCAE-4F75-B97E-F362E0B2E9E9}" sibTransId="{128BBF0F-F3BB-4FF2-A2DE-A57E3CD4914A}"/>
    <dgm:cxn modelId="{C6D2EF3E-A082-45BE-A997-BF0A404F754E}" type="presOf" srcId="{B062B391-5D89-491D-9922-C01E1EDB17E1}" destId="{AC595C2D-19E5-46EB-A693-4487261D9BEA}" srcOrd="0" destOrd="1" presId="urn:microsoft.com/office/officeart/2005/8/layout/StepDownProcess"/>
    <dgm:cxn modelId="{8A7A1264-0821-4EF1-A2FC-8E2AF6D9CF66}" srcId="{50A25FD2-FD55-40B0-BE2D-4C7D251E80B9}" destId="{F60D3A9C-F487-4290-AFAA-13C8BC2ABDA5}" srcOrd="0" destOrd="0" parTransId="{99C817BD-24EE-4EF7-B0CB-BFB48256CB42}" sibTransId="{ED06F091-3796-42E3-8DA7-8A1D9F478447}"/>
    <dgm:cxn modelId="{07AFA749-9791-4D45-B542-8C93103411C1}" srcId="{50A25FD2-FD55-40B0-BE2D-4C7D251E80B9}" destId="{D7BF51D2-4B07-4C22-91E8-A87EA0856F49}" srcOrd="2" destOrd="0" parTransId="{CE9CAD0B-E0A4-4D89-B001-502CEDA9373F}" sibTransId="{DC5333E4-4C2D-45BB-BB98-24A4E930BEFF}"/>
    <dgm:cxn modelId="{0648EA7B-D1E8-45C0-8620-FF13F72115DA}" type="presOf" srcId="{F60D3A9C-F487-4290-AFAA-13C8BC2ABDA5}" destId="{AC595C2D-19E5-46EB-A693-4487261D9BEA}" srcOrd="0" destOrd="0" presId="urn:microsoft.com/office/officeart/2005/8/layout/StepDownProcess"/>
    <dgm:cxn modelId="{E5662B8A-1F3A-4DA0-94C1-8EB86E1FDF96}" srcId="{6011C792-6EA2-4829-B92A-F07DF140B949}" destId="{E0937F62-CC21-4A92-98AD-2D7DFFA3F70C}" srcOrd="0" destOrd="0" parTransId="{E3094658-2B62-43DD-9127-7ED5E31AA6D7}" sibTransId="{8312DF6D-2729-4658-8F54-5584B7043870}"/>
    <dgm:cxn modelId="{8E5CAB8A-64B0-4027-B824-E30FF37C0EA5}" srcId="{6011C792-6EA2-4829-B92A-F07DF140B949}" destId="{50A25FD2-FD55-40B0-BE2D-4C7D251E80B9}" srcOrd="1" destOrd="0" parTransId="{2B129A9A-3D6C-4392-8A88-EF0E511458AC}" sibTransId="{DCB8B379-CD34-4FB1-8347-6F49896A4963}"/>
    <dgm:cxn modelId="{C27D1290-CA14-4F27-9AE6-290642FF1029}" type="presOf" srcId="{6011C792-6EA2-4829-B92A-F07DF140B949}" destId="{4FD18785-F6CA-40E3-AE58-A7BC56BEC1DE}" srcOrd="0" destOrd="0" presId="urn:microsoft.com/office/officeart/2005/8/layout/StepDownProcess"/>
    <dgm:cxn modelId="{FEDCA59F-23F7-4D22-AB95-A1B6FFD7B4AD}" type="presOf" srcId="{AA17E98C-0247-4B36-8191-EA328DFA46F7}" destId="{02E07910-473A-4324-964A-83C2C1FB5354}" srcOrd="0" destOrd="1" presId="urn:microsoft.com/office/officeart/2005/8/layout/StepDownProcess"/>
    <dgm:cxn modelId="{5CB483A4-5E31-4E6A-B212-61F121F709F2}" type="presOf" srcId="{D7BF51D2-4B07-4C22-91E8-A87EA0856F49}" destId="{AC595C2D-19E5-46EB-A693-4487261D9BEA}" srcOrd="0" destOrd="2" presId="urn:microsoft.com/office/officeart/2005/8/layout/StepDownProcess"/>
    <dgm:cxn modelId="{E420E8B1-0D68-4D3E-8FBF-36904955B81F}" srcId="{E0937F62-CC21-4A92-98AD-2D7DFFA3F70C}" destId="{AA17E98C-0247-4B36-8191-EA328DFA46F7}" srcOrd="1" destOrd="0" parTransId="{4D85199C-AF60-4D36-B6DD-73DC6CA38D4F}" sibTransId="{E76D6EFD-D73E-4B93-B5BB-992B47A0C020}"/>
    <dgm:cxn modelId="{55D37AB5-C772-4D1F-98B1-E9CA92DA7373}" srcId="{E0937F62-CC21-4A92-98AD-2D7DFFA3F70C}" destId="{14EA9225-F120-4D7A-B808-1249B3C3A3D3}" srcOrd="2" destOrd="0" parTransId="{2D6A04D4-9CE9-416D-B0B3-2CD6D80B92BD}" sibTransId="{456B3448-892B-47BE-9018-4DAC0F79434E}"/>
    <dgm:cxn modelId="{AA621BBB-9634-4B66-91EB-941CA8364460}" type="presOf" srcId="{50A25FD2-FD55-40B0-BE2D-4C7D251E80B9}" destId="{7D40DB8C-6744-4E25-9795-A7B61A0D4893}" srcOrd="0" destOrd="0" presId="urn:microsoft.com/office/officeart/2005/8/layout/StepDownProcess"/>
    <dgm:cxn modelId="{62C7E8C6-F0A1-444E-A756-8CC63B8A7BBB}" type="presOf" srcId="{A7BD9B09-E3DC-444E-BD27-1E48A89B4DD3}" destId="{02E07910-473A-4324-964A-83C2C1FB5354}" srcOrd="0" destOrd="0" presId="urn:microsoft.com/office/officeart/2005/8/layout/StepDownProcess"/>
    <dgm:cxn modelId="{80058ECE-0F73-4E23-8C72-3F0645F3423C}" type="presOf" srcId="{14EA9225-F120-4D7A-B808-1249B3C3A3D3}" destId="{02E07910-473A-4324-964A-83C2C1FB5354}" srcOrd="0" destOrd="2" presId="urn:microsoft.com/office/officeart/2005/8/layout/StepDownProcess"/>
    <dgm:cxn modelId="{17D8BF15-BEAD-4582-9693-AB0D2E5F0B52}" type="presParOf" srcId="{4FD18785-F6CA-40E3-AE58-A7BC56BEC1DE}" destId="{38ECEE16-5110-491C-869F-EF5F3D825C1E}" srcOrd="0" destOrd="0" presId="urn:microsoft.com/office/officeart/2005/8/layout/StepDownProcess"/>
    <dgm:cxn modelId="{5A694ECF-1269-46FB-A4BC-2B9F7073DD53}" type="presParOf" srcId="{38ECEE16-5110-491C-869F-EF5F3D825C1E}" destId="{1AEBEEC6-805C-4A12-B839-804F34AF3F4F}" srcOrd="0" destOrd="0" presId="urn:microsoft.com/office/officeart/2005/8/layout/StepDownProcess"/>
    <dgm:cxn modelId="{721B07D3-03A9-48CB-B7C2-033EC87D1DEC}" type="presParOf" srcId="{38ECEE16-5110-491C-869F-EF5F3D825C1E}" destId="{B7272B9D-319B-40A0-9444-5C44C4CF2E22}" srcOrd="1" destOrd="0" presId="urn:microsoft.com/office/officeart/2005/8/layout/StepDownProcess"/>
    <dgm:cxn modelId="{34835941-46EB-4A2F-8B09-E88E067B3047}" type="presParOf" srcId="{38ECEE16-5110-491C-869F-EF5F3D825C1E}" destId="{02E07910-473A-4324-964A-83C2C1FB5354}" srcOrd="2" destOrd="0" presId="urn:microsoft.com/office/officeart/2005/8/layout/StepDownProcess"/>
    <dgm:cxn modelId="{9970AC69-41F7-4715-9CD8-51519A072C5E}" type="presParOf" srcId="{4FD18785-F6CA-40E3-AE58-A7BC56BEC1DE}" destId="{212E4881-A239-4C9F-9EA2-C170E361F5F8}" srcOrd="1" destOrd="0" presId="urn:microsoft.com/office/officeart/2005/8/layout/StepDownProcess"/>
    <dgm:cxn modelId="{4E5E2312-4268-4B78-A31F-0EF29A151FE3}" type="presParOf" srcId="{4FD18785-F6CA-40E3-AE58-A7BC56BEC1DE}" destId="{F285FA4F-7721-4BF7-82A8-26B26185DFE8}" srcOrd="2" destOrd="0" presId="urn:microsoft.com/office/officeart/2005/8/layout/StepDownProcess"/>
    <dgm:cxn modelId="{60C6CA87-F772-4152-84CC-3C251AD67E6D}" type="presParOf" srcId="{F285FA4F-7721-4BF7-82A8-26B26185DFE8}" destId="{7D40DB8C-6744-4E25-9795-A7B61A0D4893}" srcOrd="0" destOrd="0" presId="urn:microsoft.com/office/officeart/2005/8/layout/StepDownProcess"/>
    <dgm:cxn modelId="{688352A2-159D-477B-872E-33E5B01A7CD1}" type="presParOf" srcId="{F285FA4F-7721-4BF7-82A8-26B26185DFE8}" destId="{AC595C2D-19E5-46EB-A693-4487261D9BE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A39902-ACE1-4C22-A844-91FB5492841C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DABC33-6DE2-48B6-B85F-1A3EB1E7E5C9}">
      <dgm:prSet custT="1"/>
      <dgm:spPr/>
      <dgm:t>
        <a:bodyPr/>
        <a:lstStyle/>
        <a:p>
          <a:pPr rtl="0"/>
          <a:r>
            <a:rPr lang="en-US" sz="2000" b="0" i="0" dirty="0"/>
            <a:t>A small number of faculty have initial appointments as associate professors without tenure, with probationary appointments typically of 2 - 4 years</a:t>
          </a:r>
          <a:endParaRPr lang="en-US" sz="2000" dirty="0"/>
        </a:p>
      </dgm:t>
    </dgm:pt>
    <dgm:pt modelId="{E9B6EDC0-8554-43E0-B6A5-BD2312E07AEE}" type="parTrans" cxnId="{A1513272-1755-48EC-B057-9327CA3C572F}">
      <dgm:prSet/>
      <dgm:spPr/>
      <dgm:t>
        <a:bodyPr/>
        <a:lstStyle/>
        <a:p>
          <a:endParaRPr lang="en-US"/>
        </a:p>
      </dgm:t>
    </dgm:pt>
    <dgm:pt modelId="{5C5EF03B-4F8C-4AA6-BD47-886E0EAD3BFE}" type="sibTrans" cxnId="{A1513272-1755-48EC-B057-9327CA3C572F}">
      <dgm:prSet/>
      <dgm:spPr/>
      <dgm:t>
        <a:bodyPr/>
        <a:lstStyle/>
        <a:p>
          <a:endParaRPr lang="en-US"/>
        </a:p>
      </dgm:t>
    </dgm:pt>
    <dgm:pt modelId="{1DB2CE19-7555-4F60-BC20-BABA414977B8}">
      <dgm:prSet custT="1"/>
      <dgm:spPr/>
      <dgm:t>
        <a:bodyPr/>
        <a:lstStyle/>
        <a:p>
          <a:pPr rtl="0"/>
          <a:r>
            <a:rPr lang="en-US" sz="1800" b="0" i="0" dirty="0">
              <a:solidFill>
                <a:schemeClr val="tx1">
                  <a:lumMod val="75000"/>
                  <a:lumOff val="25000"/>
                </a:schemeClr>
              </a:solidFill>
            </a:rPr>
            <a:t>The reappointment review and decision are done in the year prior to the expiration of the appointment.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98552E5-6EEC-411D-9FE2-4C9A95F4C047}" type="parTrans" cxnId="{62351CB3-D0ED-4529-995F-4BC465287519}">
      <dgm:prSet/>
      <dgm:spPr/>
      <dgm:t>
        <a:bodyPr/>
        <a:lstStyle/>
        <a:p>
          <a:endParaRPr lang="en-US"/>
        </a:p>
      </dgm:t>
    </dgm:pt>
    <dgm:pt modelId="{75BEB20E-8E5F-40F2-A673-A0E78D2B4830}" type="sibTrans" cxnId="{62351CB3-D0ED-4529-995F-4BC465287519}">
      <dgm:prSet/>
      <dgm:spPr/>
      <dgm:t>
        <a:bodyPr/>
        <a:lstStyle/>
        <a:p>
          <a:endParaRPr lang="en-US"/>
        </a:p>
      </dgm:t>
    </dgm:pt>
    <dgm:pt modelId="{E8BCF129-9ED1-4D4F-914B-69A68CE565C9}">
      <dgm:prSet custT="1"/>
      <dgm:spPr/>
      <dgm:t>
        <a:bodyPr/>
        <a:lstStyle/>
        <a:p>
          <a:pPr rtl="0"/>
          <a:r>
            <a:rPr lang="en-US" sz="1800" b="0" i="0" dirty="0">
              <a:solidFill>
                <a:schemeClr val="tx1">
                  <a:lumMod val="75000"/>
                  <a:lumOff val="25000"/>
                </a:schemeClr>
              </a:solidFill>
            </a:rPr>
            <a:t>If successful, reappointment to associate professor with tenure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E188C44-2070-4F7A-97B3-D74589E74EFC}" type="parTrans" cxnId="{99B2B0C8-3FAA-4E6E-BCAD-122C5D9BC4B2}">
      <dgm:prSet/>
      <dgm:spPr/>
      <dgm:t>
        <a:bodyPr/>
        <a:lstStyle/>
        <a:p>
          <a:endParaRPr lang="en-US"/>
        </a:p>
      </dgm:t>
    </dgm:pt>
    <dgm:pt modelId="{ECB1A1D7-EE48-4A35-ABA8-919CEF450395}" type="sibTrans" cxnId="{99B2B0C8-3FAA-4E6E-BCAD-122C5D9BC4B2}">
      <dgm:prSet/>
      <dgm:spPr/>
      <dgm:t>
        <a:bodyPr/>
        <a:lstStyle/>
        <a:p>
          <a:endParaRPr lang="en-US"/>
        </a:p>
      </dgm:t>
    </dgm:pt>
    <dgm:pt modelId="{15359956-21A7-4CA1-8ED2-571AFA9BD1BE}">
      <dgm:prSet custT="1"/>
      <dgm:spPr/>
      <dgm:t>
        <a:bodyPr/>
        <a:lstStyle/>
        <a:p>
          <a:pPr rtl="0"/>
          <a:r>
            <a:rPr lang="en-US" sz="1800" b="0" i="0" dirty="0">
              <a:solidFill>
                <a:schemeClr val="tx1">
                  <a:lumMod val="75000"/>
                  <a:lumOff val="25000"/>
                </a:schemeClr>
              </a:solidFill>
            </a:rPr>
            <a:t>If unsuccessful, the original appointment ends as scheduled.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E591105-AAB1-46B8-801A-6AD90A7404E2}" type="parTrans" cxnId="{BF116104-BA9B-49D1-B93C-C9A7157548B4}">
      <dgm:prSet/>
      <dgm:spPr/>
      <dgm:t>
        <a:bodyPr/>
        <a:lstStyle/>
        <a:p>
          <a:endParaRPr lang="en-US"/>
        </a:p>
      </dgm:t>
    </dgm:pt>
    <dgm:pt modelId="{AA3618CB-0C96-4B7F-A1E5-CB2A691F68E5}" type="sibTrans" cxnId="{BF116104-BA9B-49D1-B93C-C9A7157548B4}">
      <dgm:prSet/>
      <dgm:spPr/>
      <dgm:t>
        <a:bodyPr/>
        <a:lstStyle/>
        <a:p>
          <a:endParaRPr lang="en-US"/>
        </a:p>
      </dgm:t>
    </dgm:pt>
    <dgm:pt modelId="{6FE477A5-8FF7-4905-A2B9-738092224109}" type="pres">
      <dgm:prSet presAssocID="{07A39902-ACE1-4C22-A844-91FB5492841C}" presName="rootnode" presStyleCnt="0">
        <dgm:presLayoutVars>
          <dgm:chMax/>
          <dgm:chPref/>
          <dgm:dir/>
          <dgm:animLvl val="lvl"/>
        </dgm:presLayoutVars>
      </dgm:prSet>
      <dgm:spPr/>
    </dgm:pt>
    <dgm:pt modelId="{C333DEA4-241D-484C-AD21-6F8D544B068E}" type="pres">
      <dgm:prSet presAssocID="{EBDABC33-6DE2-48B6-B85F-1A3EB1E7E5C9}" presName="composite" presStyleCnt="0"/>
      <dgm:spPr/>
    </dgm:pt>
    <dgm:pt modelId="{B5F3E426-7AB9-4542-B3D5-63AC4FFADE53}" type="pres">
      <dgm:prSet presAssocID="{EBDABC33-6DE2-48B6-B85F-1A3EB1E7E5C9}" presName="ParentText" presStyleLbl="node1" presStyleIdx="0" presStyleCnt="1" custScaleX="132375" custScaleY="142590" custLinFactNeighborX="-37087" custLinFactNeighborY="-404">
        <dgm:presLayoutVars>
          <dgm:chMax val="1"/>
          <dgm:chPref val="1"/>
          <dgm:bulletEnabled val="1"/>
        </dgm:presLayoutVars>
      </dgm:prSet>
      <dgm:spPr/>
    </dgm:pt>
    <dgm:pt modelId="{989F58C6-5F9F-4BE6-B046-2F200E768AB3}" type="pres">
      <dgm:prSet presAssocID="{EBDABC33-6DE2-48B6-B85F-1A3EB1E7E5C9}" presName="FinalChildText" presStyleLbl="revTx" presStyleIdx="0" presStyleCnt="1" custScaleX="260066" custScaleY="164605" custLinFactNeighborX="62628" custLinFactNeighborY="3451">
        <dgm:presLayoutVars>
          <dgm:chMax val="0"/>
          <dgm:chPref val="0"/>
          <dgm:bulletEnabled val="1"/>
        </dgm:presLayoutVars>
      </dgm:prSet>
      <dgm:spPr/>
    </dgm:pt>
  </dgm:ptLst>
  <dgm:cxnLst>
    <dgm:cxn modelId="{BF116104-BA9B-49D1-B93C-C9A7157548B4}" srcId="{EBDABC33-6DE2-48B6-B85F-1A3EB1E7E5C9}" destId="{15359956-21A7-4CA1-8ED2-571AFA9BD1BE}" srcOrd="2" destOrd="0" parTransId="{7E591105-AAB1-46B8-801A-6AD90A7404E2}" sibTransId="{AA3618CB-0C96-4B7F-A1E5-CB2A691F68E5}"/>
    <dgm:cxn modelId="{7FB66E25-9883-45D4-8A37-87055075D130}" type="presOf" srcId="{1DB2CE19-7555-4F60-BC20-BABA414977B8}" destId="{989F58C6-5F9F-4BE6-B046-2F200E768AB3}" srcOrd="0" destOrd="0" presId="urn:microsoft.com/office/officeart/2005/8/layout/StepDownProcess"/>
    <dgm:cxn modelId="{A1513272-1755-48EC-B057-9327CA3C572F}" srcId="{07A39902-ACE1-4C22-A844-91FB5492841C}" destId="{EBDABC33-6DE2-48B6-B85F-1A3EB1E7E5C9}" srcOrd="0" destOrd="0" parTransId="{E9B6EDC0-8554-43E0-B6A5-BD2312E07AEE}" sibTransId="{5C5EF03B-4F8C-4AA6-BD47-886E0EAD3BFE}"/>
    <dgm:cxn modelId="{3078FF98-190A-486F-918D-3FE03032126A}" type="presOf" srcId="{E8BCF129-9ED1-4D4F-914B-69A68CE565C9}" destId="{989F58C6-5F9F-4BE6-B046-2F200E768AB3}" srcOrd="0" destOrd="1" presId="urn:microsoft.com/office/officeart/2005/8/layout/StepDownProcess"/>
    <dgm:cxn modelId="{E8CA89B1-B99C-401B-B3EA-96EA5A62DF93}" type="presOf" srcId="{07A39902-ACE1-4C22-A844-91FB5492841C}" destId="{6FE477A5-8FF7-4905-A2B9-738092224109}" srcOrd="0" destOrd="0" presId="urn:microsoft.com/office/officeart/2005/8/layout/StepDownProcess"/>
    <dgm:cxn modelId="{62351CB3-D0ED-4529-995F-4BC465287519}" srcId="{EBDABC33-6DE2-48B6-B85F-1A3EB1E7E5C9}" destId="{1DB2CE19-7555-4F60-BC20-BABA414977B8}" srcOrd="0" destOrd="0" parTransId="{B98552E5-6EEC-411D-9FE2-4C9A95F4C047}" sibTransId="{75BEB20E-8E5F-40F2-A673-A0E78D2B4830}"/>
    <dgm:cxn modelId="{99B2B0C8-3FAA-4E6E-BCAD-122C5D9BC4B2}" srcId="{EBDABC33-6DE2-48B6-B85F-1A3EB1E7E5C9}" destId="{E8BCF129-9ED1-4D4F-914B-69A68CE565C9}" srcOrd="1" destOrd="0" parTransId="{AE188C44-2070-4F7A-97B3-D74589E74EFC}" sibTransId="{ECB1A1D7-EE48-4A35-ABA8-919CEF450395}"/>
    <dgm:cxn modelId="{99E545E7-FB58-4D36-B492-292B69FD8059}" type="presOf" srcId="{15359956-21A7-4CA1-8ED2-571AFA9BD1BE}" destId="{989F58C6-5F9F-4BE6-B046-2F200E768AB3}" srcOrd="0" destOrd="2" presId="urn:microsoft.com/office/officeart/2005/8/layout/StepDownProcess"/>
    <dgm:cxn modelId="{01D522E9-E57E-4BBA-A7BF-0876A22AEBC8}" type="presOf" srcId="{EBDABC33-6DE2-48B6-B85F-1A3EB1E7E5C9}" destId="{B5F3E426-7AB9-4542-B3D5-63AC4FFADE53}" srcOrd="0" destOrd="0" presId="urn:microsoft.com/office/officeart/2005/8/layout/StepDownProcess"/>
    <dgm:cxn modelId="{04471D93-D2B9-422B-B915-0DF769E4486F}" type="presParOf" srcId="{6FE477A5-8FF7-4905-A2B9-738092224109}" destId="{C333DEA4-241D-484C-AD21-6F8D544B068E}" srcOrd="0" destOrd="0" presId="urn:microsoft.com/office/officeart/2005/8/layout/StepDownProcess"/>
    <dgm:cxn modelId="{156B8782-1F64-444A-A77C-0765018F2E9C}" type="presParOf" srcId="{C333DEA4-241D-484C-AD21-6F8D544B068E}" destId="{B5F3E426-7AB9-4542-B3D5-63AC4FFADE53}" srcOrd="0" destOrd="0" presId="urn:microsoft.com/office/officeart/2005/8/layout/StepDownProcess"/>
    <dgm:cxn modelId="{144AF5FA-C794-4901-B86A-6B6BB7B93A08}" type="presParOf" srcId="{C333DEA4-241D-484C-AD21-6F8D544B068E}" destId="{989F58C6-5F9F-4BE6-B046-2F200E768AB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39AD4C-9420-40F0-A894-EF1A9C6D60C8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4E939C-14DB-405B-A5AA-C530778163D5}">
      <dgm:prSet custT="1"/>
      <dgm:spPr/>
      <dgm:t>
        <a:bodyPr/>
        <a:lstStyle/>
        <a:p>
          <a:pPr rtl="0"/>
          <a:r>
            <a:rPr lang="en-US" sz="1600" b="0" i="0" dirty="0"/>
            <a:t>Department/ School Peer Review Committee Recommendation to Unit Administrator</a:t>
          </a:r>
          <a:endParaRPr lang="en-US" sz="1600" dirty="0"/>
        </a:p>
      </dgm:t>
    </dgm:pt>
    <dgm:pt modelId="{E0AAEF61-1697-47FC-B965-A4852ACD3C42}" type="parTrans" cxnId="{CA21A5E0-CB60-49DE-A075-FA7C25805B11}">
      <dgm:prSet/>
      <dgm:spPr/>
      <dgm:t>
        <a:bodyPr/>
        <a:lstStyle/>
        <a:p>
          <a:endParaRPr lang="en-US"/>
        </a:p>
      </dgm:t>
    </dgm:pt>
    <dgm:pt modelId="{344374AA-CC96-48C6-95C0-DA283D965A91}" type="sibTrans" cxnId="{CA21A5E0-CB60-49DE-A075-FA7C25805B11}">
      <dgm:prSet/>
      <dgm:spPr/>
      <dgm:t>
        <a:bodyPr/>
        <a:lstStyle/>
        <a:p>
          <a:endParaRPr lang="en-US"/>
        </a:p>
      </dgm:t>
    </dgm:pt>
    <dgm:pt modelId="{4CF03ADD-8808-451A-83EC-01FC280C75A8}">
      <dgm:prSet custT="1"/>
      <dgm:spPr/>
      <dgm:t>
        <a:bodyPr/>
        <a:lstStyle/>
        <a:p>
          <a:pPr rtl="0"/>
          <a:r>
            <a:rPr lang="en-US" sz="1600" b="0" i="0" dirty="0"/>
            <a:t>Chairperson/ School Director </a:t>
          </a:r>
          <a:r>
            <a:rPr lang="en-US" sz="1400" b="0" i="0" dirty="0"/>
            <a:t>Recommendation to </a:t>
          </a:r>
          <a:r>
            <a:rPr lang="en-US" sz="1600" b="0" i="0" dirty="0"/>
            <a:t>Dean</a:t>
          </a:r>
          <a:endParaRPr lang="en-US" sz="1600" dirty="0"/>
        </a:p>
      </dgm:t>
    </dgm:pt>
    <dgm:pt modelId="{289718A5-0671-4D81-95AA-0DF32103616B}" type="parTrans" cxnId="{21BD7E24-62BE-4FC5-83F6-9D0AF900FFD2}">
      <dgm:prSet/>
      <dgm:spPr/>
      <dgm:t>
        <a:bodyPr/>
        <a:lstStyle/>
        <a:p>
          <a:endParaRPr lang="en-US"/>
        </a:p>
      </dgm:t>
    </dgm:pt>
    <dgm:pt modelId="{30DD8521-B432-4283-AB18-FC48B0C745FA}" type="sibTrans" cxnId="{21BD7E24-62BE-4FC5-83F6-9D0AF900FFD2}">
      <dgm:prSet/>
      <dgm:spPr/>
      <dgm:t>
        <a:bodyPr/>
        <a:lstStyle/>
        <a:p>
          <a:endParaRPr lang="en-US"/>
        </a:p>
      </dgm:t>
    </dgm:pt>
    <dgm:pt modelId="{94952DF2-3D14-4F6E-90A6-1863CB205FB5}">
      <dgm:prSet custT="1"/>
      <dgm:spPr/>
      <dgm:t>
        <a:bodyPr/>
        <a:lstStyle/>
        <a:p>
          <a:pPr rtl="0"/>
          <a:r>
            <a:rPr lang="en-US" sz="1600" b="0" i="0" dirty="0"/>
            <a:t>College Peer Review Committee Recommendation to Dean</a:t>
          </a:r>
          <a:endParaRPr lang="en-US" sz="1600" dirty="0"/>
        </a:p>
      </dgm:t>
    </dgm:pt>
    <dgm:pt modelId="{808055FC-2636-4186-B3CC-7C8C18EDF135}" type="parTrans" cxnId="{BB1FC4FB-CC70-4882-A7FE-13757773C691}">
      <dgm:prSet/>
      <dgm:spPr/>
      <dgm:t>
        <a:bodyPr/>
        <a:lstStyle/>
        <a:p>
          <a:endParaRPr lang="en-US"/>
        </a:p>
      </dgm:t>
    </dgm:pt>
    <dgm:pt modelId="{472D63F4-F37A-49F9-8903-89BA2CD2DBEF}" type="sibTrans" cxnId="{BB1FC4FB-CC70-4882-A7FE-13757773C691}">
      <dgm:prSet/>
      <dgm:spPr/>
      <dgm:t>
        <a:bodyPr/>
        <a:lstStyle/>
        <a:p>
          <a:endParaRPr lang="en-US"/>
        </a:p>
      </dgm:t>
    </dgm:pt>
    <dgm:pt modelId="{F2E5E5EB-6678-4F11-9CE9-BF08C6904B42}">
      <dgm:prSet custT="1"/>
      <dgm:spPr/>
      <dgm:t>
        <a:bodyPr/>
        <a:lstStyle/>
        <a:p>
          <a:pPr rtl="0"/>
          <a:r>
            <a:rPr lang="en-US" sz="1600" b="0" i="0" dirty="0"/>
            <a:t>Dean Recommendation to Provost (February 28</a:t>
          </a:r>
          <a:r>
            <a:rPr lang="en-US" sz="1600" b="0" i="0" baseline="30000" dirty="0"/>
            <a:t>th</a:t>
          </a:r>
          <a:r>
            <a:rPr lang="en-US" sz="1600" b="0" i="0" dirty="0"/>
            <a:t>)</a:t>
          </a:r>
          <a:endParaRPr lang="en-US" sz="1600" dirty="0"/>
        </a:p>
      </dgm:t>
    </dgm:pt>
    <dgm:pt modelId="{760D2698-F4D6-4B6B-B3CD-B288103D0CFE}" type="parTrans" cxnId="{37E9C39B-8DE2-4F57-8AE0-9D26510A498B}">
      <dgm:prSet/>
      <dgm:spPr/>
      <dgm:t>
        <a:bodyPr/>
        <a:lstStyle/>
        <a:p>
          <a:endParaRPr lang="en-US"/>
        </a:p>
      </dgm:t>
    </dgm:pt>
    <dgm:pt modelId="{E362B693-A21F-47A9-8B82-4C5EF252876A}" type="sibTrans" cxnId="{37E9C39B-8DE2-4F57-8AE0-9D26510A498B}">
      <dgm:prSet/>
      <dgm:spPr/>
      <dgm:t>
        <a:bodyPr/>
        <a:lstStyle/>
        <a:p>
          <a:endParaRPr lang="en-US"/>
        </a:p>
      </dgm:t>
    </dgm:pt>
    <dgm:pt modelId="{048A9EB3-C217-40BB-BAB3-AC503EA1C792}">
      <dgm:prSet custT="1"/>
      <dgm:spPr/>
      <dgm:t>
        <a:bodyPr/>
        <a:lstStyle/>
        <a:p>
          <a:pPr rtl="0"/>
          <a:r>
            <a:rPr lang="en-US" sz="1400" b="0" i="0" dirty="0"/>
            <a:t>Dean meets with Provost representatives (Vice Provost for FASA, distinguished faculty representative)</a:t>
          </a:r>
          <a:endParaRPr lang="en-US" sz="1400" dirty="0"/>
        </a:p>
      </dgm:t>
    </dgm:pt>
    <dgm:pt modelId="{CC1C7C05-5882-4ABA-A1D9-7D6E7B5D1FD0}" type="parTrans" cxnId="{7B657274-FB2B-49FF-9383-18662A5A6B40}">
      <dgm:prSet/>
      <dgm:spPr/>
      <dgm:t>
        <a:bodyPr/>
        <a:lstStyle/>
        <a:p>
          <a:endParaRPr lang="en-US"/>
        </a:p>
      </dgm:t>
    </dgm:pt>
    <dgm:pt modelId="{911A2E4F-16E5-403F-8296-154DFEFEE830}" type="sibTrans" cxnId="{7B657274-FB2B-49FF-9383-18662A5A6B40}">
      <dgm:prSet/>
      <dgm:spPr/>
      <dgm:t>
        <a:bodyPr/>
        <a:lstStyle/>
        <a:p>
          <a:endParaRPr lang="en-US"/>
        </a:p>
      </dgm:t>
    </dgm:pt>
    <dgm:pt modelId="{1709B4F1-6275-4F73-A45C-4FFCB5128F4D}">
      <dgm:prSet custT="1"/>
      <dgm:spPr/>
      <dgm:t>
        <a:bodyPr/>
        <a:lstStyle/>
        <a:p>
          <a:r>
            <a:rPr lang="en-US" sz="1600" b="0" i="0" dirty="0"/>
            <a:t>Provost makes final recommendations to President and Board of Trustees</a:t>
          </a:r>
          <a:endParaRPr lang="en-US" sz="1600" dirty="0"/>
        </a:p>
      </dgm:t>
    </dgm:pt>
    <dgm:pt modelId="{232E1B7F-3DE2-4F75-BE47-97DF41BC0516}" type="parTrans" cxnId="{29A1F288-74F1-4BBA-B79E-00781EA7A9D1}">
      <dgm:prSet/>
      <dgm:spPr/>
      <dgm:t>
        <a:bodyPr/>
        <a:lstStyle/>
        <a:p>
          <a:endParaRPr lang="en-US"/>
        </a:p>
      </dgm:t>
    </dgm:pt>
    <dgm:pt modelId="{36187819-734F-4BA6-9879-B5D700DC164F}" type="sibTrans" cxnId="{29A1F288-74F1-4BBA-B79E-00781EA7A9D1}">
      <dgm:prSet/>
      <dgm:spPr/>
      <dgm:t>
        <a:bodyPr/>
        <a:lstStyle/>
        <a:p>
          <a:endParaRPr lang="en-US"/>
        </a:p>
      </dgm:t>
    </dgm:pt>
    <dgm:pt modelId="{00FE91E6-1BF5-4312-933C-D62F342152DD}" type="pres">
      <dgm:prSet presAssocID="{9639AD4C-9420-40F0-A894-EF1A9C6D60C8}" presName="CompostProcess" presStyleCnt="0">
        <dgm:presLayoutVars>
          <dgm:dir/>
          <dgm:resizeHandles val="exact"/>
        </dgm:presLayoutVars>
      </dgm:prSet>
      <dgm:spPr/>
    </dgm:pt>
    <dgm:pt modelId="{0229A4F1-9148-4CA3-A5C2-C9128763BE55}" type="pres">
      <dgm:prSet presAssocID="{9639AD4C-9420-40F0-A894-EF1A9C6D60C8}" presName="arrow" presStyleLbl="bgShp" presStyleIdx="0" presStyleCnt="1"/>
      <dgm:spPr/>
    </dgm:pt>
    <dgm:pt modelId="{AB0A515E-3133-4002-B489-A52C2F566AC5}" type="pres">
      <dgm:prSet presAssocID="{9639AD4C-9420-40F0-A894-EF1A9C6D60C8}" presName="linearProcess" presStyleCnt="0"/>
      <dgm:spPr/>
    </dgm:pt>
    <dgm:pt modelId="{ED59717F-F456-408D-8C0F-086A2FB80B7A}" type="pres">
      <dgm:prSet presAssocID="{0F4E939C-14DB-405B-A5AA-C530778163D5}" presName="textNode" presStyleLbl="node1" presStyleIdx="0" presStyleCnt="6">
        <dgm:presLayoutVars>
          <dgm:bulletEnabled val="1"/>
        </dgm:presLayoutVars>
      </dgm:prSet>
      <dgm:spPr/>
    </dgm:pt>
    <dgm:pt modelId="{5933794C-CF48-49A7-ACBE-75CEE906393A}" type="pres">
      <dgm:prSet presAssocID="{344374AA-CC96-48C6-95C0-DA283D965A91}" presName="sibTrans" presStyleCnt="0"/>
      <dgm:spPr/>
    </dgm:pt>
    <dgm:pt modelId="{84855C3E-9916-401F-9A74-CA4EFDF5BDD4}" type="pres">
      <dgm:prSet presAssocID="{4CF03ADD-8808-451A-83EC-01FC280C75A8}" presName="textNode" presStyleLbl="node1" presStyleIdx="1" presStyleCnt="6" custLinFactNeighborX="-11593">
        <dgm:presLayoutVars>
          <dgm:bulletEnabled val="1"/>
        </dgm:presLayoutVars>
      </dgm:prSet>
      <dgm:spPr/>
    </dgm:pt>
    <dgm:pt modelId="{459E07BA-4511-4A05-9C52-64C18099706D}" type="pres">
      <dgm:prSet presAssocID="{30DD8521-B432-4283-AB18-FC48B0C745FA}" presName="sibTrans" presStyleCnt="0"/>
      <dgm:spPr/>
    </dgm:pt>
    <dgm:pt modelId="{32B384F1-5B17-4899-9EAF-7D492F27A387}" type="pres">
      <dgm:prSet presAssocID="{94952DF2-3D14-4F6E-90A6-1863CB205FB5}" presName="textNode" presStyleLbl="node1" presStyleIdx="2" presStyleCnt="6">
        <dgm:presLayoutVars>
          <dgm:bulletEnabled val="1"/>
        </dgm:presLayoutVars>
      </dgm:prSet>
      <dgm:spPr/>
    </dgm:pt>
    <dgm:pt modelId="{C55A4215-DA7B-4B40-BCB0-1A9E9E607BD6}" type="pres">
      <dgm:prSet presAssocID="{472D63F4-F37A-49F9-8903-89BA2CD2DBEF}" presName="sibTrans" presStyleCnt="0"/>
      <dgm:spPr/>
    </dgm:pt>
    <dgm:pt modelId="{D5C76170-ACF1-4BF2-8878-F6C8A80DAD4B}" type="pres">
      <dgm:prSet presAssocID="{F2E5E5EB-6678-4F11-9CE9-BF08C6904B42}" presName="textNode" presStyleLbl="node1" presStyleIdx="3" presStyleCnt="6">
        <dgm:presLayoutVars>
          <dgm:bulletEnabled val="1"/>
        </dgm:presLayoutVars>
      </dgm:prSet>
      <dgm:spPr/>
    </dgm:pt>
    <dgm:pt modelId="{AF91A7DE-FCB4-47BE-922B-A595BDEC7915}" type="pres">
      <dgm:prSet presAssocID="{E362B693-A21F-47A9-8B82-4C5EF252876A}" presName="sibTrans" presStyleCnt="0"/>
      <dgm:spPr/>
    </dgm:pt>
    <dgm:pt modelId="{7A6E7390-6BAC-42A3-9C38-C05FFB9D672C}" type="pres">
      <dgm:prSet presAssocID="{048A9EB3-C217-40BB-BAB3-AC503EA1C792}" presName="textNode" presStyleLbl="node1" presStyleIdx="4" presStyleCnt="6">
        <dgm:presLayoutVars>
          <dgm:bulletEnabled val="1"/>
        </dgm:presLayoutVars>
      </dgm:prSet>
      <dgm:spPr/>
    </dgm:pt>
    <dgm:pt modelId="{4C81F591-80A5-4102-BAD3-5F1CEA917C3C}" type="pres">
      <dgm:prSet presAssocID="{911A2E4F-16E5-403F-8296-154DFEFEE830}" presName="sibTrans" presStyleCnt="0"/>
      <dgm:spPr/>
    </dgm:pt>
    <dgm:pt modelId="{D9A3F694-0B2C-483F-A88C-C16E54CB54C2}" type="pres">
      <dgm:prSet presAssocID="{1709B4F1-6275-4F73-A45C-4FFCB5128F4D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21BD7E24-62BE-4FC5-83F6-9D0AF900FFD2}" srcId="{9639AD4C-9420-40F0-A894-EF1A9C6D60C8}" destId="{4CF03ADD-8808-451A-83EC-01FC280C75A8}" srcOrd="1" destOrd="0" parTransId="{289718A5-0671-4D81-95AA-0DF32103616B}" sibTransId="{30DD8521-B432-4283-AB18-FC48B0C745FA}"/>
    <dgm:cxn modelId="{94D3FC46-B575-40BF-A891-8F24B5BAB4DF}" type="presOf" srcId="{94952DF2-3D14-4F6E-90A6-1863CB205FB5}" destId="{32B384F1-5B17-4899-9EAF-7D492F27A387}" srcOrd="0" destOrd="0" presId="urn:microsoft.com/office/officeart/2005/8/layout/hProcess9"/>
    <dgm:cxn modelId="{7B657274-FB2B-49FF-9383-18662A5A6B40}" srcId="{9639AD4C-9420-40F0-A894-EF1A9C6D60C8}" destId="{048A9EB3-C217-40BB-BAB3-AC503EA1C792}" srcOrd="4" destOrd="0" parTransId="{CC1C7C05-5882-4ABA-A1D9-7D6E7B5D1FD0}" sibTransId="{911A2E4F-16E5-403F-8296-154DFEFEE830}"/>
    <dgm:cxn modelId="{5DEBC87B-C451-4549-A03D-5D37BF4A1873}" type="presOf" srcId="{1709B4F1-6275-4F73-A45C-4FFCB5128F4D}" destId="{D9A3F694-0B2C-483F-A88C-C16E54CB54C2}" srcOrd="0" destOrd="0" presId="urn:microsoft.com/office/officeart/2005/8/layout/hProcess9"/>
    <dgm:cxn modelId="{9828BC7C-0245-41EA-9BFA-3D3AFD9DDEA9}" type="presOf" srcId="{048A9EB3-C217-40BB-BAB3-AC503EA1C792}" destId="{7A6E7390-6BAC-42A3-9C38-C05FFB9D672C}" srcOrd="0" destOrd="0" presId="urn:microsoft.com/office/officeart/2005/8/layout/hProcess9"/>
    <dgm:cxn modelId="{29A1F288-74F1-4BBA-B79E-00781EA7A9D1}" srcId="{9639AD4C-9420-40F0-A894-EF1A9C6D60C8}" destId="{1709B4F1-6275-4F73-A45C-4FFCB5128F4D}" srcOrd="5" destOrd="0" parTransId="{232E1B7F-3DE2-4F75-BE47-97DF41BC0516}" sibTransId="{36187819-734F-4BA6-9879-B5D700DC164F}"/>
    <dgm:cxn modelId="{37E9C39B-8DE2-4F57-8AE0-9D26510A498B}" srcId="{9639AD4C-9420-40F0-A894-EF1A9C6D60C8}" destId="{F2E5E5EB-6678-4F11-9CE9-BF08C6904B42}" srcOrd="3" destOrd="0" parTransId="{760D2698-F4D6-4B6B-B3CD-B288103D0CFE}" sibTransId="{E362B693-A21F-47A9-8B82-4C5EF252876A}"/>
    <dgm:cxn modelId="{4110269C-4963-4A3E-9404-8E780A017B1C}" type="presOf" srcId="{F2E5E5EB-6678-4F11-9CE9-BF08C6904B42}" destId="{D5C76170-ACF1-4BF2-8878-F6C8A80DAD4B}" srcOrd="0" destOrd="0" presId="urn:microsoft.com/office/officeart/2005/8/layout/hProcess9"/>
    <dgm:cxn modelId="{69DB46A7-C5E0-4659-9CA7-7BA8F4EB5959}" type="presOf" srcId="{9639AD4C-9420-40F0-A894-EF1A9C6D60C8}" destId="{00FE91E6-1BF5-4312-933C-D62F342152DD}" srcOrd="0" destOrd="0" presId="urn:microsoft.com/office/officeart/2005/8/layout/hProcess9"/>
    <dgm:cxn modelId="{FF2634AD-C563-4189-BBE9-E4406F1E0D2F}" type="presOf" srcId="{4CF03ADD-8808-451A-83EC-01FC280C75A8}" destId="{84855C3E-9916-401F-9A74-CA4EFDF5BDD4}" srcOrd="0" destOrd="0" presId="urn:microsoft.com/office/officeart/2005/8/layout/hProcess9"/>
    <dgm:cxn modelId="{03EE0CCF-A4BE-42C3-ABBD-7775FBDA13B7}" type="presOf" srcId="{0F4E939C-14DB-405B-A5AA-C530778163D5}" destId="{ED59717F-F456-408D-8C0F-086A2FB80B7A}" srcOrd="0" destOrd="0" presId="urn:microsoft.com/office/officeart/2005/8/layout/hProcess9"/>
    <dgm:cxn modelId="{CA21A5E0-CB60-49DE-A075-FA7C25805B11}" srcId="{9639AD4C-9420-40F0-A894-EF1A9C6D60C8}" destId="{0F4E939C-14DB-405B-A5AA-C530778163D5}" srcOrd="0" destOrd="0" parTransId="{E0AAEF61-1697-47FC-B965-A4852ACD3C42}" sibTransId="{344374AA-CC96-48C6-95C0-DA283D965A91}"/>
    <dgm:cxn modelId="{BB1FC4FB-CC70-4882-A7FE-13757773C691}" srcId="{9639AD4C-9420-40F0-A894-EF1A9C6D60C8}" destId="{94952DF2-3D14-4F6E-90A6-1863CB205FB5}" srcOrd="2" destOrd="0" parTransId="{808055FC-2636-4186-B3CC-7C8C18EDF135}" sibTransId="{472D63F4-F37A-49F9-8903-89BA2CD2DBEF}"/>
    <dgm:cxn modelId="{5D6BEECF-9308-43D8-AAB0-1F743734A2FC}" type="presParOf" srcId="{00FE91E6-1BF5-4312-933C-D62F342152DD}" destId="{0229A4F1-9148-4CA3-A5C2-C9128763BE55}" srcOrd="0" destOrd="0" presId="urn:microsoft.com/office/officeart/2005/8/layout/hProcess9"/>
    <dgm:cxn modelId="{68A86266-8F9F-4413-BA5C-B2E6DDEEC87B}" type="presParOf" srcId="{00FE91E6-1BF5-4312-933C-D62F342152DD}" destId="{AB0A515E-3133-4002-B489-A52C2F566AC5}" srcOrd="1" destOrd="0" presId="urn:microsoft.com/office/officeart/2005/8/layout/hProcess9"/>
    <dgm:cxn modelId="{C19B8BB7-5873-412E-BAF1-83AD65EC340B}" type="presParOf" srcId="{AB0A515E-3133-4002-B489-A52C2F566AC5}" destId="{ED59717F-F456-408D-8C0F-086A2FB80B7A}" srcOrd="0" destOrd="0" presId="urn:microsoft.com/office/officeart/2005/8/layout/hProcess9"/>
    <dgm:cxn modelId="{C94C6AF3-1921-480C-B351-97D9E42E7DBE}" type="presParOf" srcId="{AB0A515E-3133-4002-B489-A52C2F566AC5}" destId="{5933794C-CF48-49A7-ACBE-75CEE906393A}" srcOrd="1" destOrd="0" presId="urn:microsoft.com/office/officeart/2005/8/layout/hProcess9"/>
    <dgm:cxn modelId="{7C587B03-6795-4118-8F00-60A05C047472}" type="presParOf" srcId="{AB0A515E-3133-4002-B489-A52C2F566AC5}" destId="{84855C3E-9916-401F-9A74-CA4EFDF5BDD4}" srcOrd="2" destOrd="0" presId="urn:microsoft.com/office/officeart/2005/8/layout/hProcess9"/>
    <dgm:cxn modelId="{3B29A610-4F59-41B0-9040-1FE3FE50E84B}" type="presParOf" srcId="{AB0A515E-3133-4002-B489-A52C2F566AC5}" destId="{459E07BA-4511-4A05-9C52-64C18099706D}" srcOrd="3" destOrd="0" presId="urn:microsoft.com/office/officeart/2005/8/layout/hProcess9"/>
    <dgm:cxn modelId="{E12D54D3-FE8A-4739-8D33-E5771F25ADE8}" type="presParOf" srcId="{AB0A515E-3133-4002-B489-A52C2F566AC5}" destId="{32B384F1-5B17-4899-9EAF-7D492F27A387}" srcOrd="4" destOrd="0" presId="urn:microsoft.com/office/officeart/2005/8/layout/hProcess9"/>
    <dgm:cxn modelId="{9039F8C2-6366-49A7-B6A7-2BD58A46E3EA}" type="presParOf" srcId="{AB0A515E-3133-4002-B489-A52C2F566AC5}" destId="{C55A4215-DA7B-4B40-BCB0-1A9E9E607BD6}" srcOrd="5" destOrd="0" presId="urn:microsoft.com/office/officeart/2005/8/layout/hProcess9"/>
    <dgm:cxn modelId="{9180140A-5B60-4033-ADFC-CE20960C2442}" type="presParOf" srcId="{AB0A515E-3133-4002-B489-A52C2F566AC5}" destId="{D5C76170-ACF1-4BF2-8878-F6C8A80DAD4B}" srcOrd="6" destOrd="0" presId="urn:microsoft.com/office/officeart/2005/8/layout/hProcess9"/>
    <dgm:cxn modelId="{74A3A14D-CADE-46AC-9E3C-ACC95C1A263C}" type="presParOf" srcId="{AB0A515E-3133-4002-B489-A52C2F566AC5}" destId="{AF91A7DE-FCB4-47BE-922B-A595BDEC7915}" srcOrd="7" destOrd="0" presId="urn:microsoft.com/office/officeart/2005/8/layout/hProcess9"/>
    <dgm:cxn modelId="{56576A4E-250A-4C34-90AC-12280D29DE49}" type="presParOf" srcId="{AB0A515E-3133-4002-B489-A52C2F566AC5}" destId="{7A6E7390-6BAC-42A3-9C38-C05FFB9D672C}" srcOrd="8" destOrd="0" presId="urn:microsoft.com/office/officeart/2005/8/layout/hProcess9"/>
    <dgm:cxn modelId="{5D13DA3D-677B-4E1B-B070-B5E22CD72619}" type="presParOf" srcId="{AB0A515E-3133-4002-B489-A52C2F566AC5}" destId="{4C81F591-80A5-4102-BAD3-5F1CEA917C3C}" srcOrd="9" destOrd="0" presId="urn:microsoft.com/office/officeart/2005/8/layout/hProcess9"/>
    <dgm:cxn modelId="{03571BB8-6FCA-4387-A1C8-73A88A802255}" type="presParOf" srcId="{AB0A515E-3133-4002-B489-A52C2F566AC5}" destId="{D9A3F694-0B2C-483F-A88C-C16E54CB54C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BEEC6-805C-4A12-B839-804F34AF3F4F}">
      <dsp:nvSpPr>
        <dsp:cNvPr id="0" name=""/>
        <dsp:cNvSpPr/>
      </dsp:nvSpPr>
      <dsp:spPr>
        <a:xfrm rot="5400000">
          <a:off x="861498" y="1904758"/>
          <a:ext cx="1401894" cy="111842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272B9D-319B-40A0-9444-5C44C4CF2E22}">
      <dsp:nvSpPr>
        <dsp:cNvPr id="0" name=""/>
        <dsp:cNvSpPr/>
      </dsp:nvSpPr>
      <dsp:spPr>
        <a:xfrm>
          <a:off x="0" y="0"/>
          <a:ext cx="2760635" cy="167629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Appointed as assistant professor to an initial probationary appointment</a:t>
          </a:r>
          <a:endParaRPr lang="en-US" sz="1900" kern="1200" dirty="0"/>
        </a:p>
      </dsp:txBody>
      <dsp:txXfrm>
        <a:off x="81845" y="81845"/>
        <a:ext cx="2596945" cy="1512605"/>
      </dsp:txXfrm>
    </dsp:sp>
    <dsp:sp modelId="{02E07910-473A-4324-964A-83C2C1FB5354}">
      <dsp:nvSpPr>
        <dsp:cNvPr id="0" name=""/>
        <dsp:cNvSpPr/>
      </dsp:nvSpPr>
      <dsp:spPr>
        <a:xfrm>
          <a:off x="2980240" y="34732"/>
          <a:ext cx="5448630" cy="161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>
                  <a:lumMod val="75000"/>
                  <a:lumOff val="25000"/>
                </a:schemeClr>
              </a:solidFill>
            </a:rPr>
            <a:t>Review for reappointment occurs in year 3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Final decision about reappointment occurs in spring, year 3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If unsuccessful, the appointment concludes at end of year 4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980240" y="34732"/>
        <a:ext cx="5448630" cy="1612329"/>
      </dsp:txXfrm>
    </dsp:sp>
    <dsp:sp modelId="{7D40DB8C-6744-4E25-9795-A7B61A0D4893}">
      <dsp:nvSpPr>
        <dsp:cNvPr id="0" name=""/>
        <dsp:cNvSpPr/>
      </dsp:nvSpPr>
      <dsp:spPr>
        <a:xfrm>
          <a:off x="2436322" y="1860041"/>
          <a:ext cx="2849923" cy="199485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If successfully reappointed, the faculty member begins a second probationary appointment</a:t>
          </a:r>
          <a:endParaRPr lang="en-US" sz="1900" kern="1200" dirty="0"/>
        </a:p>
      </dsp:txBody>
      <dsp:txXfrm>
        <a:off x="2533720" y="1957439"/>
        <a:ext cx="2655127" cy="1800058"/>
      </dsp:txXfrm>
    </dsp:sp>
    <dsp:sp modelId="{AC595C2D-19E5-46EB-A693-4487261D9BEA}">
      <dsp:nvSpPr>
        <dsp:cNvPr id="0" name=""/>
        <dsp:cNvSpPr/>
      </dsp:nvSpPr>
      <dsp:spPr>
        <a:xfrm>
          <a:off x="5587214" y="2060103"/>
          <a:ext cx="5490396" cy="156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If successfully reappointed, an additional three-year reappointment period occurs.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Review for Tenure &amp; Promotion then occurs in year 6, with final decision in spring of year 6.</a:t>
          </a:r>
          <a:endParaRPr lang="en-US" sz="18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If unsuccessful, the appointment concludes at end of year 7.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587214" y="2060103"/>
        <a:ext cx="5490396" cy="1564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3E426-7AB9-4542-B3D5-63AC4FFADE53}">
      <dsp:nvSpPr>
        <dsp:cNvPr id="0" name=""/>
        <dsp:cNvSpPr/>
      </dsp:nvSpPr>
      <dsp:spPr>
        <a:xfrm>
          <a:off x="224841" y="580704"/>
          <a:ext cx="3731544" cy="28135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A small number of faculty have initial appointments as associate professors without tenure, with probationary appointments typically of 2 - 4 years</a:t>
          </a:r>
          <a:endParaRPr lang="en-US" sz="2000" kern="1200" dirty="0"/>
        </a:p>
      </dsp:txBody>
      <dsp:txXfrm>
        <a:off x="362210" y="718073"/>
        <a:ext cx="3456806" cy="2538779"/>
      </dsp:txXfrm>
    </dsp:sp>
    <dsp:sp modelId="{989F58C6-5F9F-4BE6-B046-2F200E768AB3}">
      <dsp:nvSpPr>
        <dsp:cNvPr id="0" name=""/>
        <dsp:cNvSpPr/>
      </dsp:nvSpPr>
      <dsp:spPr>
        <a:xfrm>
          <a:off x="4174972" y="647395"/>
          <a:ext cx="5331908" cy="2625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The reappointment review and decision are done in the year prior to the expiration of the appointment.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If successful, reappointment to associate professor with tenure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</a:rPr>
            <a:t>If unsuccessful, the original appointment ends as scheduled.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174972" y="647395"/>
        <a:ext cx="5331908" cy="2625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9A4F1-9148-4CA3-A5C2-C9128763BE55}">
      <dsp:nvSpPr>
        <dsp:cNvPr id="0" name=""/>
        <dsp:cNvSpPr/>
      </dsp:nvSpPr>
      <dsp:spPr>
        <a:xfrm>
          <a:off x="887408" y="0"/>
          <a:ext cx="10057298" cy="441776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9717F-F456-408D-8C0F-086A2FB80B7A}">
      <dsp:nvSpPr>
        <dsp:cNvPr id="0" name=""/>
        <dsp:cNvSpPr/>
      </dsp:nvSpPr>
      <dsp:spPr>
        <a:xfrm>
          <a:off x="144" y="1325329"/>
          <a:ext cx="1731486" cy="17671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Department/ School Peer Review Committee Recommendation to Unit Administrator</a:t>
          </a:r>
          <a:endParaRPr lang="en-US" sz="1600" kern="1200" dirty="0"/>
        </a:p>
      </dsp:txBody>
      <dsp:txXfrm>
        <a:off x="84668" y="1409853"/>
        <a:ext cx="1562438" cy="1598057"/>
      </dsp:txXfrm>
    </dsp:sp>
    <dsp:sp modelId="{84855C3E-9916-401F-9A74-CA4EFDF5BDD4}">
      <dsp:nvSpPr>
        <dsp:cNvPr id="0" name=""/>
        <dsp:cNvSpPr/>
      </dsp:nvSpPr>
      <dsp:spPr>
        <a:xfrm>
          <a:off x="1986757" y="1325329"/>
          <a:ext cx="1731486" cy="17671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Chairperson/ School Director </a:t>
          </a:r>
          <a:r>
            <a:rPr lang="en-US" sz="1400" b="0" i="0" kern="1200" dirty="0"/>
            <a:t>Recommendation to </a:t>
          </a:r>
          <a:r>
            <a:rPr lang="en-US" sz="1600" b="0" i="0" kern="1200" dirty="0"/>
            <a:t>Dean</a:t>
          </a:r>
          <a:endParaRPr lang="en-US" sz="1600" kern="1200" dirty="0"/>
        </a:p>
      </dsp:txBody>
      <dsp:txXfrm>
        <a:off x="2071281" y="1409853"/>
        <a:ext cx="1562438" cy="1598057"/>
      </dsp:txXfrm>
    </dsp:sp>
    <dsp:sp modelId="{32B384F1-5B17-4899-9EAF-7D492F27A387}">
      <dsp:nvSpPr>
        <dsp:cNvPr id="0" name=""/>
        <dsp:cNvSpPr/>
      </dsp:nvSpPr>
      <dsp:spPr>
        <a:xfrm>
          <a:off x="4040280" y="1325329"/>
          <a:ext cx="1731486" cy="17671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College Peer Review Committee Recommendation to Dean</a:t>
          </a:r>
          <a:endParaRPr lang="en-US" sz="1600" kern="1200" dirty="0"/>
        </a:p>
      </dsp:txBody>
      <dsp:txXfrm>
        <a:off x="4124804" y="1409853"/>
        <a:ext cx="1562438" cy="1598057"/>
      </dsp:txXfrm>
    </dsp:sp>
    <dsp:sp modelId="{D5C76170-ACF1-4BF2-8878-F6C8A80DAD4B}">
      <dsp:nvSpPr>
        <dsp:cNvPr id="0" name=""/>
        <dsp:cNvSpPr/>
      </dsp:nvSpPr>
      <dsp:spPr>
        <a:xfrm>
          <a:off x="6060348" y="1325329"/>
          <a:ext cx="1731486" cy="17671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Dean Recommendation to Provost (February 28</a:t>
          </a:r>
          <a:r>
            <a:rPr lang="en-US" sz="1600" b="0" i="0" kern="1200" baseline="30000" dirty="0"/>
            <a:t>th</a:t>
          </a:r>
          <a:r>
            <a:rPr lang="en-US" sz="1600" b="0" i="0" kern="1200" dirty="0"/>
            <a:t>)</a:t>
          </a:r>
          <a:endParaRPr lang="en-US" sz="1600" kern="1200" dirty="0"/>
        </a:p>
      </dsp:txBody>
      <dsp:txXfrm>
        <a:off x="6144872" y="1409853"/>
        <a:ext cx="1562438" cy="1598057"/>
      </dsp:txXfrm>
    </dsp:sp>
    <dsp:sp modelId="{7A6E7390-6BAC-42A3-9C38-C05FFB9D672C}">
      <dsp:nvSpPr>
        <dsp:cNvPr id="0" name=""/>
        <dsp:cNvSpPr/>
      </dsp:nvSpPr>
      <dsp:spPr>
        <a:xfrm>
          <a:off x="8080416" y="1325329"/>
          <a:ext cx="1731486" cy="17671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Dean meets with Provost representatives (Vice Provost for FASA, distinguished faculty representative)</a:t>
          </a:r>
          <a:endParaRPr lang="en-US" sz="1400" kern="1200" dirty="0"/>
        </a:p>
      </dsp:txBody>
      <dsp:txXfrm>
        <a:off x="8164940" y="1409853"/>
        <a:ext cx="1562438" cy="1598057"/>
      </dsp:txXfrm>
    </dsp:sp>
    <dsp:sp modelId="{D9A3F694-0B2C-483F-A88C-C16E54CB54C2}">
      <dsp:nvSpPr>
        <dsp:cNvPr id="0" name=""/>
        <dsp:cNvSpPr/>
      </dsp:nvSpPr>
      <dsp:spPr>
        <a:xfrm>
          <a:off x="10100484" y="1325329"/>
          <a:ext cx="1731486" cy="17671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Provost makes final recommendations to President and Board of Trustees</a:t>
          </a:r>
          <a:endParaRPr lang="en-US" sz="1600" kern="1200" dirty="0"/>
        </a:p>
      </dsp:txBody>
      <dsp:txXfrm>
        <a:off x="10185008" y="1409853"/>
        <a:ext cx="1562438" cy="1598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F4EA64-D5E8-4450-BC30-7DFC4EBD3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1F71-C740-4CC1-840C-5FB23C851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63B1-226B-4B24-8975-7DD28730789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CE577-AAC9-4588-9221-506DA251D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21CD-9C42-44C5-B535-5F5FA40227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A9CF0-FE85-40E5-A3E4-9D8D4A205B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7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0BE83-1F76-412F-817F-6B87541A62B7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4AA9-D1C5-4A71-8BC1-393246244D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have the correct link?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4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update to Spring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10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appointments have more than one unit to which they need to attend. Units should come together with candidates to discussion expectations and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47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office put together a Resource Guide for Assistant Professors to help demystify the Tenure Clock Timeline. It’s in </a:t>
            </a:r>
            <a:r>
              <a:rPr lang="en-US"/>
              <a:t>the sessions materials and is on the FASA website.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82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2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70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this slide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3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A425ACE-619E-443B-9B32-ACAB2DE59DD7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3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370D-6ED8-460A-AEBA-DA8514E92DF7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5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1A7A-FA29-428E-BD33-E4098BE3B65E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4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621B-F8D0-42E0-8EE3-C8545D80A48D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9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6086-FD1B-4EB7-8AE4-3DFD3AE39C08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4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09BD-0651-4864-B686-D0B99689EACD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9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D5789-C0DF-4246-B74F-6290F6F72BA6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9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B4A9C4A-AF45-4E5F-9FF8-7DAA49611A0A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18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0275EAF-9F2F-4D0A-9627-1392136510C6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2A90-91BE-438C-A8C9-5D19F8D7F97A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6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9402-ECE1-48BD-BB8E-CA5730E4D698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98E4F-019A-4D1C-9DE5-5F59C09FF3C4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4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68346-9FAA-440F-8201-833FC893F270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7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7382-8765-481E-945B-0BA7DEB5F0C7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8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DC0E-B392-4E82-96F3-48A2F3F95503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F8F-1A29-4F19-9383-9EE90F22CED9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6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0012F-56CF-4106-A809-911352AA332A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7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E1D2623-C3A9-402F-A336-3E08D1061AA2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5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policies-procedures/faculty-academic-staff/faculty-handbook/faculty_review.html" TargetMode="External"/><Relationship Id="rId2" Type="http://schemas.openxmlformats.org/officeDocument/2006/relationships/hyperlink" Target="https://hr.msu.edu/policies-procedures/faculty-academic-staff/faculty-handbook/non-tenured_facult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r.msu.edu/policies-procedures/faculty-academic-staff/faculty-handbook/mentoring_policy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policies-procedures/faculty-academic-staff/faculty-handbook/recommendation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r.msu.edu/policies-procedures/faculty-academic-staff/faculty-handbook/faculty_rights.html" TargetMode="External"/><Relationship Id="rId4" Type="http://schemas.openxmlformats.org/officeDocument/2006/relationships/hyperlink" Target="https://hr.msu.edu/ua/promotion/faculty-academic-staff/guide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policies-procedures/faculty-academic-staff/faculty-handbook/tenure_timeline_extension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236" y="1232895"/>
            <a:ext cx="4332288" cy="267764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b="1" dirty="0"/>
              <a:t>The Formal Process: Reappointment, Promotion, and Tenure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2147" y="4186829"/>
            <a:ext cx="4410077" cy="1337671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dirty="0"/>
              <a:t>Teresa Mastin</a:t>
            </a:r>
          </a:p>
          <a:p>
            <a:r>
              <a:rPr lang="en-US" dirty="0"/>
              <a:t>Vice Provost and Associate Vice President for Faculty and Academic Staff Affairs</a:t>
            </a:r>
          </a:p>
          <a:p>
            <a:pPr>
              <a:buFont typeface="Wingdings 3" charset="2"/>
              <a:buChar char=""/>
            </a:pPr>
            <a:r>
              <a:rPr lang="en-US" dirty="0"/>
              <a:t>October 30, 2024</a:t>
            </a:r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106" name="Picture 105" descr="Photo of path through MSU campus">
            <a:extLst>
              <a:ext uri="{FF2B5EF4-FFF2-40B4-BE49-F238E27FC236}">
                <a16:creationId xmlns:a16="http://schemas.microsoft.com/office/drawing/2014/main" id="{D27874DB-2B1B-4EB9-8C6B-ED7082CD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6" r="4565" b="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68803-35CD-D195-68AE-526FFF9E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AAEDC3-D1E5-432C-B493-0BE1349C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80" y="936704"/>
            <a:ext cx="8229600" cy="4802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Components and Processes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2056" y="2429435"/>
            <a:ext cx="8229600" cy="4074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Components for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Evaluation of teaching, research/creative activities, and service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External letters of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Reflective Essay – analytical, reflective looking back and forward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Process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Department-level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College-level committee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Dean’s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Provost’s Office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92831-F624-C37D-4830-FF2DFEE7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5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52F31D5-3326-4087-8781-48C6DA6B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Reappointment, Promotion, and Tenure Review Process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1B6BF-76BD-49CF-AFAD-84A782A8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32" name="Content Placeholder 5">
            <a:extLst>
              <a:ext uri="{FF2B5EF4-FFF2-40B4-BE49-F238E27FC236}">
                <a16:creationId xmlns:a16="http://schemas.microsoft.com/office/drawing/2014/main" id="{609594C9-3638-461B-B896-7B7136679D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415936"/>
              </p:ext>
            </p:extLst>
          </p:nvPr>
        </p:nvGraphicFramePr>
        <p:xfrm>
          <a:off x="179942" y="2302526"/>
          <a:ext cx="11832116" cy="441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718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5A7B-8684-6A4D-AA7F-7FCEFB89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University Standards – Reappointment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3A806-D634-0047-8047-820BB9BD9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89938"/>
            <a:ext cx="8825659" cy="3416300"/>
          </a:xfrm>
        </p:spPr>
        <p:txBody>
          <a:bodyPr>
            <a:normAutofit/>
          </a:bodyPr>
          <a:lstStyle/>
          <a:p>
            <a:r>
              <a:rPr lang="en-US" sz="2000" dirty="0"/>
              <a:t>Based on clear evidence that a record is being established of progress toward </a:t>
            </a:r>
          </a:p>
          <a:p>
            <a:pPr lvl="1"/>
            <a:r>
              <a:rPr lang="en-US" sz="2000" dirty="0"/>
              <a:t>Becoming an expert of national/international stature</a:t>
            </a:r>
          </a:p>
          <a:p>
            <a:pPr lvl="1"/>
            <a:r>
              <a:rPr lang="en-US" sz="2000" dirty="0"/>
              <a:t>A solid teacher</a:t>
            </a:r>
          </a:p>
          <a:p>
            <a:pPr lvl="1"/>
            <a:r>
              <a:rPr lang="en-US" sz="2000" dirty="0"/>
              <a:t>A contributing member of the unit, college, University, and/or discipline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0E230-3549-4EF5-89AE-BD8CFA86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4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6343-CB1B-1C45-9208-FC7996BF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University Standards – Promotion to Associate Professor with the Award of Tenure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6B98E-C5AE-AA40-8EEC-9EEB71FD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65612"/>
            <a:ext cx="8825659" cy="3254188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</a:rPr>
              <a:t>Based on several years of sustained, outstanding achievements in scholarship, teaching, and service across the mission, consistent with performance levels expected for promotion to associate professor at peer universities. </a:t>
            </a:r>
          </a:p>
          <a:p>
            <a:r>
              <a:rPr lang="en-US" b="0" i="0" dirty="0">
                <a:effectLst/>
              </a:rPr>
              <a:t>A reasonably long period in rank before promotion is usually necessary to provide a basis in actual performance for predicting capacity to become an expert of national and/or international stature and long-term, high-quality professional achievement and University service.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51881-D5BD-9C27-29DC-CFCD66F2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2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DFEE-0678-4898-A597-4190474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Annual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FF44-0AC9-4E8D-A742-ADD17E6C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10434"/>
            <a:ext cx="8825659" cy="3209365"/>
          </a:xfrm>
        </p:spPr>
        <p:txBody>
          <a:bodyPr>
            <a:normAutofit/>
          </a:bodyPr>
          <a:lstStyle/>
          <a:p>
            <a:r>
              <a:rPr lang="en-US" sz="2000" dirty="0"/>
              <a:t>Reflective of one’s experience over a given reporting period </a:t>
            </a:r>
          </a:p>
          <a:p>
            <a:r>
              <a:rPr lang="en-US" sz="2000" dirty="0"/>
              <a:t>Should include reflection of contributions to DEI goals</a:t>
            </a:r>
          </a:p>
          <a:p>
            <a:r>
              <a:rPr lang="en-US" sz="2000" dirty="0"/>
              <a:t>All annual review letters from the chairperson/unit administrator are Included in the tenure review packet for review at all levels (e.g., peer review committees, Dean, Office of the Provost)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E31CA-A3C1-4A58-9F66-EDB46A5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16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59A6-EB4C-B44F-87B5-4961D012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Diversity, Equity, and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BEDEF-04AA-564A-AC27-74DE6E0D3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51847"/>
            <a:ext cx="8825659" cy="407894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+mj-lt"/>
              </a:rPr>
              <a:t>Diversity, Equity, and Inclusion are core values of MSU.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Faculty should include evidence of their activities and accomplishments in DEI, as appropriate, when detailing information on relevant research/creative activities, teaching, and service.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High-quality, impactful academic work presents itself differently in varying fields of study; thus, a centralized, narrowly defined approach will not be taken. 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Faculty members may weave their discussion and documentation of their DEI contributions throughout the essay, or they may choose to devote specific sections to such discussion. 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Determining specific instructions about how to address DEI in RPT materials resides at the college level.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Where appropriate, faculty commitment to learning and engaging in DEI efforts will be recognized and considered in the RPT process.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411E5-C35F-48CB-9A47-B896A2E5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5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E588-2B6E-4FEB-B08F-0F0EB305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Information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F709-059B-420E-AFCB-D589335AF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2" y="2603499"/>
            <a:ext cx="11093984" cy="3786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Additional relevant policies:</a:t>
            </a:r>
          </a:p>
          <a:p>
            <a:r>
              <a:rPr lang="en-US" sz="1700" dirty="0">
                <a:hlinkClick r:id="rId2"/>
              </a:rPr>
              <a:t>Non-Tenured Faculty in the Tenure System </a:t>
            </a:r>
            <a:endParaRPr lang="en-US" sz="1700" dirty="0"/>
          </a:p>
          <a:p>
            <a:r>
              <a:rPr lang="en-US" sz="1700" dirty="0">
                <a:hlinkClick r:id="rId3"/>
              </a:rPr>
              <a:t>Faculty Review </a:t>
            </a:r>
            <a:endParaRPr lang="en-US" sz="1700" dirty="0"/>
          </a:p>
          <a:p>
            <a:r>
              <a:rPr lang="en-US" sz="1700" dirty="0">
                <a:hlinkClick r:id="rId4"/>
              </a:rPr>
              <a:t>Faculty Mentoring Policy</a:t>
            </a:r>
            <a:endParaRPr lang="en-US" sz="1700" dirty="0"/>
          </a:p>
          <a:p>
            <a:pPr lvl="1"/>
            <a:endParaRPr lang="en-US" sz="1400" dirty="0"/>
          </a:p>
          <a:p>
            <a:pPr marL="0" lvl="0" indent="0">
              <a:buNone/>
            </a:pPr>
            <a:r>
              <a:rPr lang="en-US" sz="1900" b="1" dirty="0"/>
              <a:t>Historical Summary Numbers </a:t>
            </a:r>
          </a:p>
          <a:p>
            <a:r>
              <a:rPr lang="en-US" sz="1700" dirty="0"/>
              <a:t>Approximately 2/3 of original entering cohort attain tenure.</a:t>
            </a:r>
          </a:p>
          <a:p>
            <a:r>
              <a:rPr lang="en-US" sz="1700" dirty="0"/>
              <a:t>At the final stage of tenure consideration, approximately 90% attain tenure.</a:t>
            </a:r>
          </a:p>
          <a:p>
            <a:r>
              <a:rPr lang="en-US" sz="1700" dirty="0"/>
              <a:t>MSU wants its faculty to succeed!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31AE9-7E23-4CE4-8B80-E2D6443C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2617" y="3531204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endParaRPr lang="en-US" sz="1600" cap="all" spc="80" dirty="0"/>
          </a:p>
        </p:txBody>
      </p:sp>
      <p:pic>
        <p:nvPicPr>
          <p:cNvPr id="5" name="Picture 4" descr="Plant and roots">
            <a:extLst>
              <a:ext uri="{FF2B5EF4-FFF2-40B4-BE49-F238E27FC236}">
                <a16:creationId xmlns:a16="http://schemas.microsoft.com/office/drawing/2014/main" id="{12167092-7E1E-4A71-B1F3-BB8D4B82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340" y="1653882"/>
            <a:ext cx="4854960" cy="46607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8BD7-5BBC-4AF7-A05F-78B22C90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7F3E-D441-7144-AD8D-FC332AB78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The University Philosophy about Tenure</a:t>
            </a:r>
            <a:br>
              <a:rPr lang="en-US" sz="3200" dirty="0"/>
            </a:br>
            <a:r>
              <a:rPr lang="en-US" sz="2400" dirty="0"/>
              <a:t>(see Annual Provost Memo, Spring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A328-71AF-4647-A47A-048A317E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01804"/>
            <a:ext cx="9806829" cy="3416300"/>
          </a:xfrm>
        </p:spPr>
        <p:txBody>
          <a:bodyPr>
            <a:normAutofit/>
          </a:bodyPr>
          <a:lstStyle/>
          <a:p>
            <a:r>
              <a:rPr lang="en-US" sz="2000" dirty="0"/>
              <a:t>The University philosophy of tenure is outlined in the annual Provost memorandum </a:t>
            </a:r>
            <a:r>
              <a:rPr lang="en-US" sz="2000" i="1" dirty="0"/>
              <a:t>(linked below). </a:t>
            </a:r>
          </a:p>
          <a:p>
            <a:r>
              <a:rPr lang="en-US" sz="2000" dirty="0"/>
              <a:t>Each year, the Provost shares the university RPT policy with academic leaders and tenure system faculty to guide reappointment, promotion, and tenure decisions.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Bookmark this link! Information from Faculty Handbook, including Spring 2024 RPT Memo and DEI Memo: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Appointment, Reappointment, Tenure, and Promotion Recommendations (msu.edu)</a:t>
            </a:r>
            <a:endParaRPr lang="en-US" dirty="0"/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EA62991-043F-48FD-9B51-A7B7D014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1722" y="459425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01B1-126A-E2C6-5F85-998255B4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2DB4-A643-0C44-BC15-8020E2D7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2793158" cy="4181475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Annual Provost RPT Memo</a:t>
            </a: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22F4-66D6-4D42-9D69-32D59E2D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573" y="960863"/>
            <a:ext cx="5190066" cy="5172635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2100" b="1" dirty="0"/>
              <a:t>The University Philosophy on Tenure</a:t>
            </a:r>
          </a:p>
          <a:p>
            <a:r>
              <a:rPr lang="en-US" sz="1800" dirty="0"/>
              <a:t>The MSU philosophy of tenure is a frame for our aspirations to achieve the highest standards of research/creative activities and teaching, and of service and outreach.</a:t>
            </a:r>
          </a:p>
          <a:p>
            <a:r>
              <a:rPr lang="en-US" sz="1800" dirty="0"/>
              <a:t>Tenure provides academics the freedom to explore and express work that could be antithetical to present knowledge.</a:t>
            </a:r>
          </a:p>
          <a:p>
            <a:r>
              <a:rPr lang="en-US" sz="1800" dirty="0"/>
              <a:t>Those who produce new knowledge are best able to teach.</a:t>
            </a:r>
          </a:p>
          <a:p>
            <a:r>
              <a:rPr lang="en-US" sz="1800" dirty="0"/>
              <a:t>Systems must be developed that enable scholarship and teaching to be viewed through the widest possible lens by the widest group of narrators.</a:t>
            </a:r>
          </a:p>
          <a:p>
            <a:r>
              <a:rPr lang="en-US" sz="1800" dirty="0"/>
              <a:t>Tenure is not a destination; it represents a milestone along the trajectory of academic achievement.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BD764-DA2B-3F0D-04E6-24A39DA7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1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1488-916D-054C-8ADB-C9E422BD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2793158" cy="4352925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Provost RPT Memos </a:t>
            </a:r>
            <a:r>
              <a:rPr lang="en-US" b="1" dirty="0"/>
              <a:t>(pg.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A27DC-5492-AC48-9594-48C2B506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372" y="559751"/>
            <a:ext cx="5732267" cy="62259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Philosophy (continued)</a:t>
            </a:r>
          </a:p>
          <a:p>
            <a:r>
              <a:rPr lang="en-US" sz="1800" dirty="0"/>
              <a:t>Members of the college leadership are called upon… to establish a posture that is expectant of success, even when the new scholarship emerges at angles orthogonal to work that may have gone before.</a:t>
            </a:r>
          </a:p>
          <a:p>
            <a:r>
              <a:rPr lang="en-US" dirty="0"/>
              <a:t>Academic freedom &amp; responsibility are intertwined. Faculty should exhibit the highest standards of behavior.</a:t>
            </a:r>
          </a:p>
          <a:p>
            <a:r>
              <a:rPr lang="en-US" dirty="0"/>
              <a:t>Recommendations for reappointment, promotion and tenure are among the most important decisions made by the University.</a:t>
            </a:r>
          </a:p>
          <a:p>
            <a:r>
              <a:rPr lang="en-US" dirty="0"/>
              <a:t>The success of an individual faculty member is an indication of a department’s success. We want to support all faculty members as they grow and contribute. We want each faculty member to succeed.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E1CB53C-D5C7-44CC-BF21-D54173A04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74302" y="5974823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A6833-3965-4DC3-FE7F-C26EB8A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6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46BA-81DB-4039-BDA6-55D0849E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b="1" dirty="0"/>
              <a:t>A Helpful Resource</a:t>
            </a: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23C71-F87F-4152-AC06-F654DA9F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Graphic 7" descr="Megaphone with solid fill">
            <a:extLst>
              <a:ext uri="{FF2B5EF4-FFF2-40B4-BE49-F238E27FC236}">
                <a16:creationId xmlns:a16="http://schemas.microsoft.com/office/drawing/2014/main" id="{F98EF265-8685-1C22-650B-F5AAC753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7526" y="2544598"/>
            <a:ext cx="3067163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C4AF-D842-4080-9C11-B714DD1E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714" y="2384612"/>
            <a:ext cx="6808220" cy="424927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Faculty Guide for Reappointment, Promotion, and Tenure (RPT) Review </a:t>
            </a:r>
            <a:r>
              <a:rPr lang="en-US" dirty="0"/>
              <a:t>is a roundup of all policies and procedures related to the RPT process: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https://hr.msu.edu/ua/promotion/faculty-academic-staff/guide.html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b="1" dirty="0"/>
              <a:t>Faculty Rights and Responsibilities Policy: </a:t>
            </a:r>
            <a:r>
              <a:rPr lang="en-US" sz="1800" dirty="0">
                <a:hlinkClick r:id="rId5"/>
              </a:rPr>
              <a:t>https://hr.msu.edu/policies-procedures/faculty-academic-staff/faculty-handbook/faculty_rights.html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666ABD1-48A9-4B3B-9CF1-89FF8AC1E7FA}"/>
              </a:ext>
            </a:extLst>
          </p:cNvPr>
          <p:cNvSpPr/>
          <p:nvPr/>
        </p:nvSpPr>
        <p:spPr>
          <a:xfrm>
            <a:off x="10541515" y="418920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7586" cy="706964"/>
          </a:xfrm>
        </p:spPr>
        <p:txBody>
          <a:bodyPr/>
          <a:lstStyle/>
          <a:p>
            <a:r>
              <a:rPr lang="en-US" b="1" dirty="0"/>
              <a:t>The Standard Timeline for Assistant Professors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1F0EB-09F9-4F37-BE99-9327C86A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0701CC-A08E-615D-43AC-FF6BB6934669}"/>
              </a:ext>
            </a:extLst>
          </p:cNvPr>
          <p:cNvGrpSpPr/>
          <p:nvPr/>
        </p:nvGrpSpPr>
        <p:grpSpPr>
          <a:xfrm>
            <a:off x="392093" y="3316640"/>
            <a:ext cx="11407814" cy="2567692"/>
            <a:chOff x="1247775" y="1957380"/>
            <a:chExt cx="10296525" cy="21955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48FE650-B8A3-3047-A88B-920BE71CB8AF}"/>
                </a:ext>
              </a:extLst>
            </p:cNvPr>
            <p:cNvSpPr/>
            <p:nvPr/>
          </p:nvSpPr>
          <p:spPr>
            <a:xfrm>
              <a:off x="1247775" y="1957386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rgbClr val="0B9A6D">
                    <a:shade val="30000"/>
                    <a:satMod val="115000"/>
                  </a:srgbClr>
                </a:gs>
                <a:gs pos="50000">
                  <a:srgbClr val="0B9A6D">
                    <a:shade val="67500"/>
                    <a:satMod val="115000"/>
                  </a:srgbClr>
                </a:gs>
                <a:gs pos="100000">
                  <a:srgbClr val="0B9A6D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  <a:p>
              <a:pPr algn="ctr"/>
              <a:r>
                <a:rPr lang="en-US" sz="1600" b="1" dirty="0"/>
                <a:t>Year 1 </a:t>
              </a:r>
              <a:endParaRPr lang="en-US" sz="1400" b="1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First probationary period begins</a:t>
              </a:r>
            </a:p>
            <a:p>
              <a:pPr algn="ctr"/>
              <a:r>
                <a:rPr lang="en-US" sz="1400" dirty="0"/>
                <a:t>(4 years total)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1618F8F-B96B-2311-6731-8CE943B41E9A}"/>
                </a:ext>
              </a:extLst>
            </p:cNvPr>
            <p:cNvSpPr/>
            <p:nvPr/>
          </p:nvSpPr>
          <p:spPr>
            <a:xfrm>
              <a:off x="2743200" y="1957381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rgbClr val="0B9A6D">
                    <a:shade val="30000"/>
                    <a:satMod val="115000"/>
                  </a:srgbClr>
                </a:gs>
                <a:gs pos="50000">
                  <a:srgbClr val="0B9A6D">
                    <a:shade val="67500"/>
                    <a:satMod val="115000"/>
                  </a:srgbClr>
                </a:gs>
                <a:gs pos="100000">
                  <a:srgbClr val="0B9A6D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Year 2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09F5CC2-DC5E-DD2A-BA49-AA89F87A2E1B}"/>
                </a:ext>
              </a:extLst>
            </p:cNvPr>
            <p:cNvSpPr/>
            <p:nvPr/>
          </p:nvSpPr>
          <p:spPr>
            <a:xfrm>
              <a:off x="4238625" y="1957381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rgbClr val="0B9A6D">
                    <a:shade val="30000"/>
                    <a:satMod val="115000"/>
                  </a:srgbClr>
                </a:gs>
                <a:gs pos="50000">
                  <a:srgbClr val="0B9A6D">
                    <a:shade val="67500"/>
                    <a:satMod val="115000"/>
                  </a:srgbClr>
                </a:gs>
                <a:gs pos="100000">
                  <a:srgbClr val="0B9A6D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  <a:p>
              <a:pPr algn="ctr"/>
              <a:r>
                <a:rPr lang="en-US" sz="1600" b="1" dirty="0"/>
                <a:t>Year 3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Mandatory review for reappointment as assistant professor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915B48-CA2D-1C0B-8E3E-B83D9854FC70}"/>
                </a:ext>
              </a:extLst>
            </p:cNvPr>
            <p:cNvSpPr/>
            <p:nvPr/>
          </p:nvSpPr>
          <p:spPr>
            <a:xfrm>
              <a:off x="5734050" y="1971662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rgbClr val="0B9A6D">
                    <a:shade val="30000"/>
                    <a:satMod val="115000"/>
                  </a:srgbClr>
                </a:gs>
                <a:gs pos="50000">
                  <a:srgbClr val="0B9A6D">
                    <a:shade val="67500"/>
                    <a:satMod val="115000"/>
                  </a:srgbClr>
                </a:gs>
                <a:gs pos="100000">
                  <a:srgbClr val="0B9A6D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Year 4 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Final year of first probationary period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7CBEA01-CC5B-4CA3-FA17-B5C9BFEE9B21}"/>
                </a:ext>
              </a:extLst>
            </p:cNvPr>
            <p:cNvSpPr/>
            <p:nvPr/>
          </p:nvSpPr>
          <p:spPr>
            <a:xfrm>
              <a:off x="7229475" y="1971661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Year 5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Second probationary appointment begins</a:t>
              </a:r>
            </a:p>
            <a:p>
              <a:pPr algn="ctr"/>
              <a:r>
                <a:rPr lang="en-US" sz="1400" dirty="0"/>
                <a:t>(3 years total)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1897C83-B2B3-4544-22AF-0DE3B87D6D18}"/>
                </a:ext>
              </a:extLst>
            </p:cNvPr>
            <p:cNvSpPr/>
            <p:nvPr/>
          </p:nvSpPr>
          <p:spPr>
            <a:xfrm>
              <a:off x="8724900" y="1957381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Year 6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400" dirty="0"/>
                <a:t>Mandatory review for promotion to associate professor with tenure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8B0BC3C-04CD-2110-2507-99E39202401A}"/>
                </a:ext>
              </a:extLst>
            </p:cNvPr>
            <p:cNvSpPr/>
            <p:nvPr/>
          </p:nvSpPr>
          <p:spPr>
            <a:xfrm>
              <a:off x="10220325" y="1957380"/>
              <a:ext cx="1323975" cy="218122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  <a:p>
              <a:pPr algn="ctr"/>
              <a:r>
                <a:rPr lang="en-US" sz="1600" b="1" dirty="0"/>
                <a:t>Year 7</a:t>
              </a:r>
              <a:endParaRPr lang="en-US" sz="16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First year as associate professor </a:t>
              </a:r>
            </a:p>
            <a:p>
              <a:pPr algn="ctr"/>
              <a:r>
                <a:rPr lang="en-US" sz="1400" dirty="0"/>
                <a:t>- OR - </a:t>
              </a:r>
            </a:p>
            <a:p>
              <a:pPr algn="ctr"/>
              <a:r>
                <a:rPr lang="en-US" sz="1400" dirty="0"/>
                <a:t> final year as assistant professor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925632-E4E5-EA5C-A0B9-A27685309B6B}"/>
              </a:ext>
            </a:extLst>
          </p:cNvPr>
          <p:cNvSpPr txBox="1"/>
          <p:nvPr/>
        </p:nvSpPr>
        <p:spPr>
          <a:xfrm>
            <a:off x="6465838" y="2635415"/>
            <a:ext cx="52490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Second Probationary Appointment Period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3C9F2C-DA0A-C7D1-79F8-5B8F9EE52F90}"/>
              </a:ext>
            </a:extLst>
          </p:cNvPr>
          <p:cNvSpPr txBox="1"/>
          <p:nvPr/>
        </p:nvSpPr>
        <p:spPr>
          <a:xfrm>
            <a:off x="477120" y="2635415"/>
            <a:ext cx="5756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First Probationary Appointment Period</a:t>
            </a:r>
          </a:p>
        </p:txBody>
      </p:sp>
    </p:spTree>
    <p:extLst>
      <p:ext uri="{BB962C8B-B14F-4D97-AF65-F5344CB8AC3E}">
        <p14:creationId xmlns:p14="http://schemas.microsoft.com/office/powerpoint/2010/main" val="53332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7586" cy="706964"/>
          </a:xfrm>
        </p:spPr>
        <p:txBody>
          <a:bodyPr/>
          <a:lstStyle/>
          <a:p>
            <a:r>
              <a:rPr lang="en-US" b="1" dirty="0"/>
              <a:t>The Standard Timeline for Assistant Professors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1F0EB-09F9-4F37-BE99-9327C86A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73374F-D4C8-4643-B838-0A74D8713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016145"/>
              </p:ext>
            </p:extLst>
          </p:nvPr>
        </p:nvGraphicFramePr>
        <p:xfrm>
          <a:off x="615109" y="2626659"/>
          <a:ext cx="11138052" cy="403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67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164" y="862155"/>
            <a:ext cx="9197586" cy="706964"/>
          </a:xfrm>
        </p:spPr>
        <p:txBody>
          <a:bodyPr/>
          <a:lstStyle/>
          <a:p>
            <a:r>
              <a:rPr lang="en-US" b="1" dirty="0"/>
              <a:t>The Standard Probationary Associate Professor Progression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1F0EB-09F9-4F37-BE99-9327C86A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E3D62FD-6DAC-4A87-BE4E-533F9BD2F6DA}"/>
              </a:ext>
            </a:extLst>
          </p:cNvPr>
          <p:cNvGraphicFramePr>
            <a:graphicFrameLocks/>
          </p:cNvGraphicFramePr>
          <p:nvPr/>
        </p:nvGraphicFramePr>
        <p:xfrm>
          <a:off x="1342559" y="2465016"/>
          <a:ext cx="9506881" cy="399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3459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BE47-88C0-D54A-BD5A-5242852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Extensions to the Tenure Clock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FF8F2-DF7A-7740-8963-00D89AF2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69" y="2439850"/>
            <a:ext cx="11038901" cy="4122421"/>
          </a:xfrm>
        </p:spPr>
        <p:txBody>
          <a:bodyPr>
            <a:normAutofit fontScale="92500" lnSpcReduction="10000"/>
          </a:bodyPr>
          <a:lstStyle/>
          <a:p>
            <a:pPr marL="57150" indent="0">
              <a:buNone/>
            </a:pPr>
            <a:r>
              <a:rPr lang="en-US" sz="2000" b="1" dirty="0"/>
              <a:t>There are six automatic extension reasons: </a:t>
            </a:r>
          </a:p>
          <a:p>
            <a:pPr marL="57150" indent="0">
              <a:buNone/>
            </a:pPr>
            <a:r>
              <a:rPr lang="en-US" sz="1800" dirty="0"/>
              <a:t>Leaves of absence that are one semester to twelve months.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Changes in appointment to 50% time or less for one year.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Immigration/visa status that does not permit the award of tenure for candidates who have been recommended for tenure.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Birth/adoption of a child </a:t>
            </a:r>
            <a:r>
              <a:rPr lang="en-US" sz="1800" b="1" i="1" dirty="0"/>
              <a:t>(a request must be made; will be granted automatically)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An extension recommended as an outcome of a hearing and/or appeal conducted pursuant to the Faculty Grievance Policy.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b="0" i="0" dirty="0">
                <a:effectLst/>
              </a:rPr>
              <a:t>The impact of COVID-19 for any probationary faculty member who: a) was in the tenure system at MSU as of Spring 2020 scheduled for a reappointment or tenure review, or b) has an employment start date in the tenure system from Summer 2020 through August 15, 2023.</a:t>
            </a:r>
          </a:p>
          <a:p>
            <a:pPr marL="457200" lvl="1" indent="0">
              <a:buNone/>
            </a:pPr>
            <a:r>
              <a:rPr lang="en-US" sz="1800" dirty="0">
                <a:cs typeface="Gotham Book" pitchFamily="50" charset="0"/>
              </a:rPr>
              <a:t>Extending the Tenure Clock Policy</a:t>
            </a:r>
            <a:r>
              <a:rPr lang="en-US" sz="1800" b="1" dirty="0">
                <a:cs typeface="Gotham Book" pitchFamily="50" charset="0"/>
              </a:rPr>
              <a:t>: </a:t>
            </a:r>
            <a:r>
              <a:rPr lang="en-US" sz="1800" dirty="0">
                <a:cs typeface="Gotham Book" pitchFamily="50" charset="0"/>
                <a:hlinkClick r:id="rId3"/>
              </a:rPr>
              <a:t>https://hr.msu.edu/policies-procedures/faculty-academic-staff/faculty-handbook/tenure_timeline_extension.html</a:t>
            </a:r>
            <a:r>
              <a:rPr lang="en-US" sz="1800" dirty="0">
                <a:cs typeface="Gotham Book" pitchFamily="50" charset="0"/>
              </a:rPr>
              <a:t> </a:t>
            </a:r>
          </a:p>
          <a:p>
            <a:pPr marL="800100" lvl="1" indent="-342900">
              <a:buFont typeface="+mj-lt"/>
              <a:buAutoNum type="arabicPeriod"/>
            </a:pPr>
            <a:endParaRPr lang="en-US" sz="1800" b="0" i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D447-5EC5-1B63-200B-886699FC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603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A5081B5C4CAF4F9FFF4E159CE79E78" ma:contentTypeVersion="12" ma:contentTypeDescription="Create a new document." ma:contentTypeScope="" ma:versionID="d880c526aa1c99ba466c05dec76d6f19">
  <xsd:schema xmlns:xsd="http://www.w3.org/2001/XMLSchema" xmlns:xs="http://www.w3.org/2001/XMLSchema" xmlns:p="http://schemas.microsoft.com/office/2006/metadata/properties" xmlns:ns2="dd47038d-970b-4c9e-a8b7-b6cd06d6662d" targetNamespace="http://schemas.microsoft.com/office/2006/metadata/properties" ma:root="true" ma:fieldsID="b97df7954f35eae3e4d9967311d8bd1a" ns2:_="">
    <xsd:import namespace="dd47038d-970b-4c9e-a8b7-b6cd06d666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7038d-970b-4c9e-a8b7-b6cd06d6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47038d-970b-4c9e-a8b7-b6cd06d6662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F43C3E-F245-4169-842E-F41B9A0F2E30}"/>
</file>

<file path=customXml/itemProps2.xml><?xml version="1.0" encoding="utf-8"?>
<ds:datastoreItem xmlns:ds="http://schemas.openxmlformats.org/officeDocument/2006/customXml" ds:itemID="{B3949939-2C9E-4399-80BE-3FEFB064CF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FC83A0-AB98-4659-ACD5-D2185007C70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7360</TotalTime>
  <Words>1433</Words>
  <Application>Microsoft Office PowerPoint</Application>
  <PresentationFormat>Widescreen</PresentationFormat>
  <Paragraphs>168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Gotham Book</vt:lpstr>
      <vt:lpstr>Wingdings 3</vt:lpstr>
      <vt:lpstr>Ion Boardroom</vt:lpstr>
      <vt:lpstr>The Formal Process: Reappointment, Promotion, and Tenure</vt:lpstr>
      <vt:lpstr>The University Philosophy about Tenure (see Annual Provost Memo, Spring 2024)</vt:lpstr>
      <vt:lpstr>Annual Provost RPT Memo  </vt:lpstr>
      <vt:lpstr>Provost RPT Memos (pg. 2)</vt:lpstr>
      <vt:lpstr>A Helpful Resource </vt:lpstr>
      <vt:lpstr>The Standard Timeline for Assistant Professors </vt:lpstr>
      <vt:lpstr>The Standard Timeline for Assistant Professors </vt:lpstr>
      <vt:lpstr>The Standard Probationary Associate Professor Progression</vt:lpstr>
      <vt:lpstr>Extensions to the Tenure Clock</vt:lpstr>
      <vt:lpstr>Components and Processes</vt:lpstr>
      <vt:lpstr>Overview of The Reappointment, Promotion, and Tenure Review Process </vt:lpstr>
      <vt:lpstr>University Standards – Reappointment</vt:lpstr>
      <vt:lpstr>University Standards – Promotion to Associate Professor with the Award of Tenure</vt:lpstr>
      <vt:lpstr>Annual Review</vt:lpstr>
      <vt:lpstr>Diversity, Equity, and Inclusion</vt:lpstr>
      <vt:lpstr>Additional Information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FASA Strategic Plan</dc:title>
  <dc:creator>Yermak, Kara</dc:creator>
  <cp:lastModifiedBy>Lambert, Kelly</cp:lastModifiedBy>
  <cp:revision>38</cp:revision>
  <dcterms:created xsi:type="dcterms:W3CDTF">2022-01-11T21:46:53Z</dcterms:created>
  <dcterms:modified xsi:type="dcterms:W3CDTF">2024-10-29T19:38:51Z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0x010100BCA5081B5C4CAF4F9FFF4E159CE79E78</vt:lpwstr>
  </property>
  <property fmtid="{D5CDD505-2E9C-101B-9397-08002B2CF9AE}" pid="3" name="Order">
    <vt:lpwstr>100.000000000000</vt:lpwstr>
  </property>
</Properties>
</file>