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770" r:id="rId5"/>
  </p:sldMasterIdLst>
  <p:notesMasterIdLst>
    <p:notesMasterId r:id="rId17"/>
  </p:notesMasterIdLst>
  <p:sldIdLst>
    <p:sldId id="256" r:id="rId6"/>
    <p:sldId id="262" r:id="rId7"/>
    <p:sldId id="272" r:id="rId8"/>
    <p:sldId id="281" r:id="rId9"/>
    <p:sldId id="289" r:id="rId10"/>
    <p:sldId id="290" r:id="rId11"/>
    <p:sldId id="282" r:id="rId12"/>
    <p:sldId id="284" r:id="rId13"/>
    <p:sldId id="288" r:id="rId14"/>
    <p:sldId id="285" r:id="rId15"/>
    <p:sldId id="264" r:id="rId1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BE99"/>
    <a:srgbClr val="18453B"/>
    <a:srgbClr val="67C521"/>
    <a:srgbClr val="BA9C46"/>
    <a:srgbClr val="4BACC6"/>
    <a:srgbClr val="00FFCC"/>
    <a:srgbClr val="0C533A"/>
    <a:srgbClr val="DDC42F"/>
    <a:srgbClr val="A8E878"/>
    <a:srgbClr val="0643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5608BA-9639-46C8-ABF7-4238ED8EF879}" v="1" dt="2023-08-11T19:56:09.0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98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0B761B-DB3E-49B7-9786-FE89AFDBDA8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0CE0A0-14B9-450E-BC44-BEF2B3E23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071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latin typeface="Calibri"/>
                <a:ea typeface="ＭＳ Ｐゴシック"/>
              </a:rPr>
              <a:t>Recognize and support the diversity of academic appointments and career stages</a:t>
            </a:r>
          </a:p>
          <a:p>
            <a:r>
              <a:rPr lang="en-US" sz="1200" dirty="0">
                <a:latin typeface="Calibri"/>
                <a:ea typeface="ＭＳ Ｐゴシック"/>
              </a:rPr>
              <a:t>Enable academics to learn from and share experiences with each other</a:t>
            </a:r>
          </a:p>
          <a:p>
            <a:r>
              <a:rPr lang="en-US" sz="1200" dirty="0">
                <a:latin typeface="Calibri"/>
                <a:ea typeface="ＭＳ Ｐゴシック"/>
              </a:rPr>
              <a:t>Listen to and learn from the experiences of MSU’s academics</a:t>
            </a:r>
          </a:p>
          <a:p>
            <a:r>
              <a:rPr lang="en-US" sz="1200" dirty="0">
                <a:latin typeface="Calibri"/>
                <a:ea typeface="ＭＳ Ｐゴシック"/>
              </a:rPr>
              <a:t>Offer tailored approaches to meet the needs of academic cohorts across disciplines, backgrounds, and career stages</a:t>
            </a:r>
          </a:p>
          <a:p>
            <a:r>
              <a:rPr lang="en-US" sz="1200" dirty="0">
                <a:latin typeface="Calibri"/>
                <a:ea typeface="ＭＳ Ｐゴシック"/>
              </a:rPr>
              <a:t>Serve as a connector to foster collaboration across campus partners in support of academics’ professional growth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3F1034-FD1E-4C51-B9C5-D127D27C218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9325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3F1034-FD1E-4C51-B9C5-D127D27C218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7623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3F1034-FD1E-4C51-B9C5-D127D27C218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3684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3F1034-FD1E-4C51-B9C5-D127D27C218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06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728841"/>
            <a:ext cx="7772400" cy="130196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0" i="0" baseline="0">
                <a:ln>
                  <a:noFill/>
                </a:ln>
                <a:solidFill>
                  <a:srgbClr val="18453B"/>
                </a:solidFill>
                <a:latin typeface="Gotham-Bold"/>
                <a:cs typeface="Gotham-Bold"/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030807"/>
            <a:ext cx="7772400" cy="210235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buNone/>
              <a:defRPr sz="2400" b="0" i="0"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cs typeface="Gotham Book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595959"/>
                </a:solidFill>
                <a:latin typeface="Gotham Book" charset="0"/>
                <a:ea typeface="Gotham Book" charset="0"/>
                <a:cs typeface="Gotham Book" charset="0"/>
              </a:defRPr>
            </a:lvl1pPr>
          </a:lstStyle>
          <a:p>
            <a:pPr>
              <a:defRPr/>
            </a:pPr>
            <a:fld id="{D803B8FA-BCB0-5D4D-9E0C-8594CF5A2264}" type="datetime1">
              <a:rPr lang="en-US"/>
              <a:pPr>
                <a:defRPr/>
              </a:pPr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cs typeface="Gotham Book"/>
              </a:defRPr>
            </a:lvl1pPr>
          </a:lstStyle>
          <a:p>
            <a:pPr>
              <a:defRPr/>
            </a:pPr>
            <a:r>
              <a:rPr lang="en-US"/>
              <a:t>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595959"/>
                </a:solidFill>
                <a:latin typeface="Gotham Book" charset="0"/>
                <a:ea typeface="Gotham Book" charset="0"/>
                <a:cs typeface="Gotham Book" charset="0"/>
              </a:defRPr>
            </a:lvl1pPr>
          </a:lstStyle>
          <a:p>
            <a:pPr>
              <a:defRPr/>
            </a:pPr>
            <a:fld id="{205D934E-3E61-264D-8682-F58928E18B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248606"/>
            <a:ext cx="8229600" cy="48023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0" i="0" baseline="0">
                <a:solidFill>
                  <a:srgbClr val="18453B"/>
                </a:solidFill>
                <a:latin typeface="Gotham-Bold"/>
                <a:cs typeface="Gotham-Bold"/>
              </a:defRPr>
            </a:lvl1pPr>
          </a:lstStyle>
          <a:p>
            <a:r>
              <a:rPr lang="en-US"/>
              <a:t>1 column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9668"/>
            <a:ext cx="8229600" cy="4066495"/>
          </a:xfrm>
          <a:prstGeom prst="rect">
            <a:avLst/>
          </a:prstGeom>
        </p:spPr>
        <p:txBody>
          <a:bodyPr/>
          <a:lstStyle>
            <a:lvl1pPr>
              <a:buClr>
                <a:srgbClr val="18453B"/>
              </a:buClr>
              <a:buFont typeface="Arial"/>
              <a:buChar char="•"/>
              <a:defRPr sz="2800" b="0" i="0">
                <a:solidFill>
                  <a:srgbClr val="595959"/>
                </a:solidFill>
                <a:latin typeface="Gotham Book"/>
                <a:cs typeface="Gotham Book"/>
              </a:defRPr>
            </a:lvl1pPr>
            <a:lvl2pPr>
              <a:buClr>
                <a:schemeClr val="tx1">
                  <a:lumMod val="75000"/>
                  <a:lumOff val="25000"/>
                </a:schemeClr>
              </a:buClr>
              <a:buSzPct val="85000"/>
              <a:buFont typeface="Arial"/>
              <a:buChar char="•"/>
              <a:defRPr sz="2400" b="0" i="0">
                <a:solidFill>
                  <a:srgbClr val="595959"/>
                </a:solidFill>
                <a:latin typeface="Gotham Book"/>
                <a:cs typeface="Gotham Book"/>
              </a:defRPr>
            </a:lvl2pPr>
            <a:lvl3pPr>
              <a:buClr>
                <a:schemeClr val="tx1">
                  <a:lumMod val="75000"/>
                  <a:lumOff val="25000"/>
                </a:schemeClr>
              </a:buClr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Gotham Book"/>
                <a:cs typeface="Gotham Book"/>
              </a:defRPr>
            </a:lvl3pPr>
            <a:lvl4pPr>
              <a:defRPr b="0" i="0">
                <a:latin typeface="Gotham Book"/>
                <a:cs typeface="Gotham Book"/>
              </a:defRPr>
            </a:lvl4pPr>
            <a:lvl5pPr>
              <a:defRPr b="0" i="0">
                <a:latin typeface="Gotham Book"/>
                <a:cs typeface="Gotham Book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595959"/>
                </a:solidFill>
                <a:latin typeface="Gotham Book" charset="0"/>
                <a:ea typeface="Gotham Book" charset="0"/>
                <a:cs typeface="Gotham Book" charset="0"/>
              </a:defRPr>
            </a:lvl1pPr>
          </a:lstStyle>
          <a:p>
            <a:pPr>
              <a:defRPr/>
            </a:pPr>
            <a:fld id="{C93AF409-9F3D-4144-905F-D667DBFB2192}" type="datetime1">
              <a:rPr lang="en-US"/>
              <a:pPr>
                <a:defRPr/>
              </a:pPr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cs typeface="Gotham Book"/>
              </a:defRPr>
            </a:lvl1pPr>
          </a:lstStyle>
          <a:p>
            <a:pPr>
              <a:defRPr/>
            </a:pPr>
            <a:r>
              <a:rPr lang="en-US"/>
              <a:t>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595959"/>
                </a:solidFill>
                <a:latin typeface="Gotham Book" charset="0"/>
                <a:ea typeface="Gotham Book" charset="0"/>
                <a:cs typeface="Gotham Book" charset="0"/>
              </a:defRPr>
            </a:lvl1pPr>
          </a:lstStyle>
          <a:p>
            <a:pPr>
              <a:defRPr/>
            </a:pPr>
            <a:fld id="{0B4461CB-4CA9-2A43-A3FA-624E1DA485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003154"/>
            <a:ext cx="8229600" cy="87509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0" i="0" baseline="0">
                <a:solidFill>
                  <a:srgbClr val="18453B"/>
                </a:solidFill>
                <a:latin typeface="Gotham-Bold"/>
                <a:cs typeface="Gotham-Bold"/>
              </a:defRPr>
            </a:lvl1pPr>
          </a:lstStyle>
          <a:p>
            <a:r>
              <a:rPr lang="en-US"/>
              <a:t>2 columns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9668"/>
            <a:ext cx="3950704" cy="4296682"/>
          </a:xfrm>
          <a:prstGeom prst="rect">
            <a:avLst/>
          </a:prstGeom>
        </p:spPr>
        <p:txBody>
          <a:bodyPr/>
          <a:lstStyle>
            <a:lvl1pPr>
              <a:buClr>
                <a:schemeClr val="tx1">
                  <a:lumMod val="75000"/>
                  <a:lumOff val="25000"/>
                </a:schemeClr>
              </a:buClr>
              <a:buFont typeface="Arial"/>
              <a:buChar char="•"/>
              <a:defRPr sz="2800" b="0" i="0"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cs typeface="Gotham Book"/>
              </a:defRPr>
            </a:lvl1pPr>
            <a:lvl2pPr>
              <a:buClr>
                <a:schemeClr val="tx1">
                  <a:lumMod val="75000"/>
                  <a:lumOff val="25000"/>
                </a:schemeClr>
              </a:buClr>
              <a:buSzPct val="85000"/>
              <a:buFont typeface="Arial"/>
              <a:buChar char="•"/>
              <a:defRPr sz="2400" b="0" i="0"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cs typeface="Gotham Book"/>
              </a:defRPr>
            </a:lvl2pPr>
            <a:lvl3pPr>
              <a:buClr>
                <a:schemeClr val="tx1">
                  <a:lumMod val="75000"/>
                  <a:lumOff val="25000"/>
                </a:schemeClr>
              </a:buClr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Gotham Book"/>
                <a:cs typeface="Gotham Book"/>
              </a:defRPr>
            </a:lvl3pPr>
            <a:lvl4pPr>
              <a:defRPr b="0" i="0">
                <a:latin typeface="Gotham Book"/>
                <a:cs typeface="Gotham Book"/>
              </a:defRPr>
            </a:lvl4pPr>
            <a:lvl5pPr>
              <a:defRPr b="0" i="0">
                <a:latin typeface="Gotham Book"/>
                <a:cs typeface="Gotham Book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595959"/>
                </a:solidFill>
                <a:latin typeface="Gotham Book" charset="0"/>
                <a:ea typeface="Gotham Book" charset="0"/>
                <a:cs typeface="Gotham Book" charset="0"/>
              </a:defRPr>
            </a:lvl1pPr>
          </a:lstStyle>
          <a:p>
            <a:pPr>
              <a:defRPr/>
            </a:pPr>
            <a:fld id="{3849B177-5D8B-7A43-B9D4-2D03D1F64BD4}" type="datetime1">
              <a:rPr lang="en-US"/>
              <a:pPr>
                <a:defRPr/>
              </a:pPr>
              <a:t>8/31/2023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cs typeface="Gotham Book"/>
              </a:defRPr>
            </a:lvl1pPr>
          </a:lstStyle>
          <a:p>
            <a:pPr>
              <a:defRPr/>
            </a:pPr>
            <a:r>
              <a:rPr lang="en-US"/>
              <a:t>Footer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595959"/>
                </a:solidFill>
                <a:latin typeface="Gotham Book" charset="0"/>
                <a:ea typeface="Gotham Book" charset="0"/>
                <a:cs typeface="Gotham Book" charset="0"/>
              </a:defRPr>
            </a:lvl1pPr>
          </a:lstStyle>
          <a:p>
            <a:pPr>
              <a:defRPr/>
            </a:pPr>
            <a:fld id="{4599938D-0427-3542-974E-F7CD887B38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4736096" y="2059668"/>
            <a:ext cx="3950704" cy="4296682"/>
          </a:xfrm>
          <a:prstGeom prst="rect">
            <a:avLst/>
          </a:prstGeom>
        </p:spPr>
        <p:txBody>
          <a:bodyPr/>
          <a:lstStyle>
            <a:lvl1pPr>
              <a:buClr>
                <a:schemeClr val="tx1">
                  <a:lumMod val="75000"/>
                  <a:lumOff val="25000"/>
                </a:schemeClr>
              </a:buClr>
              <a:buFont typeface="Wingdings" charset="2"/>
              <a:buChar char="§"/>
              <a:defRPr sz="2800" b="0" i="0"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cs typeface="Gotham Book"/>
              </a:defRPr>
            </a:lvl1pPr>
            <a:lvl2pPr>
              <a:buClr>
                <a:schemeClr val="tx1">
                  <a:lumMod val="75000"/>
                  <a:lumOff val="25000"/>
                </a:schemeClr>
              </a:buClr>
              <a:buFont typeface="Wingdings" charset="2"/>
              <a:buChar char="§"/>
              <a:defRPr sz="2400" b="0" i="0"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cs typeface="Gotham Book"/>
              </a:defRPr>
            </a:lvl2pPr>
            <a:lvl3pPr>
              <a:buClr>
                <a:schemeClr val="tx1">
                  <a:lumMod val="75000"/>
                  <a:lumOff val="25000"/>
                </a:schemeClr>
              </a:buClr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Gotham Book"/>
                <a:cs typeface="Gotham Book"/>
              </a:defRPr>
            </a:lvl3pPr>
            <a:lvl4pPr>
              <a:defRPr b="0" i="0">
                <a:latin typeface="Gotham Book"/>
                <a:cs typeface="Gotham Book"/>
              </a:defRPr>
            </a:lvl4pPr>
            <a:lvl5pPr>
              <a:defRPr b="0" i="0">
                <a:latin typeface="Gotham Book"/>
                <a:cs typeface="Gotham Book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109873"/>
            <a:ext cx="8229600" cy="82173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0" i="0">
                <a:solidFill>
                  <a:srgbClr val="18453B"/>
                </a:solidFill>
                <a:latin typeface="Gotham-Bold"/>
                <a:cs typeface="Gotham-Bold"/>
              </a:defRPr>
            </a:lvl1pPr>
          </a:lstStyle>
          <a:p>
            <a:r>
              <a:rPr lang="en-US"/>
              <a:t>1 column, no bullets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81011"/>
            <a:ext cx="8229600" cy="4024165"/>
          </a:xfrm>
          <a:prstGeom prst="rect">
            <a:avLst/>
          </a:prstGeom>
        </p:spPr>
        <p:txBody>
          <a:bodyPr wrap="square" numCol="1" anchor="t"/>
          <a:lstStyle>
            <a:lvl1pPr marL="0" indent="0" algn="l">
              <a:buClr>
                <a:schemeClr val="tx1">
                  <a:lumMod val="75000"/>
                  <a:lumOff val="25000"/>
                </a:schemeClr>
              </a:buClr>
              <a:buFontTx/>
              <a:buNone/>
              <a:defRPr sz="24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Gotham Book"/>
                <a:cs typeface="Gotham Book"/>
              </a:defRPr>
            </a:lvl1pPr>
            <a:lvl2pPr marL="0" indent="0" algn="l">
              <a:buClr>
                <a:schemeClr val="tx1">
                  <a:lumMod val="75000"/>
                  <a:lumOff val="25000"/>
                </a:schemeClr>
              </a:buClr>
              <a:buFontTx/>
              <a:buNone/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Gotham Book"/>
                <a:cs typeface="Gotham Book"/>
              </a:defRPr>
            </a:lvl2pPr>
            <a:lvl3pPr>
              <a:buClr>
                <a:schemeClr val="tx1">
                  <a:lumMod val="75000"/>
                  <a:lumOff val="25000"/>
                </a:schemeClr>
              </a:buClr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Gotham Book"/>
                <a:cs typeface="Gotham Book"/>
              </a:defRPr>
            </a:lvl3pPr>
            <a:lvl4pPr>
              <a:defRPr b="0" i="0">
                <a:latin typeface="Gotham Book"/>
                <a:cs typeface="Gotham Book"/>
              </a:defRPr>
            </a:lvl4pPr>
            <a:lvl5pPr>
              <a:defRPr b="0" i="0">
                <a:latin typeface="Gotham Book"/>
                <a:cs typeface="Gotham Book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595959"/>
                </a:solidFill>
                <a:latin typeface="Gotham Book" charset="0"/>
                <a:ea typeface="Gotham Book" charset="0"/>
                <a:cs typeface="Gotham Book" charset="0"/>
              </a:defRPr>
            </a:lvl1pPr>
          </a:lstStyle>
          <a:p>
            <a:pPr>
              <a:defRPr/>
            </a:pPr>
            <a:fld id="{9F847968-A88B-B947-87AA-BB83F906ED2F}" type="datetime1">
              <a:rPr lang="en-US"/>
              <a:pPr>
                <a:defRPr/>
              </a:pPr>
              <a:t>8/31/2023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cs typeface="Gotham Book"/>
              </a:defRPr>
            </a:lvl1pPr>
          </a:lstStyle>
          <a:p>
            <a:pPr>
              <a:defRPr/>
            </a:pPr>
            <a:r>
              <a:rPr lang="en-US"/>
              <a:t>Footer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595959"/>
                </a:solidFill>
                <a:latin typeface="Gotham Book" charset="0"/>
                <a:ea typeface="Gotham Book" charset="0"/>
                <a:cs typeface="Gotham Book" charset="0"/>
              </a:defRPr>
            </a:lvl1pPr>
          </a:lstStyle>
          <a:p>
            <a:pPr>
              <a:defRPr/>
            </a:pPr>
            <a:fld id="{4DCE0E26-47BB-FF4B-814B-E43C1B98F5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875091"/>
            <a:ext cx="8229600" cy="72510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0" i="0">
                <a:solidFill>
                  <a:srgbClr val="18453B"/>
                </a:solidFill>
                <a:latin typeface="Gotham-Bold"/>
                <a:cs typeface="Gotham-Bold"/>
              </a:defRPr>
            </a:lvl1pPr>
          </a:lstStyle>
          <a:p>
            <a:r>
              <a:rPr lang="en-US"/>
              <a:t>1 column with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4905"/>
            <a:ext cx="8229600" cy="4419600"/>
          </a:xfrm>
          <a:prstGeom prst="rect">
            <a:avLst/>
          </a:prstGeom>
        </p:spPr>
        <p:txBody>
          <a:bodyPr wrap="square" numCol="1" anchor="t"/>
          <a:lstStyle>
            <a:lvl1pPr marL="457200" indent="-457200" algn="l">
              <a:buClr>
                <a:schemeClr val="tx1">
                  <a:lumMod val="75000"/>
                  <a:lumOff val="25000"/>
                </a:schemeClr>
              </a:buClr>
              <a:buFont typeface="+mj-lt"/>
              <a:buAutoNum type="arabicPeriod"/>
              <a:defRPr sz="24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Gotham Book"/>
                <a:cs typeface="Gotham Book"/>
              </a:defRPr>
            </a:lvl1pPr>
            <a:lvl2pPr marL="457200" indent="182880" algn="l">
              <a:buClr>
                <a:schemeClr val="tx1">
                  <a:lumMod val="75000"/>
                  <a:lumOff val="25000"/>
                </a:schemeClr>
              </a:buClr>
              <a:buSzPct val="85000"/>
              <a:buFont typeface="Arial"/>
              <a:buChar char="•"/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Gotham Book"/>
                <a:cs typeface="Gotham Book"/>
              </a:defRPr>
            </a:lvl2pPr>
            <a:lvl3pPr>
              <a:buClr>
                <a:schemeClr val="tx1">
                  <a:lumMod val="75000"/>
                  <a:lumOff val="25000"/>
                </a:schemeClr>
              </a:buClr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Gotham Book"/>
                <a:cs typeface="Gotham Book"/>
              </a:defRPr>
            </a:lvl3pPr>
            <a:lvl4pPr>
              <a:defRPr b="0" i="0">
                <a:latin typeface="Gotham Book"/>
                <a:cs typeface="Gotham Book"/>
              </a:defRPr>
            </a:lvl4pPr>
            <a:lvl5pPr>
              <a:defRPr b="0" i="0">
                <a:latin typeface="Gotham Book"/>
                <a:cs typeface="Gotham Book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595959"/>
                </a:solidFill>
                <a:latin typeface="Gotham Book" charset="0"/>
                <a:ea typeface="Gotham Book" charset="0"/>
                <a:cs typeface="Gotham Book" charset="0"/>
              </a:defRPr>
            </a:lvl1pPr>
          </a:lstStyle>
          <a:p>
            <a:pPr>
              <a:defRPr/>
            </a:pPr>
            <a:fld id="{04B2702C-F183-E649-BBAD-4C35648D6001}" type="datetime1">
              <a:rPr lang="en-US"/>
              <a:pPr>
                <a:defRPr/>
              </a:pPr>
              <a:t>8/31/2023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cs typeface="Gotham Book"/>
              </a:defRPr>
            </a:lvl1pPr>
          </a:lstStyle>
          <a:p>
            <a:pPr>
              <a:defRPr/>
            </a:pPr>
            <a:r>
              <a:rPr lang="en-US"/>
              <a:t>Footer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595959"/>
                </a:solidFill>
                <a:latin typeface="Gotham Book" charset="0"/>
                <a:ea typeface="Gotham Book" charset="0"/>
                <a:cs typeface="Gotham Book" charset="0"/>
              </a:defRPr>
            </a:lvl1pPr>
          </a:lstStyle>
          <a:p>
            <a:pPr>
              <a:defRPr/>
            </a:pPr>
            <a:fld id="{14362E17-3E5F-5C4D-AFD9-BBBB918BE2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smtClean="0"/>
              <a:pPr/>
              <a:t>8/31/2023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7586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Masthead" descr="Green bar with white Michigan State University logo">
            <a:extLst>
              <a:ext uri="{FF2B5EF4-FFF2-40B4-BE49-F238E27FC236}">
                <a16:creationId xmlns:a16="http://schemas.microsoft.com/office/drawing/2014/main" id="{C2651E67-3C06-8742-9D11-3904B3FC589A}"/>
              </a:ext>
            </a:extLst>
          </p:cNvPr>
          <p:cNvGrpSpPr/>
          <p:nvPr userDrawn="1"/>
        </p:nvGrpSpPr>
        <p:grpSpPr>
          <a:xfrm>
            <a:off x="0" y="0"/>
            <a:ext cx="9144000" cy="525931"/>
            <a:chOff x="0" y="0"/>
            <a:chExt cx="9144000" cy="525931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0EAC73F-8000-9D48-B1F7-88AD63C314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480212"/>
              <a:ext cx="9144000" cy="45719"/>
            </a:xfrm>
            <a:prstGeom prst="rect">
              <a:avLst/>
            </a:prstGeom>
            <a:solidFill>
              <a:srgbClr val="67C521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3D844B1-685E-CD4D-9FD4-223F3DAC44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0"/>
              <a:ext cx="9144000" cy="490559"/>
            </a:xfrm>
            <a:prstGeom prst="rect">
              <a:avLst/>
            </a:prstGeom>
            <a:solidFill>
              <a:srgbClr val="18453B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8" descr="Michigan State University logo">
              <a:extLst>
                <a:ext uri="{FF2B5EF4-FFF2-40B4-BE49-F238E27FC236}">
                  <a16:creationId xmlns:a16="http://schemas.microsoft.com/office/drawing/2014/main" id="{C853019F-15A1-C547-B816-438CAF3C2A3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/>
            <a:stretch>
              <a:fillRect/>
            </a:stretch>
          </p:blipFill>
          <p:spPr>
            <a:xfrm>
              <a:off x="6109791" y="124350"/>
              <a:ext cx="2914883" cy="246063"/>
            </a:xfrm>
            <a:prstGeom prst="rect">
              <a:avLst/>
            </a:prstGeom>
          </p:spPr>
        </p:pic>
      </p:grp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ea typeface="+mn-ea"/>
                <a:cs typeface="+mn-cs"/>
              </a:defRPr>
            </a:lvl1pPr>
          </a:lstStyle>
          <a:p>
            <a:pPr>
              <a:defRPr/>
            </a:pPr>
            <a:fld id="{FB44CCF9-D185-2447-94DE-2F097F7C2422}" type="datetime1">
              <a:rPr lang="en-US"/>
              <a:pPr>
                <a:defRPr/>
              </a:pPr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ea typeface="+mn-ea"/>
                <a:cs typeface="+mn-cs"/>
              </a:defRPr>
            </a:lvl1pPr>
          </a:lstStyle>
          <a:p>
            <a:pPr>
              <a:defRPr/>
            </a:pPr>
            <a:fld id="{E1544D71-77D6-5B4F-A1FC-5CA064DBD1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8" r:id="rId4"/>
    <p:sldLayoutId id="2147483697" r:id="rId5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Gotham Book"/>
          <a:ea typeface="ＭＳ Ｐゴシック" charset="-128"/>
          <a:cs typeface="ＭＳ Ｐゴシック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Gotham Book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Gotham Book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Gotham Book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Gotham Book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Gotham Book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2582693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9689" y="1123838"/>
            <a:ext cx="221061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8861898" y="758952"/>
            <a:ext cx="288036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01951" y="864108"/>
            <a:ext cx="54864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6849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9B482E8-6E0E-1B4F-B1FD-C69DB9E858D9}" type="datetimeFigureOut">
              <a:rPr lang="en-US" smtClean="0"/>
              <a:pPr/>
              <a:t>8/31/2023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01951" y="6356351"/>
            <a:ext cx="4433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5602" y="6356351"/>
            <a:ext cx="11481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450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19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7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5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provost.msu.edu/priorities-and-initiatives/honorifics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ofasd.msu.edu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mailto:ofasd@msu.edu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2.sv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svg"/><Relationship Id="rId4" Type="http://schemas.openxmlformats.org/officeDocument/2006/relationships/image" Target="../media/image10.svg"/><Relationship Id="rId9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hangingPunct="1"/>
            <a:r>
              <a:rPr lang="en-US" sz="4900" b="1" dirty="0">
                <a:latin typeface="Calibri"/>
                <a:ea typeface="ＭＳ Ｐゴシック"/>
              </a:rPr>
              <a:t>Office of Faculty and Academic Staff Development</a:t>
            </a:r>
            <a:br>
              <a:rPr lang="en-US" dirty="0"/>
            </a:br>
            <a:br>
              <a:rPr lang="en-US" dirty="0"/>
            </a:br>
            <a:r>
              <a:rPr lang="en-US" dirty="0">
                <a:latin typeface="Calibri"/>
                <a:ea typeface="ＭＳ Ｐゴシック"/>
              </a:rPr>
              <a:t>Michigan State University</a:t>
            </a:r>
            <a:endParaRPr lang="en-US" b="1" dirty="0">
              <a:latin typeface="Calibri"/>
              <a:ea typeface="ＭＳ Ｐゴシック"/>
              <a:cs typeface="Arial" charset="0"/>
            </a:endParaRPr>
          </a:p>
        </p:txBody>
      </p:sp>
      <p:pic>
        <p:nvPicPr>
          <p:cNvPr id="3" name="Content Placeholder 2">
            <a:extLst>
              <a:ext uri="{FF2B5EF4-FFF2-40B4-BE49-F238E27FC236}">
                <a16:creationId xmlns:a16="http://schemas.microsoft.com/office/drawing/2014/main" id="{AE8229DB-066B-23AA-D2E0-F258D7BBF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57600" y="4213442"/>
            <a:ext cx="1828800" cy="182880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F196D-DB23-F8F4-2DF7-40251159C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69818"/>
            <a:ext cx="8229600" cy="759022"/>
          </a:xfrm>
          <a:solidFill>
            <a:schemeClr val="accent4"/>
          </a:solidFill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chemeClr val="tx1"/>
                </a:solidFill>
                <a:latin typeface="+mj-lt"/>
              </a:rPr>
              <a:t>Culture of Recognition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C9047-CDAE-07D8-C3E6-E9AD425D58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9668"/>
            <a:ext cx="8229600" cy="406649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/>
              <a:t>Thrive sessions to help situate and communicate work to others leading to promotion in rank including new course evaluation system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/>
              <a:t>Internal awards and recognitions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For leadership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For excellence in teaching and advising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/>
              <a:t>External awards and recognitions</a:t>
            </a:r>
          </a:p>
          <a:p>
            <a:pPr marL="400050" lvl="1" indent="0">
              <a:lnSpc>
                <a:spcPct val="90000"/>
              </a:lnSpc>
              <a:buNone/>
            </a:pPr>
            <a:endParaRPr lang="en-US" sz="2800" dirty="0"/>
          </a:p>
          <a:p>
            <a:pPr marL="400050" lvl="1" indent="0">
              <a:lnSpc>
                <a:spcPct val="90000"/>
              </a:lnSpc>
              <a:buNone/>
            </a:pPr>
            <a:r>
              <a:rPr lang="en-US" dirty="0">
                <a:hlinkClick r:id="rId2"/>
              </a:rPr>
              <a:t>https://provost.msu.edu/priorities-and-initiatives/honorifics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3543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090" y="860491"/>
            <a:ext cx="7730837" cy="821732"/>
          </a:xfrm>
          <a:solidFill>
            <a:srgbClr val="18453B"/>
          </a:solidFill>
        </p:spPr>
        <p:txBody>
          <a:bodyPr lIns="91440" tIns="45720" rIns="91440" bIns="45720"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2800" dirty="0">
                <a:solidFill>
                  <a:schemeClr val="bg1"/>
                </a:solidFill>
                <a:latin typeface="+mj-lt"/>
              </a:rPr>
              <a:t>Office of Faculty and Academic Staff Development</a:t>
            </a:r>
            <a:endParaRPr lang="en-US" sz="25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785090" y="2081011"/>
            <a:ext cx="7730837" cy="4024165"/>
          </a:xfrm>
        </p:spPr>
        <p:txBody>
          <a:bodyPr wrap="square" lIns="91440" tIns="45720" rIns="91440" bIns="45720" anchor="t">
            <a:normAutofit/>
          </a:bodyPr>
          <a:lstStyle/>
          <a:p>
            <a:r>
              <a:rPr lang="en-US" sz="2400" dirty="0">
                <a:latin typeface="+mn-lt"/>
              </a:rPr>
              <a:t>For more information about these opportunities check out our website </a:t>
            </a:r>
            <a:r>
              <a:rPr lang="en-US" sz="2400" dirty="0">
                <a:latin typeface="+mn-lt"/>
                <a:hlinkClick r:id="rId3"/>
              </a:rPr>
              <a:t>OFASD.msu.edu</a:t>
            </a:r>
            <a:r>
              <a:rPr lang="en-US" sz="2400" dirty="0">
                <a:latin typeface="+mn-lt"/>
              </a:rPr>
              <a:t>. </a:t>
            </a:r>
          </a:p>
          <a:p>
            <a:endParaRPr lang="en-US" dirty="0">
              <a:latin typeface="+mn-lt"/>
            </a:endParaRPr>
          </a:p>
          <a:p>
            <a:r>
              <a:rPr lang="en-US" dirty="0">
                <a:latin typeface="+mn-lt"/>
              </a:rPr>
              <a:t>Or contact us via email </a:t>
            </a:r>
            <a:r>
              <a:rPr lang="en-US" dirty="0">
                <a:latin typeface="+mn-lt"/>
                <a:hlinkClick r:id="rId4"/>
              </a:rPr>
              <a:t>ofasd@msu.edu</a:t>
            </a:r>
            <a:r>
              <a:rPr lang="en-US" dirty="0">
                <a:latin typeface="+mn-lt"/>
              </a:rPr>
              <a:t> </a:t>
            </a:r>
            <a:r>
              <a:rPr lang="en-US" sz="2400" dirty="0">
                <a:latin typeface="+mn-lt"/>
              </a:rPr>
              <a:t>or phone at </a:t>
            </a:r>
            <a:r>
              <a:rPr lang="en-US" dirty="0"/>
              <a:t>517-432-1185</a:t>
            </a:r>
          </a:p>
          <a:p>
            <a:pPr algn="ctr"/>
            <a:endParaRPr lang="en-US" dirty="0"/>
          </a:p>
          <a:p>
            <a:r>
              <a:rPr lang="en-US" dirty="0"/>
              <a:t>Office location</a:t>
            </a:r>
          </a:p>
          <a:p>
            <a:r>
              <a:rPr lang="en-US" dirty="0"/>
              <a:t>MSU Main Library, Room W206 [after mid-Sept]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023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68"/>
    </mc:Choice>
    <mc:Fallback xmlns="">
      <p:transition spd="slow" advTm="2068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09873"/>
            <a:ext cx="8229600" cy="821732"/>
          </a:xfrm>
          <a:noFill/>
        </p:spPr>
        <p:txBody>
          <a:bodyPr lIns="91440" tIns="45720" rIns="91440" bIns="4572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 b="1" dirty="0">
                <a:solidFill>
                  <a:schemeClr val="tx1"/>
                </a:solidFill>
                <a:latin typeface="Calibri Heading"/>
              </a:rPr>
              <a:t>Office of Faculty and Academic Staff Development (OFASD)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81011"/>
            <a:ext cx="8229600" cy="4024165"/>
          </a:xfrm>
        </p:spPr>
        <p:txBody>
          <a:bodyPr wrap="square" lIns="91440" tIns="45720" rIns="91440" bIns="45720" anchor="t">
            <a:normAutofit/>
          </a:bodyPr>
          <a:lstStyle/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Mission: 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To support MSU colleagues as they develop productive careers reflective of their individual aspirations, and to help them connect those aspirations with institutional priorities</a:t>
            </a:r>
          </a:p>
          <a:p>
            <a:pPr marL="0" indent="0"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Vision: 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To provide integrated, inclusive professional development across the full range of academic responsibilities and across the arcs of diverse academic career paths</a:t>
            </a:r>
          </a:p>
        </p:txBody>
      </p:sp>
    </p:spTree>
    <p:extLst>
      <p:ext uri="{BB962C8B-B14F-4D97-AF65-F5344CB8AC3E}">
        <p14:creationId xmlns:p14="http://schemas.microsoft.com/office/powerpoint/2010/main" val="146981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325"/>
    </mc:Choice>
    <mc:Fallback xmlns="">
      <p:transition spd="slow" advTm="15325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116" y="719093"/>
            <a:ext cx="8229600" cy="875092"/>
          </a:xfrm>
        </p:spPr>
        <p:txBody>
          <a:bodyPr/>
          <a:lstStyle/>
          <a:p>
            <a:pPr algn="ctr"/>
            <a:r>
              <a:rPr lang="en-US" dirty="0"/>
              <a:t>Our Team:</a:t>
            </a:r>
          </a:p>
        </p:txBody>
      </p:sp>
      <p:pic>
        <p:nvPicPr>
          <p:cNvPr id="10" name="Picture 9" descr="Portrait of Marilyn Amey, Assistant Provost for Faculty and Academic Staff Development">
            <a:extLst>
              <a:ext uri="{FF2B5EF4-FFF2-40B4-BE49-F238E27FC236}">
                <a16:creationId xmlns:a16="http://schemas.microsoft.com/office/drawing/2014/main" id="{2EDC22BC-0D52-4E0A-8B5E-C70DF11C4A68}"/>
              </a:ext>
            </a:extLst>
          </p:cNvPr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715" y="1716296"/>
            <a:ext cx="1005840" cy="1188720"/>
          </a:xfrm>
          <a:prstGeom prst="rect">
            <a:avLst/>
          </a:prstGeom>
          <a:ln w="44450">
            <a:solidFill>
              <a:srgbClr val="67C521"/>
            </a:solidFill>
          </a:ln>
        </p:spPr>
      </p:pic>
      <p:sp>
        <p:nvSpPr>
          <p:cNvPr id="29" name="TextBox 28"/>
          <p:cNvSpPr txBox="1"/>
          <p:nvPr/>
        </p:nvSpPr>
        <p:spPr>
          <a:xfrm>
            <a:off x="740318" y="3082982"/>
            <a:ext cx="3064476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ＭＳ Ｐゴシック"/>
                <a:cs typeface="Calibri"/>
              </a:rPr>
              <a:t>Marilyn Amey</a:t>
            </a:r>
            <a:endParaRPr lang="en-US" sz="1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ＭＳ Ｐゴシック"/>
              <a:cs typeface="Calibri"/>
            </a:endParaRP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latin typeface="Calibri"/>
                <a:ea typeface="ＭＳ Ｐゴシック"/>
                <a:cs typeface="Arial"/>
              </a:rPr>
              <a:t>Assistant</a:t>
            </a:r>
            <a:r>
              <a:rPr kumimoji="0" lang="en-US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ＭＳ Ｐゴシック"/>
                <a:cs typeface="Arial"/>
              </a:rPr>
              <a:t> Provost for Faculty</a:t>
            </a:r>
            <a:endParaRPr 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ＭＳ Ｐゴシック"/>
              <a:cs typeface="Arial"/>
            </a:endParaRP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latin typeface="Calibri"/>
                <a:ea typeface="ＭＳ Ｐゴシック"/>
              </a:rPr>
              <a:t>and Academic Staff Development</a:t>
            </a:r>
            <a:endParaRPr kumimoji="0" lang="en-US" sz="18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pic>
        <p:nvPicPr>
          <p:cNvPr id="6" name="Picture 5" descr="Portrait of Nate Clason, Academic Specialist">
            <a:extLst>
              <a:ext uri="{FF2B5EF4-FFF2-40B4-BE49-F238E27FC236}">
                <a16:creationId xmlns:a16="http://schemas.microsoft.com/office/drawing/2014/main" id="{36D9F2EE-3272-95FA-7195-B654240BA4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85766" y="1714252"/>
            <a:ext cx="1005840" cy="1202641"/>
          </a:xfrm>
          <a:prstGeom prst="rect">
            <a:avLst/>
          </a:prstGeom>
          <a:ln w="44450">
            <a:solidFill>
              <a:srgbClr val="67C521"/>
            </a:solidFill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BAB3048-1009-BBF3-D4CC-090C949AD65D}"/>
              </a:ext>
            </a:extLst>
          </p:cNvPr>
          <p:cNvSpPr txBox="1"/>
          <p:nvPr/>
        </p:nvSpPr>
        <p:spPr>
          <a:xfrm>
            <a:off x="3802051" y="3082982"/>
            <a:ext cx="141275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+mn-lt"/>
              </a:rPr>
              <a:t>Nate Clason</a:t>
            </a:r>
          </a:p>
          <a:p>
            <a:r>
              <a:rPr lang="en-US" sz="1200" dirty="0">
                <a:latin typeface="+mn-lt"/>
              </a:rPr>
              <a:t>Academic Specialist</a:t>
            </a:r>
          </a:p>
        </p:txBody>
      </p:sp>
      <p:pic>
        <p:nvPicPr>
          <p:cNvPr id="5" name="Picture 4" descr="Portrait of Kelly Lambert, Event Coordinator">
            <a:extLst>
              <a:ext uri="{FF2B5EF4-FFF2-40B4-BE49-F238E27FC236}">
                <a16:creationId xmlns:a16="http://schemas.microsoft.com/office/drawing/2014/main" id="{EDE0BFEE-75E2-4319-AAE3-CABD1A2CEE44}"/>
              </a:ext>
            </a:extLst>
          </p:cNvPr>
          <p:cNvPicPr>
            <a:picLocks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64"/>
          <a:stretch/>
        </p:blipFill>
        <p:spPr>
          <a:xfrm>
            <a:off x="6911817" y="1714252"/>
            <a:ext cx="1005840" cy="1188720"/>
          </a:xfrm>
          <a:prstGeom prst="rect">
            <a:avLst/>
          </a:prstGeom>
          <a:ln w="44450">
            <a:solidFill>
              <a:srgbClr val="67C521"/>
            </a:solidFill>
          </a:ln>
        </p:spPr>
      </p:pic>
      <p:sp>
        <p:nvSpPr>
          <p:cNvPr id="26" name="TextBox 25"/>
          <p:cNvSpPr txBox="1"/>
          <p:nvPr/>
        </p:nvSpPr>
        <p:spPr>
          <a:xfrm>
            <a:off x="6735779" y="3103133"/>
            <a:ext cx="3064476" cy="5539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ＭＳ Ｐゴシック"/>
                <a:cs typeface="Calibri"/>
              </a:rPr>
              <a:t>Kelly Lambert</a:t>
            </a:r>
            <a:endParaRPr lang="en-US" sz="1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ＭＳ Ｐゴシック"/>
              <a:cs typeface="Calibri"/>
            </a:endParaRP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ＭＳ Ｐゴシック"/>
                <a:cs typeface="Calibri"/>
              </a:rPr>
              <a:t>Project Event Coordinator</a:t>
            </a:r>
            <a:endParaRPr lang="en-US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ＭＳ Ｐゴシック"/>
              <a:cs typeface="Calibri"/>
            </a:endParaRPr>
          </a:p>
        </p:txBody>
      </p:sp>
      <p:pic>
        <p:nvPicPr>
          <p:cNvPr id="7" name="Picture 6" descr="Portrait of Beth Leete, Executive Assistant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715" y="4342792"/>
            <a:ext cx="1005840" cy="1257300"/>
          </a:xfrm>
          <a:prstGeom prst="rect">
            <a:avLst/>
          </a:prstGeom>
          <a:ln w="44450">
            <a:solidFill>
              <a:srgbClr val="67C521"/>
            </a:solidFill>
          </a:ln>
        </p:spPr>
      </p:pic>
      <p:sp>
        <p:nvSpPr>
          <p:cNvPr id="27" name="TextBox 26"/>
          <p:cNvSpPr txBox="1"/>
          <p:nvPr/>
        </p:nvSpPr>
        <p:spPr>
          <a:xfrm>
            <a:off x="740318" y="5798957"/>
            <a:ext cx="3064476" cy="5539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ＭＳ Ｐゴシック"/>
                <a:cs typeface="Calibri"/>
              </a:rPr>
              <a:t>Beth Leete</a:t>
            </a:r>
            <a:endParaRPr lang="en-US" sz="1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ＭＳ Ｐゴシック"/>
              <a:cs typeface="Calibri"/>
            </a:endParaRP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ＭＳ Ｐゴシック"/>
                <a:cs typeface="Calibri"/>
              </a:rPr>
              <a:t>Executive </a:t>
            </a:r>
            <a:r>
              <a:rPr lang="en-US" sz="1200" dirty="0">
                <a:latin typeface="Calibri"/>
                <a:ea typeface="ＭＳ Ｐゴシック"/>
              </a:rPr>
              <a:t>Staff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ＭＳ Ｐゴシック"/>
                <a:cs typeface="Calibri"/>
              </a:rPr>
              <a:t>Assistant</a:t>
            </a:r>
            <a:endParaRPr lang="en-US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ＭＳ Ｐゴシック"/>
              <a:cs typeface="Calibri"/>
            </a:endParaRPr>
          </a:p>
        </p:txBody>
      </p:sp>
      <p:pic>
        <p:nvPicPr>
          <p:cNvPr id="9" name="Picture 8" descr="Portrait of Cindi Leverich, Leadership Development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3740" y="4341496"/>
            <a:ext cx="1005840" cy="1257300"/>
          </a:xfrm>
          <a:prstGeom prst="rect">
            <a:avLst/>
          </a:prstGeom>
          <a:ln w="44450">
            <a:solidFill>
              <a:srgbClr val="67C521"/>
            </a:solidFill>
          </a:ln>
        </p:spPr>
      </p:pic>
      <p:sp>
        <p:nvSpPr>
          <p:cNvPr id="28" name="TextBox 27"/>
          <p:cNvSpPr txBox="1"/>
          <p:nvPr/>
        </p:nvSpPr>
        <p:spPr>
          <a:xfrm>
            <a:off x="3802051" y="5769575"/>
            <a:ext cx="3064476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b="1" dirty="0">
                <a:latin typeface="Calibri"/>
                <a:ea typeface="ＭＳ Ｐゴシック"/>
              </a:rPr>
              <a:t>Cindi Leverich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latin typeface="Calibri"/>
                <a:ea typeface="ＭＳ Ｐゴシック"/>
              </a:rPr>
              <a:t>Director of Academic Leadership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latin typeface="Calibri"/>
                <a:ea typeface="ＭＳ Ｐゴシック"/>
              </a:rPr>
              <a:t>Development</a:t>
            </a:r>
            <a:endParaRPr kumimoji="0" 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pic>
        <p:nvPicPr>
          <p:cNvPr id="4" name="Picture 3" descr="Portrait of Katie Rundblad, Faculty Honorifics Coordinator">
            <a:extLst>
              <a:ext uri="{FF2B5EF4-FFF2-40B4-BE49-F238E27FC236}">
                <a16:creationId xmlns:a16="http://schemas.microsoft.com/office/drawing/2014/main" id="{7DD4B168-15DC-49D2-947E-B4379F22D21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1817" y="4341496"/>
            <a:ext cx="1005840" cy="1257300"/>
          </a:xfrm>
          <a:prstGeom prst="rect">
            <a:avLst/>
          </a:prstGeom>
          <a:ln w="44450">
            <a:solidFill>
              <a:srgbClr val="67C521"/>
            </a:solidFill>
          </a:ln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F86AA39-9FA3-4A8E-8C52-D532B06DAB45}"/>
              </a:ext>
            </a:extLst>
          </p:cNvPr>
          <p:cNvSpPr txBox="1"/>
          <p:nvPr/>
        </p:nvSpPr>
        <p:spPr>
          <a:xfrm>
            <a:off x="6735779" y="5798957"/>
            <a:ext cx="3064476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ＭＳ Ｐゴシック"/>
                <a:cs typeface="Calibri"/>
              </a:rPr>
              <a:t>Katie Rundblad</a:t>
            </a:r>
            <a:endParaRPr lang="en-US" sz="1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ＭＳ Ｐゴシック"/>
              <a:cs typeface="Calibri"/>
            </a:endParaRP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latin typeface="Calibri"/>
                <a:ea typeface="ＭＳ Ｐゴシック"/>
                <a:cs typeface="Arial"/>
              </a:rPr>
              <a:t>Faculty Honorifics Coordinator</a:t>
            </a:r>
            <a:endParaRPr lang="en-US" sz="18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ＭＳ Ｐゴシック" charset="-128"/>
              <a:cs typeface="Calibri"/>
            </a:endParaRP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5233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79838-CF57-9A01-D42C-9C5D5DD95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31838"/>
            <a:ext cx="8229600" cy="997002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+mj-lt"/>
              </a:rPr>
              <a:t>Why the Office of Faculty and Academic Staff Development?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49F9E3-D78C-165C-002D-AA5DF7C4DC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Different career phases and responsibilities need various forms of support and opportunities for faculty and academic staff to grow and feel fulfilled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Community, connections, and acknowledging contributions are hallmarks of the OFASD’s efforts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Safe space for questions, problem-solving, and finding resources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172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5">
            <a:extLst>
              <a:ext uri="{FF2B5EF4-FFF2-40B4-BE49-F238E27FC236}">
                <a16:creationId xmlns:a16="http://schemas.microsoft.com/office/drawing/2014/main" id="{9AAD8036-96D8-496C-8006-37ACA5AD86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7">
            <a:extLst>
              <a:ext uri="{FF2B5EF4-FFF2-40B4-BE49-F238E27FC236}">
                <a16:creationId xmlns:a16="http://schemas.microsoft.com/office/drawing/2014/main" id="{24A4CBA9-3463-4C65-BF46-6B6C50E7FC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82142" y="757325"/>
            <a:ext cx="2661858" cy="5329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1831" y="1123837"/>
            <a:ext cx="2312371" cy="4646648"/>
          </a:xfrm>
        </p:spPr>
        <p:txBody>
          <a:bodyPr lIns="91440" tIns="45720" rIns="91440" bIns="45720">
            <a:normAutofit/>
          </a:bodyPr>
          <a:lstStyle/>
          <a:p>
            <a:r>
              <a:rPr lang="en-US" sz="3600" dirty="0">
                <a:latin typeface="Calibri"/>
                <a:ea typeface="ＭＳ Ｐゴシック"/>
              </a:rPr>
              <a:t>The FASD</a:t>
            </a:r>
            <a:br>
              <a:rPr lang="en-US" sz="3600" dirty="0">
                <a:latin typeface="Calibri"/>
                <a:ea typeface="ＭＳ Ｐゴシック"/>
              </a:rPr>
            </a:br>
            <a:r>
              <a:rPr lang="en-US" sz="3600" dirty="0">
                <a:latin typeface="Calibri"/>
                <a:ea typeface="ＭＳ Ｐゴシック"/>
              </a:rPr>
              <a:t>Approach</a:t>
            </a:r>
          </a:p>
        </p:txBody>
      </p:sp>
      <p:sp>
        <p:nvSpPr>
          <p:cNvPr id="35" name="Rectangle 39">
            <a:extLst>
              <a:ext uri="{FF2B5EF4-FFF2-40B4-BE49-F238E27FC236}">
                <a16:creationId xmlns:a16="http://schemas.microsoft.com/office/drawing/2014/main" id="{2DCEED6C-D39C-40AA-B89E-52C3FA5A70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58952"/>
            <a:ext cx="288036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" name="Group 2" descr="the FASD Approach">
            <a:extLst>
              <a:ext uri="{FF2B5EF4-FFF2-40B4-BE49-F238E27FC236}">
                <a16:creationId xmlns:a16="http://schemas.microsoft.com/office/drawing/2014/main" id="{E39FF550-E135-0CD6-5A75-3FE9972537DA}"/>
              </a:ext>
            </a:extLst>
          </p:cNvPr>
          <p:cNvGrpSpPr/>
          <p:nvPr/>
        </p:nvGrpSpPr>
        <p:grpSpPr>
          <a:xfrm>
            <a:off x="652744" y="1007893"/>
            <a:ext cx="5464688" cy="4967789"/>
            <a:chOff x="652744" y="1007893"/>
            <a:chExt cx="5464688" cy="4967789"/>
          </a:xfrm>
        </p:grpSpPr>
        <p:sp>
          <p:nvSpPr>
            <p:cNvPr id="4" name="Rectangle: Diagonal Corners Rounded 3">
              <a:extLst>
                <a:ext uri="{FF2B5EF4-FFF2-40B4-BE49-F238E27FC236}">
                  <a16:creationId xmlns:a16="http://schemas.microsoft.com/office/drawing/2014/main" id="{293E8429-1DC3-86BC-00CA-EABCECEB4954}"/>
                </a:ext>
              </a:extLst>
            </p:cNvPr>
            <p:cNvSpPr/>
            <p:nvPr/>
          </p:nvSpPr>
          <p:spPr>
            <a:xfrm>
              <a:off x="970838" y="1007893"/>
              <a:ext cx="995062" cy="995062"/>
            </a:xfrm>
            <a:prstGeom prst="round2DiagRect">
              <a:avLst>
                <a:gd name="adj1" fmla="val 29727"/>
                <a:gd name="adj2" fmla="val 0"/>
              </a:avLst>
            </a:prstGeom>
          </p:spPr>
          <p:style>
            <a:lnRef idx="0">
              <a:schemeClr val="lt1">
                <a:alpha val="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/>
          </p:style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AF4DD6A1-7996-DC64-3F8D-D9A4A113F529}"/>
                </a:ext>
              </a:extLst>
            </p:cNvPr>
            <p:cNvSpPr/>
            <p:nvPr/>
          </p:nvSpPr>
          <p:spPr>
            <a:xfrm>
              <a:off x="2216549" y="3921677"/>
              <a:ext cx="570937" cy="570937"/>
            </a:xfrm>
            <a:prstGeom prst="rect">
              <a:avLst/>
            </a:prstGeom>
            <a:ln>
              <a:noFill/>
            </a:ln>
          </p:spPr>
          <p:style>
            <a:lnRef idx="2">
              <a:scrgbClr r="0" g="0" b="0"/>
            </a:lnRef>
            <a:fillRef idx="1">
              <a:schemeClr val="bg1">
                <a:hueOff val="0"/>
                <a:satOff val="0"/>
                <a:lumOff val="0"/>
                <a:alphaOff val="0"/>
              </a:schemeClr>
            </a:fillRef>
            <a:effectRef idx="0">
              <a:schemeClr val="bg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94FEC4B4-43C1-C1CE-F740-F22AFB974695}"/>
                </a:ext>
              </a:extLst>
            </p:cNvPr>
            <p:cNvSpPr/>
            <p:nvPr/>
          </p:nvSpPr>
          <p:spPr>
            <a:xfrm>
              <a:off x="652744" y="2312893"/>
              <a:ext cx="1631250" cy="937968"/>
            </a:xfrm>
            <a:custGeom>
              <a:avLst/>
              <a:gdLst>
                <a:gd name="connsiteX0" fmla="*/ 0 w 1631250"/>
                <a:gd name="connsiteY0" fmla="*/ 0 h 937968"/>
                <a:gd name="connsiteX1" fmla="*/ 1631250 w 1631250"/>
                <a:gd name="connsiteY1" fmla="*/ 0 h 937968"/>
                <a:gd name="connsiteX2" fmla="*/ 1631250 w 1631250"/>
                <a:gd name="connsiteY2" fmla="*/ 937968 h 937968"/>
                <a:gd name="connsiteX3" fmla="*/ 0 w 1631250"/>
                <a:gd name="connsiteY3" fmla="*/ 937968 h 937968"/>
                <a:gd name="connsiteX4" fmla="*/ 0 w 1631250"/>
                <a:gd name="connsiteY4" fmla="*/ 0 h 937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31250" h="937968">
                  <a:moveTo>
                    <a:pt x="0" y="0"/>
                  </a:moveTo>
                  <a:lnTo>
                    <a:pt x="1631250" y="0"/>
                  </a:lnTo>
                  <a:lnTo>
                    <a:pt x="1631250" y="937968"/>
                  </a:lnTo>
                  <a:lnTo>
                    <a:pt x="0" y="93796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t" anchorCtr="0">
              <a:noAutofit/>
            </a:bodyPr>
            <a:lstStyle/>
            <a:p>
              <a:pPr marL="0" lvl="0" indent="0" algn="ctr" defTabSz="48895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  <a:defRPr cap="all"/>
              </a:pPr>
              <a:r>
                <a:rPr lang="en-US" sz="1100" kern="1200" dirty="0">
                  <a:latin typeface="Calibri" panose="020F0502020204030204" pitchFamily="34" charset="0"/>
                  <a:cs typeface="Calibri" panose="020F0502020204030204" pitchFamily="34" charset="0"/>
                </a:rPr>
                <a:t>Recognize and support the diversity of academic appointments and career stages</a:t>
              </a:r>
            </a:p>
          </p:txBody>
        </p:sp>
        <p:sp>
          <p:nvSpPr>
            <p:cNvPr id="7" name="Rectangle: Diagonal Corners Rounded 6">
              <a:extLst>
                <a:ext uri="{FF2B5EF4-FFF2-40B4-BE49-F238E27FC236}">
                  <a16:creationId xmlns:a16="http://schemas.microsoft.com/office/drawing/2014/main" id="{F72770B0-CC67-F5C4-4129-513DD88E8218}"/>
                </a:ext>
              </a:extLst>
            </p:cNvPr>
            <p:cNvSpPr/>
            <p:nvPr/>
          </p:nvSpPr>
          <p:spPr>
            <a:xfrm>
              <a:off x="2887557" y="1007893"/>
              <a:ext cx="995062" cy="995062"/>
            </a:xfrm>
            <a:prstGeom prst="round2DiagRect">
              <a:avLst>
                <a:gd name="adj1" fmla="val 29727"/>
                <a:gd name="adj2" fmla="val 0"/>
              </a:avLst>
            </a:prstGeom>
          </p:spPr>
          <p:style>
            <a:lnRef idx="0">
              <a:schemeClr val="lt1">
                <a:alpha val="0"/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/>
          </p:style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6FCF29A-B50A-77D3-6C30-A7D4D1EED0D2}"/>
                </a:ext>
              </a:extLst>
            </p:cNvPr>
            <p:cNvSpPr/>
            <p:nvPr/>
          </p:nvSpPr>
          <p:spPr>
            <a:xfrm>
              <a:off x="5037335" y="1311899"/>
              <a:ext cx="711605" cy="570937"/>
            </a:xfrm>
            <a:prstGeom prst="rect">
              <a:avLst/>
            </a:prstGeom>
            <a:ln>
              <a:noFill/>
            </a:ln>
          </p:spPr>
          <p:style>
            <a:lnRef idx="2">
              <a:scrgbClr r="0" g="0" b="0"/>
            </a:lnRef>
            <a:fillRef idx="1">
              <a:schemeClr val="bg1">
                <a:hueOff val="0"/>
                <a:satOff val="0"/>
                <a:lumOff val="0"/>
                <a:alphaOff val="0"/>
              </a:schemeClr>
            </a:fillRef>
            <a:effectRef idx="0">
              <a:schemeClr val="bg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4056B6B9-D58E-CACF-348C-415D9F40D166}"/>
                </a:ext>
              </a:extLst>
            </p:cNvPr>
            <p:cNvSpPr/>
            <p:nvPr/>
          </p:nvSpPr>
          <p:spPr>
            <a:xfrm>
              <a:off x="2569463" y="2312893"/>
              <a:ext cx="1631250" cy="937968"/>
            </a:xfrm>
            <a:custGeom>
              <a:avLst/>
              <a:gdLst>
                <a:gd name="connsiteX0" fmla="*/ 0 w 1631250"/>
                <a:gd name="connsiteY0" fmla="*/ 0 h 937968"/>
                <a:gd name="connsiteX1" fmla="*/ 1631250 w 1631250"/>
                <a:gd name="connsiteY1" fmla="*/ 0 h 937968"/>
                <a:gd name="connsiteX2" fmla="*/ 1631250 w 1631250"/>
                <a:gd name="connsiteY2" fmla="*/ 937968 h 937968"/>
                <a:gd name="connsiteX3" fmla="*/ 0 w 1631250"/>
                <a:gd name="connsiteY3" fmla="*/ 937968 h 937968"/>
                <a:gd name="connsiteX4" fmla="*/ 0 w 1631250"/>
                <a:gd name="connsiteY4" fmla="*/ 0 h 937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31250" h="937968">
                  <a:moveTo>
                    <a:pt x="0" y="0"/>
                  </a:moveTo>
                  <a:lnTo>
                    <a:pt x="1631250" y="0"/>
                  </a:lnTo>
                  <a:lnTo>
                    <a:pt x="1631250" y="937968"/>
                  </a:lnTo>
                  <a:lnTo>
                    <a:pt x="0" y="93796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t" anchorCtr="0">
              <a:noAutofit/>
            </a:bodyPr>
            <a:lstStyle/>
            <a:p>
              <a:pPr marL="0" lvl="0" indent="0" algn="ctr" defTabSz="48895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  <a:defRPr cap="all"/>
              </a:pPr>
              <a:r>
                <a:rPr lang="en-US" sz="1100" kern="1200" dirty="0">
                  <a:latin typeface="Calibri" panose="020F0502020204030204" pitchFamily="34" charset="0"/>
                  <a:cs typeface="Calibri" panose="020F0502020204030204" pitchFamily="34" charset="0"/>
                </a:rPr>
                <a:t>Enable academics to learn from and share experiences with each other</a:t>
              </a:r>
            </a:p>
          </p:txBody>
        </p:sp>
        <p:sp>
          <p:nvSpPr>
            <p:cNvPr id="11" name="Rectangle: Diagonal Corners Rounded 10">
              <a:extLst>
                <a:ext uri="{FF2B5EF4-FFF2-40B4-BE49-F238E27FC236}">
                  <a16:creationId xmlns:a16="http://schemas.microsoft.com/office/drawing/2014/main" id="{CD230FF6-FF26-E046-0D0C-C08659595EEC}"/>
                </a:ext>
              </a:extLst>
            </p:cNvPr>
            <p:cNvSpPr/>
            <p:nvPr/>
          </p:nvSpPr>
          <p:spPr>
            <a:xfrm>
              <a:off x="4804276" y="1007893"/>
              <a:ext cx="995062" cy="995062"/>
            </a:xfrm>
            <a:prstGeom prst="round2DiagRect">
              <a:avLst>
                <a:gd name="adj1" fmla="val 29727"/>
                <a:gd name="adj2" fmla="val 0"/>
              </a:avLst>
            </a:prstGeom>
          </p:spPr>
          <p:style>
            <a:lnRef idx="0">
              <a:schemeClr val="lt1">
                <a:alpha val="0"/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/>
          </p:style>
        </p:sp>
        <p:sp>
          <p:nvSpPr>
            <p:cNvPr id="12" name="Rectangle 11" descr="Headphones">
              <a:extLst>
                <a:ext uri="{FF2B5EF4-FFF2-40B4-BE49-F238E27FC236}">
                  <a16:creationId xmlns:a16="http://schemas.microsoft.com/office/drawing/2014/main" id="{A6AC948B-3796-0A6B-2295-EC1A1F122BE7}"/>
                </a:ext>
              </a:extLst>
            </p:cNvPr>
            <p:cNvSpPr/>
            <p:nvPr/>
          </p:nvSpPr>
          <p:spPr>
            <a:xfrm>
              <a:off x="5016338" y="1219955"/>
              <a:ext cx="570937" cy="570937"/>
            </a:xfrm>
            <a:prstGeom prst="rect">
              <a:avLst/>
            </a:prstGeom>
            <a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bg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E5BA509-1A25-FAAD-888F-8D93B90AB592}"/>
                </a:ext>
              </a:extLst>
            </p:cNvPr>
            <p:cNvSpPr/>
            <p:nvPr/>
          </p:nvSpPr>
          <p:spPr>
            <a:xfrm>
              <a:off x="4486182" y="2312893"/>
              <a:ext cx="1631250" cy="937968"/>
            </a:xfrm>
            <a:custGeom>
              <a:avLst/>
              <a:gdLst>
                <a:gd name="connsiteX0" fmla="*/ 0 w 1631250"/>
                <a:gd name="connsiteY0" fmla="*/ 0 h 937968"/>
                <a:gd name="connsiteX1" fmla="*/ 1631250 w 1631250"/>
                <a:gd name="connsiteY1" fmla="*/ 0 h 937968"/>
                <a:gd name="connsiteX2" fmla="*/ 1631250 w 1631250"/>
                <a:gd name="connsiteY2" fmla="*/ 937968 h 937968"/>
                <a:gd name="connsiteX3" fmla="*/ 0 w 1631250"/>
                <a:gd name="connsiteY3" fmla="*/ 937968 h 937968"/>
                <a:gd name="connsiteX4" fmla="*/ 0 w 1631250"/>
                <a:gd name="connsiteY4" fmla="*/ 0 h 937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31250" h="937968">
                  <a:moveTo>
                    <a:pt x="0" y="0"/>
                  </a:moveTo>
                  <a:lnTo>
                    <a:pt x="1631250" y="0"/>
                  </a:lnTo>
                  <a:lnTo>
                    <a:pt x="1631250" y="937968"/>
                  </a:lnTo>
                  <a:lnTo>
                    <a:pt x="0" y="93796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t" anchorCtr="0">
              <a:noAutofit/>
            </a:bodyPr>
            <a:lstStyle/>
            <a:p>
              <a:pPr marL="0" lvl="0" indent="0" algn="ctr" defTabSz="48895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  <a:defRPr cap="all"/>
              </a:pPr>
              <a:r>
                <a:rPr lang="en-US" sz="1100" kern="1200" dirty="0">
                  <a:latin typeface="Calibri" panose="020F0502020204030204" pitchFamily="34" charset="0"/>
                  <a:cs typeface="Calibri" panose="020F0502020204030204" pitchFamily="34" charset="0"/>
                </a:rPr>
                <a:t>Provide a safe space for questions, problem Solving and Finding resources</a:t>
              </a:r>
            </a:p>
          </p:txBody>
        </p:sp>
        <p:sp>
          <p:nvSpPr>
            <p:cNvPr id="15" name="Rectangle: Diagonal Corners Rounded 14">
              <a:extLst>
                <a:ext uri="{FF2B5EF4-FFF2-40B4-BE49-F238E27FC236}">
                  <a16:creationId xmlns:a16="http://schemas.microsoft.com/office/drawing/2014/main" id="{5D5598D7-6A49-30FA-CEF2-D30838352D1D}"/>
                </a:ext>
              </a:extLst>
            </p:cNvPr>
            <p:cNvSpPr/>
            <p:nvPr/>
          </p:nvSpPr>
          <p:spPr>
            <a:xfrm>
              <a:off x="1655547" y="3658674"/>
              <a:ext cx="995062" cy="995062"/>
            </a:xfrm>
            <a:prstGeom prst="round2DiagRect">
              <a:avLst>
                <a:gd name="adj1" fmla="val 29727"/>
                <a:gd name="adj2" fmla="val 0"/>
              </a:avLst>
            </a:prstGeom>
          </p:spPr>
          <p:style>
            <a:lnRef idx="0">
              <a:schemeClr val="lt1">
                <a:alpha val="0"/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/>
          </p:style>
        </p:sp>
        <p:sp>
          <p:nvSpPr>
            <p:cNvPr id="16" name="Rectangle 15" descr="Classroom with solid fill">
              <a:extLst>
                <a:ext uri="{FF2B5EF4-FFF2-40B4-BE49-F238E27FC236}">
                  <a16:creationId xmlns:a16="http://schemas.microsoft.com/office/drawing/2014/main" id="{8C61B4BC-6566-4FB1-2509-EBF6C5E77911}"/>
                </a:ext>
              </a:extLst>
            </p:cNvPr>
            <p:cNvSpPr/>
            <p:nvPr/>
          </p:nvSpPr>
          <p:spPr>
            <a:xfrm>
              <a:off x="1867610" y="3870737"/>
              <a:ext cx="570937" cy="570937"/>
            </a:xfrm>
            <a:prstGeom prst="rect">
              <a:avLst/>
            </a:pr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bg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4753144-BEAC-618C-1066-00424296999B}"/>
                </a:ext>
              </a:extLst>
            </p:cNvPr>
            <p:cNvSpPr/>
            <p:nvPr/>
          </p:nvSpPr>
          <p:spPr>
            <a:xfrm>
              <a:off x="1126435" y="4963674"/>
              <a:ext cx="2053287" cy="937968"/>
            </a:xfrm>
            <a:custGeom>
              <a:avLst/>
              <a:gdLst>
                <a:gd name="connsiteX0" fmla="*/ 0 w 2053287"/>
                <a:gd name="connsiteY0" fmla="*/ 0 h 937968"/>
                <a:gd name="connsiteX1" fmla="*/ 2053287 w 2053287"/>
                <a:gd name="connsiteY1" fmla="*/ 0 h 937968"/>
                <a:gd name="connsiteX2" fmla="*/ 2053287 w 2053287"/>
                <a:gd name="connsiteY2" fmla="*/ 937968 h 937968"/>
                <a:gd name="connsiteX3" fmla="*/ 0 w 2053287"/>
                <a:gd name="connsiteY3" fmla="*/ 937968 h 937968"/>
                <a:gd name="connsiteX4" fmla="*/ 0 w 2053287"/>
                <a:gd name="connsiteY4" fmla="*/ 0 h 937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53287" h="937968">
                  <a:moveTo>
                    <a:pt x="0" y="0"/>
                  </a:moveTo>
                  <a:lnTo>
                    <a:pt x="2053287" y="0"/>
                  </a:lnTo>
                  <a:lnTo>
                    <a:pt x="2053287" y="937968"/>
                  </a:lnTo>
                  <a:lnTo>
                    <a:pt x="0" y="93796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t" anchorCtr="0">
              <a:noAutofit/>
            </a:bodyPr>
            <a:lstStyle/>
            <a:p>
              <a:pPr marL="0" lvl="0" indent="0" algn="ctr" defTabSz="48895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  <a:defRPr cap="all"/>
              </a:pPr>
              <a:r>
                <a:rPr lang="en-US" sz="1100" kern="1200" dirty="0">
                  <a:latin typeface="Calibri" panose="020F0502020204030204" pitchFamily="34" charset="0"/>
                  <a:cs typeface="Calibri" panose="020F0502020204030204" pitchFamily="34" charset="0"/>
                </a:rPr>
                <a:t>Offer tailored approaches to meet the needs of academic cohorts across disciplines, backgrounds, and career stages to allow for growth and fulfillment</a:t>
              </a:r>
            </a:p>
          </p:txBody>
        </p:sp>
        <p:sp>
          <p:nvSpPr>
            <p:cNvPr id="18" name="Rectangle: Diagonal Corners Rounded 17">
              <a:extLst>
                <a:ext uri="{FF2B5EF4-FFF2-40B4-BE49-F238E27FC236}">
                  <a16:creationId xmlns:a16="http://schemas.microsoft.com/office/drawing/2014/main" id="{A76A8A92-6F83-5127-056A-135AB8CBFDBC}"/>
                </a:ext>
              </a:extLst>
            </p:cNvPr>
            <p:cNvSpPr/>
            <p:nvPr/>
          </p:nvSpPr>
          <p:spPr>
            <a:xfrm>
              <a:off x="4056935" y="3658674"/>
              <a:ext cx="995062" cy="995062"/>
            </a:xfrm>
            <a:prstGeom prst="round2DiagRect">
              <a:avLst>
                <a:gd name="adj1" fmla="val 29727"/>
                <a:gd name="adj2" fmla="val 0"/>
              </a:avLst>
            </a:prstGeom>
          </p:spPr>
          <p:style>
            <a:lnRef idx="0">
              <a:schemeClr val="lt1">
                <a:alpha val="0"/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/>
          </p:style>
        </p:sp>
        <p:sp>
          <p:nvSpPr>
            <p:cNvPr id="19" name="Rectangle 18" descr="Connections">
              <a:extLst>
                <a:ext uri="{FF2B5EF4-FFF2-40B4-BE49-F238E27FC236}">
                  <a16:creationId xmlns:a16="http://schemas.microsoft.com/office/drawing/2014/main" id="{063604CE-1D43-3A46-59DE-49D7DE5A8B62}"/>
                </a:ext>
              </a:extLst>
            </p:cNvPr>
            <p:cNvSpPr/>
            <p:nvPr/>
          </p:nvSpPr>
          <p:spPr>
            <a:xfrm>
              <a:off x="4268997" y="3870737"/>
              <a:ext cx="570937" cy="570937"/>
            </a:xfrm>
            <a:prstGeom prst="rect">
              <a:avLst/>
            </a:prstGeom>
            <a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bg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1BE4A508-1B17-3EED-868D-46FAAAE16CB8}"/>
                </a:ext>
              </a:extLst>
            </p:cNvPr>
            <p:cNvSpPr/>
            <p:nvPr/>
          </p:nvSpPr>
          <p:spPr>
            <a:xfrm>
              <a:off x="3482726" y="5037714"/>
              <a:ext cx="2178550" cy="937968"/>
            </a:xfrm>
            <a:custGeom>
              <a:avLst/>
              <a:gdLst>
                <a:gd name="connsiteX0" fmla="*/ 0 w 2178550"/>
                <a:gd name="connsiteY0" fmla="*/ 0 h 937968"/>
                <a:gd name="connsiteX1" fmla="*/ 2178550 w 2178550"/>
                <a:gd name="connsiteY1" fmla="*/ 0 h 937968"/>
                <a:gd name="connsiteX2" fmla="*/ 2178550 w 2178550"/>
                <a:gd name="connsiteY2" fmla="*/ 937968 h 937968"/>
                <a:gd name="connsiteX3" fmla="*/ 0 w 2178550"/>
                <a:gd name="connsiteY3" fmla="*/ 937968 h 937968"/>
                <a:gd name="connsiteX4" fmla="*/ 0 w 2178550"/>
                <a:gd name="connsiteY4" fmla="*/ 0 h 937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78550" h="937968">
                  <a:moveTo>
                    <a:pt x="0" y="0"/>
                  </a:moveTo>
                  <a:lnTo>
                    <a:pt x="2178550" y="0"/>
                  </a:lnTo>
                  <a:lnTo>
                    <a:pt x="2178550" y="937968"/>
                  </a:lnTo>
                  <a:lnTo>
                    <a:pt x="0" y="93796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t" anchorCtr="0">
              <a:noAutofit/>
            </a:bodyPr>
            <a:lstStyle/>
            <a:p>
              <a:pPr marL="0" lvl="0" indent="0" algn="ctr" defTabSz="48895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  <a:defRPr cap="all"/>
              </a:pPr>
              <a:r>
                <a:rPr lang="en-US" sz="1100" kern="1200" dirty="0">
                  <a:latin typeface="Calibri" panose="020F0502020204030204" pitchFamily="34" charset="0"/>
                  <a:cs typeface="Calibri" panose="020F0502020204030204" pitchFamily="34" charset="0"/>
                </a:rPr>
                <a:t>Serve as a connector to foster collaboration across campus partners in support of academics’ professional growth</a:t>
              </a:r>
            </a:p>
          </p:txBody>
        </p:sp>
      </p:grpSp>
      <p:pic>
        <p:nvPicPr>
          <p:cNvPr id="10" name="Graphic 9">
            <a:extLst>
              <a:ext uri="{FF2B5EF4-FFF2-40B4-BE49-F238E27FC236}">
                <a16:creationId xmlns:a16="http://schemas.microsoft.com/office/drawing/2014/main" id="{B4A0C364-4B71-0845-2342-4B31882B94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000717" y="1242044"/>
            <a:ext cx="768741" cy="698052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EF7E6844-D0EC-6177-9A82-A5211E0B4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66489" y="1242044"/>
            <a:ext cx="793827" cy="529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895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7529"/>
    </mc:Choice>
    <mc:Fallback xmlns="">
      <p:transition spd="slow" advTm="37529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9A463-D13B-CFB7-1C7D-88E2E8966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31836"/>
            <a:ext cx="8229600" cy="480233"/>
          </a:xfrm>
        </p:spPr>
        <p:txBody>
          <a:bodyPr>
            <a:normAutofit fontScale="90000"/>
          </a:bodyPr>
          <a:lstStyle/>
          <a:p>
            <a:r>
              <a:rPr lang="en-US" dirty="0"/>
              <a:t>FASD Offerings</a:t>
            </a:r>
          </a:p>
        </p:txBody>
      </p:sp>
      <p:grpSp>
        <p:nvGrpSpPr>
          <p:cNvPr id="3" name="Group 2" descr="FASD Offerings">
            <a:extLst>
              <a:ext uri="{FF2B5EF4-FFF2-40B4-BE49-F238E27FC236}">
                <a16:creationId xmlns:a16="http://schemas.microsoft.com/office/drawing/2014/main" id="{1EFCC31E-2EAB-5DC8-6BAE-40E8ADC89C07}"/>
              </a:ext>
            </a:extLst>
          </p:cNvPr>
          <p:cNvGrpSpPr/>
          <p:nvPr/>
        </p:nvGrpSpPr>
        <p:grpSpPr>
          <a:xfrm>
            <a:off x="413327" y="1450110"/>
            <a:ext cx="8317344" cy="4676053"/>
            <a:chOff x="413327" y="1450110"/>
            <a:chExt cx="8317344" cy="4676053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89A2AA57-3E3F-18FF-F86A-FA4C1E232403}"/>
                </a:ext>
              </a:extLst>
            </p:cNvPr>
            <p:cNvSpPr/>
            <p:nvPr/>
          </p:nvSpPr>
          <p:spPr>
            <a:xfrm>
              <a:off x="5200251" y="4629826"/>
              <a:ext cx="3530420" cy="1496337"/>
            </a:xfrm>
            <a:custGeom>
              <a:avLst/>
              <a:gdLst>
                <a:gd name="connsiteX0" fmla="*/ 0 w 3530420"/>
                <a:gd name="connsiteY0" fmla="*/ 149634 h 1496337"/>
                <a:gd name="connsiteX1" fmla="*/ 149634 w 3530420"/>
                <a:gd name="connsiteY1" fmla="*/ 0 h 1496337"/>
                <a:gd name="connsiteX2" fmla="*/ 3380786 w 3530420"/>
                <a:gd name="connsiteY2" fmla="*/ 0 h 1496337"/>
                <a:gd name="connsiteX3" fmla="*/ 3530420 w 3530420"/>
                <a:gd name="connsiteY3" fmla="*/ 149634 h 1496337"/>
                <a:gd name="connsiteX4" fmla="*/ 3530420 w 3530420"/>
                <a:gd name="connsiteY4" fmla="*/ 1346703 h 1496337"/>
                <a:gd name="connsiteX5" fmla="*/ 3380786 w 3530420"/>
                <a:gd name="connsiteY5" fmla="*/ 1496337 h 1496337"/>
                <a:gd name="connsiteX6" fmla="*/ 149634 w 3530420"/>
                <a:gd name="connsiteY6" fmla="*/ 1496337 h 1496337"/>
                <a:gd name="connsiteX7" fmla="*/ 0 w 3530420"/>
                <a:gd name="connsiteY7" fmla="*/ 1346703 h 1496337"/>
                <a:gd name="connsiteX8" fmla="*/ 0 w 3530420"/>
                <a:gd name="connsiteY8" fmla="*/ 149634 h 1496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530420" h="1496337">
                  <a:moveTo>
                    <a:pt x="0" y="149634"/>
                  </a:moveTo>
                  <a:cubicBezTo>
                    <a:pt x="0" y="66993"/>
                    <a:pt x="66993" y="0"/>
                    <a:pt x="149634" y="0"/>
                  </a:cubicBezTo>
                  <a:lnTo>
                    <a:pt x="3380786" y="0"/>
                  </a:lnTo>
                  <a:cubicBezTo>
                    <a:pt x="3463427" y="0"/>
                    <a:pt x="3530420" y="66993"/>
                    <a:pt x="3530420" y="149634"/>
                  </a:cubicBezTo>
                  <a:lnTo>
                    <a:pt x="3530420" y="1346703"/>
                  </a:lnTo>
                  <a:cubicBezTo>
                    <a:pt x="3530420" y="1429344"/>
                    <a:pt x="3463427" y="1496337"/>
                    <a:pt x="3380786" y="1496337"/>
                  </a:cubicBezTo>
                  <a:lnTo>
                    <a:pt x="149634" y="1496337"/>
                  </a:lnTo>
                  <a:cubicBezTo>
                    <a:pt x="66993" y="1496337"/>
                    <a:pt x="0" y="1429344"/>
                    <a:pt x="0" y="1346703"/>
                  </a:cubicBezTo>
                  <a:lnTo>
                    <a:pt x="0" y="149634"/>
                  </a:lnTo>
                  <a:close/>
                </a:path>
              </a:pathLst>
            </a:custGeom>
            <a:ln>
              <a:solidFill>
                <a:srgbClr val="0C533A"/>
              </a:solidFill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45336" tIns="460295" rIns="86210" bIns="86210" numCol="1" spcCol="1270" anchor="b" anchorCtr="0">
              <a:noAutofit/>
            </a:bodyPr>
            <a:lstStyle/>
            <a:p>
              <a:pPr marL="114300" lvl="1" indent="-11430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400" kern="1200" dirty="0"/>
                <a:t>Programs on strategic and practical topics for leaders are often geared toward those in certain positions </a:t>
              </a:r>
            </a:p>
            <a:p>
              <a:pPr marL="114300" lvl="1" indent="-11430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400" kern="1200" dirty="0"/>
                <a:t>Big Ten Academic Alliance leadership programs </a:t>
              </a:r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B5830A3-2EDF-BE93-B7FD-991AAE03FA54}"/>
                </a:ext>
              </a:extLst>
            </p:cNvPr>
            <p:cNvSpPr/>
            <p:nvPr/>
          </p:nvSpPr>
          <p:spPr>
            <a:xfrm>
              <a:off x="413327" y="4608593"/>
              <a:ext cx="4025493" cy="1496337"/>
            </a:xfrm>
            <a:custGeom>
              <a:avLst/>
              <a:gdLst>
                <a:gd name="connsiteX0" fmla="*/ 0 w 4025493"/>
                <a:gd name="connsiteY0" fmla="*/ 149634 h 1496337"/>
                <a:gd name="connsiteX1" fmla="*/ 149634 w 4025493"/>
                <a:gd name="connsiteY1" fmla="*/ 0 h 1496337"/>
                <a:gd name="connsiteX2" fmla="*/ 3875859 w 4025493"/>
                <a:gd name="connsiteY2" fmla="*/ 0 h 1496337"/>
                <a:gd name="connsiteX3" fmla="*/ 4025493 w 4025493"/>
                <a:gd name="connsiteY3" fmla="*/ 149634 h 1496337"/>
                <a:gd name="connsiteX4" fmla="*/ 4025493 w 4025493"/>
                <a:gd name="connsiteY4" fmla="*/ 1346703 h 1496337"/>
                <a:gd name="connsiteX5" fmla="*/ 3875859 w 4025493"/>
                <a:gd name="connsiteY5" fmla="*/ 1496337 h 1496337"/>
                <a:gd name="connsiteX6" fmla="*/ 149634 w 4025493"/>
                <a:gd name="connsiteY6" fmla="*/ 1496337 h 1496337"/>
                <a:gd name="connsiteX7" fmla="*/ 0 w 4025493"/>
                <a:gd name="connsiteY7" fmla="*/ 1346703 h 1496337"/>
                <a:gd name="connsiteX8" fmla="*/ 0 w 4025493"/>
                <a:gd name="connsiteY8" fmla="*/ 149634 h 1496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25493" h="1496337">
                  <a:moveTo>
                    <a:pt x="0" y="149634"/>
                  </a:moveTo>
                  <a:cubicBezTo>
                    <a:pt x="0" y="66993"/>
                    <a:pt x="66993" y="0"/>
                    <a:pt x="149634" y="0"/>
                  </a:cubicBezTo>
                  <a:lnTo>
                    <a:pt x="3875859" y="0"/>
                  </a:lnTo>
                  <a:cubicBezTo>
                    <a:pt x="3958500" y="0"/>
                    <a:pt x="4025493" y="66993"/>
                    <a:pt x="4025493" y="149634"/>
                  </a:cubicBezTo>
                  <a:lnTo>
                    <a:pt x="4025493" y="1346703"/>
                  </a:lnTo>
                  <a:cubicBezTo>
                    <a:pt x="4025493" y="1429344"/>
                    <a:pt x="3958500" y="1496337"/>
                    <a:pt x="3875859" y="1496337"/>
                  </a:cubicBezTo>
                  <a:lnTo>
                    <a:pt x="149634" y="1496337"/>
                  </a:lnTo>
                  <a:cubicBezTo>
                    <a:pt x="66993" y="1496337"/>
                    <a:pt x="0" y="1429344"/>
                    <a:pt x="0" y="1346703"/>
                  </a:cubicBezTo>
                  <a:lnTo>
                    <a:pt x="0" y="149634"/>
                  </a:lnTo>
                  <a:close/>
                </a:path>
              </a:pathLst>
            </a:custGeom>
            <a:ln>
              <a:solidFill>
                <a:srgbClr val="0C533A"/>
              </a:solidFill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6210" tIns="460295" rIns="1293858" bIns="86210" numCol="1" spcCol="1270" anchor="b" anchorCtr="0">
              <a:noAutofit/>
            </a:bodyPr>
            <a:lstStyle/>
            <a:p>
              <a:pPr marL="114300" lvl="1" indent="-11430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400" kern="1200" dirty="0"/>
                <a:t>Internal and external awards and recognitions for leadership and excellence in teaching/learning</a:t>
              </a:r>
            </a:p>
            <a:p>
              <a:pPr marL="114300" lvl="1" indent="-11430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400" kern="1200" dirty="0"/>
                <a:t>Thrive sessions to help situate one’s work for annual review and promotion including new course evaluation system</a:t>
              </a:r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5D6140DA-43E3-1131-6BF9-27F82D53D6F1}"/>
                </a:ext>
              </a:extLst>
            </p:cNvPr>
            <p:cNvSpPr/>
            <p:nvPr/>
          </p:nvSpPr>
          <p:spPr>
            <a:xfrm>
              <a:off x="5162691" y="1450110"/>
              <a:ext cx="3567980" cy="1496337"/>
            </a:xfrm>
            <a:custGeom>
              <a:avLst/>
              <a:gdLst>
                <a:gd name="connsiteX0" fmla="*/ 0 w 3567980"/>
                <a:gd name="connsiteY0" fmla="*/ 149634 h 1496337"/>
                <a:gd name="connsiteX1" fmla="*/ 149634 w 3567980"/>
                <a:gd name="connsiteY1" fmla="*/ 0 h 1496337"/>
                <a:gd name="connsiteX2" fmla="*/ 3418346 w 3567980"/>
                <a:gd name="connsiteY2" fmla="*/ 0 h 1496337"/>
                <a:gd name="connsiteX3" fmla="*/ 3567980 w 3567980"/>
                <a:gd name="connsiteY3" fmla="*/ 149634 h 1496337"/>
                <a:gd name="connsiteX4" fmla="*/ 3567980 w 3567980"/>
                <a:gd name="connsiteY4" fmla="*/ 1346703 h 1496337"/>
                <a:gd name="connsiteX5" fmla="*/ 3418346 w 3567980"/>
                <a:gd name="connsiteY5" fmla="*/ 1496337 h 1496337"/>
                <a:gd name="connsiteX6" fmla="*/ 149634 w 3567980"/>
                <a:gd name="connsiteY6" fmla="*/ 1496337 h 1496337"/>
                <a:gd name="connsiteX7" fmla="*/ 0 w 3567980"/>
                <a:gd name="connsiteY7" fmla="*/ 1346703 h 1496337"/>
                <a:gd name="connsiteX8" fmla="*/ 0 w 3567980"/>
                <a:gd name="connsiteY8" fmla="*/ 149634 h 1496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567980" h="1496337">
                  <a:moveTo>
                    <a:pt x="0" y="149634"/>
                  </a:moveTo>
                  <a:cubicBezTo>
                    <a:pt x="0" y="66993"/>
                    <a:pt x="66993" y="0"/>
                    <a:pt x="149634" y="0"/>
                  </a:cubicBezTo>
                  <a:lnTo>
                    <a:pt x="3418346" y="0"/>
                  </a:lnTo>
                  <a:cubicBezTo>
                    <a:pt x="3500987" y="0"/>
                    <a:pt x="3567980" y="66993"/>
                    <a:pt x="3567980" y="149634"/>
                  </a:cubicBezTo>
                  <a:lnTo>
                    <a:pt x="3567980" y="1346703"/>
                  </a:lnTo>
                  <a:cubicBezTo>
                    <a:pt x="3567980" y="1429344"/>
                    <a:pt x="3500987" y="1496337"/>
                    <a:pt x="3418346" y="1496337"/>
                  </a:cubicBezTo>
                  <a:lnTo>
                    <a:pt x="149634" y="1496337"/>
                  </a:lnTo>
                  <a:cubicBezTo>
                    <a:pt x="66993" y="1496337"/>
                    <a:pt x="0" y="1429344"/>
                    <a:pt x="0" y="1346703"/>
                  </a:cubicBezTo>
                  <a:lnTo>
                    <a:pt x="0" y="149634"/>
                  </a:lnTo>
                  <a:close/>
                </a:path>
              </a:pathLst>
            </a:custGeom>
            <a:ln>
              <a:solidFill>
                <a:srgbClr val="0C533A"/>
              </a:solidFill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56604" tIns="86210" rIns="86210" bIns="460295" numCol="1" spcCol="1270" anchor="t" anchorCtr="0">
              <a:noAutofit/>
            </a:bodyPr>
            <a:lstStyle/>
            <a:p>
              <a:pPr marL="114300" lvl="1" indent="-11430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400" kern="1200" dirty="0"/>
                <a:t>Smaller cohort opportunities exploring teaching/learning and educator leadership</a:t>
              </a:r>
            </a:p>
            <a:p>
              <a:pPr marL="114300" lvl="1" indent="-11430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400" kern="1200" dirty="0"/>
                <a:t>Learning Communities to engage on important topics of interest</a:t>
              </a:r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A0B17512-380B-6884-FBA7-131C46D49F59}"/>
                </a:ext>
              </a:extLst>
            </p:cNvPr>
            <p:cNvSpPr/>
            <p:nvPr/>
          </p:nvSpPr>
          <p:spPr>
            <a:xfrm>
              <a:off x="413327" y="1450110"/>
              <a:ext cx="3909532" cy="1496337"/>
            </a:xfrm>
            <a:custGeom>
              <a:avLst/>
              <a:gdLst>
                <a:gd name="connsiteX0" fmla="*/ 0 w 3909532"/>
                <a:gd name="connsiteY0" fmla="*/ 149634 h 1496337"/>
                <a:gd name="connsiteX1" fmla="*/ 149634 w 3909532"/>
                <a:gd name="connsiteY1" fmla="*/ 0 h 1496337"/>
                <a:gd name="connsiteX2" fmla="*/ 3759898 w 3909532"/>
                <a:gd name="connsiteY2" fmla="*/ 0 h 1496337"/>
                <a:gd name="connsiteX3" fmla="*/ 3909532 w 3909532"/>
                <a:gd name="connsiteY3" fmla="*/ 149634 h 1496337"/>
                <a:gd name="connsiteX4" fmla="*/ 3909532 w 3909532"/>
                <a:gd name="connsiteY4" fmla="*/ 1346703 h 1496337"/>
                <a:gd name="connsiteX5" fmla="*/ 3759898 w 3909532"/>
                <a:gd name="connsiteY5" fmla="*/ 1496337 h 1496337"/>
                <a:gd name="connsiteX6" fmla="*/ 149634 w 3909532"/>
                <a:gd name="connsiteY6" fmla="*/ 1496337 h 1496337"/>
                <a:gd name="connsiteX7" fmla="*/ 0 w 3909532"/>
                <a:gd name="connsiteY7" fmla="*/ 1346703 h 1496337"/>
                <a:gd name="connsiteX8" fmla="*/ 0 w 3909532"/>
                <a:gd name="connsiteY8" fmla="*/ 149634 h 1496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09532" h="1496337">
                  <a:moveTo>
                    <a:pt x="0" y="149634"/>
                  </a:moveTo>
                  <a:cubicBezTo>
                    <a:pt x="0" y="66993"/>
                    <a:pt x="66993" y="0"/>
                    <a:pt x="149634" y="0"/>
                  </a:cubicBezTo>
                  <a:lnTo>
                    <a:pt x="3759898" y="0"/>
                  </a:lnTo>
                  <a:cubicBezTo>
                    <a:pt x="3842539" y="0"/>
                    <a:pt x="3909532" y="66993"/>
                    <a:pt x="3909532" y="149634"/>
                  </a:cubicBezTo>
                  <a:lnTo>
                    <a:pt x="3909532" y="1346703"/>
                  </a:lnTo>
                  <a:cubicBezTo>
                    <a:pt x="3909532" y="1429344"/>
                    <a:pt x="3842539" y="1496337"/>
                    <a:pt x="3759898" y="1496337"/>
                  </a:cubicBezTo>
                  <a:lnTo>
                    <a:pt x="149634" y="1496337"/>
                  </a:lnTo>
                  <a:cubicBezTo>
                    <a:pt x="66993" y="1496337"/>
                    <a:pt x="0" y="1429344"/>
                    <a:pt x="0" y="1346703"/>
                  </a:cubicBezTo>
                  <a:lnTo>
                    <a:pt x="0" y="149634"/>
                  </a:lnTo>
                  <a:close/>
                </a:path>
              </a:pathLst>
            </a:custGeom>
            <a:ln>
              <a:solidFill>
                <a:srgbClr val="0C533A"/>
              </a:solidFill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6210" tIns="86210" rIns="1259069" bIns="460295" numCol="1" spcCol="1270" anchor="t" anchorCtr="0">
              <a:noAutofit/>
            </a:bodyPr>
            <a:lstStyle/>
            <a:p>
              <a:pPr marL="114300" lvl="1" indent="-11430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400" kern="1200" dirty="0"/>
                <a:t>Career Conversations</a:t>
              </a:r>
            </a:p>
            <a:p>
              <a:pPr marL="114300" lvl="1" indent="-11430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400" kern="1200" dirty="0"/>
                <a:t>National Center for Faculty Development and Diversity</a:t>
              </a:r>
            </a:p>
            <a:p>
              <a:pPr marL="114300" lvl="1" indent="-11430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400" kern="1200" dirty="0"/>
                <a:t>Exploring Academic Leadership Conversations</a:t>
              </a:r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7543F3D-1947-5372-8357-4D07E525AC03}"/>
                </a:ext>
              </a:extLst>
            </p:cNvPr>
            <p:cNvSpPr/>
            <p:nvPr/>
          </p:nvSpPr>
          <p:spPr>
            <a:xfrm>
              <a:off x="2500507" y="1716645"/>
              <a:ext cx="2024731" cy="2024731"/>
            </a:xfrm>
            <a:custGeom>
              <a:avLst/>
              <a:gdLst>
                <a:gd name="connsiteX0" fmla="*/ 0 w 2024731"/>
                <a:gd name="connsiteY0" fmla="*/ 2024731 h 2024731"/>
                <a:gd name="connsiteX1" fmla="*/ 2024731 w 2024731"/>
                <a:gd name="connsiteY1" fmla="*/ 0 h 2024731"/>
                <a:gd name="connsiteX2" fmla="*/ 2024731 w 2024731"/>
                <a:gd name="connsiteY2" fmla="*/ 2024731 h 2024731"/>
                <a:gd name="connsiteX3" fmla="*/ 0 w 2024731"/>
                <a:gd name="connsiteY3" fmla="*/ 2024731 h 2024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4731" h="2024731">
                  <a:moveTo>
                    <a:pt x="0" y="2024731"/>
                  </a:moveTo>
                  <a:cubicBezTo>
                    <a:pt x="0" y="906503"/>
                    <a:pt x="906503" y="0"/>
                    <a:pt x="2024731" y="0"/>
                  </a:cubicBezTo>
                  <a:lnTo>
                    <a:pt x="2024731" y="2024731"/>
                  </a:lnTo>
                  <a:lnTo>
                    <a:pt x="0" y="2024731"/>
                  </a:lnTo>
                  <a:close/>
                </a:path>
              </a:pathLst>
            </a:custGeom>
            <a:solidFill>
              <a:srgbClr val="FFC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13934" tIns="713934" rIns="120904" bIns="120904" numCol="1" spcCol="1270" anchor="ctr" anchorCtr="0">
              <a:noAutofit/>
            </a:bodyPr>
            <a:lstStyle/>
            <a:p>
              <a:pPr marL="0" lvl="0" indent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700" kern="1200" dirty="0">
                  <a:solidFill>
                    <a:schemeClr val="tx1"/>
                  </a:solidFill>
                </a:rPr>
                <a:t>Career</a:t>
              </a:r>
            </a:p>
            <a:p>
              <a:pPr marL="0" lvl="0" indent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700" kern="1200" dirty="0">
                  <a:solidFill>
                    <a:schemeClr val="tx1"/>
                  </a:solidFill>
                </a:rPr>
                <a:t>Development</a:t>
              </a: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1F315716-F002-F546-AF91-E0B23A54ED1C}"/>
                </a:ext>
              </a:extLst>
            </p:cNvPr>
            <p:cNvSpPr/>
            <p:nvPr/>
          </p:nvSpPr>
          <p:spPr>
            <a:xfrm>
              <a:off x="4618760" y="1716645"/>
              <a:ext cx="2024731" cy="2024731"/>
            </a:xfrm>
            <a:custGeom>
              <a:avLst/>
              <a:gdLst>
                <a:gd name="connsiteX0" fmla="*/ 0 w 2024731"/>
                <a:gd name="connsiteY0" fmla="*/ 2024731 h 2024731"/>
                <a:gd name="connsiteX1" fmla="*/ 2024731 w 2024731"/>
                <a:gd name="connsiteY1" fmla="*/ 0 h 2024731"/>
                <a:gd name="connsiteX2" fmla="*/ 2024731 w 2024731"/>
                <a:gd name="connsiteY2" fmla="*/ 2024731 h 2024731"/>
                <a:gd name="connsiteX3" fmla="*/ 0 w 2024731"/>
                <a:gd name="connsiteY3" fmla="*/ 2024731 h 2024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4731" h="2024731">
                  <a:moveTo>
                    <a:pt x="0" y="0"/>
                  </a:moveTo>
                  <a:cubicBezTo>
                    <a:pt x="1118228" y="0"/>
                    <a:pt x="2024731" y="906503"/>
                    <a:pt x="2024731" y="2024731"/>
                  </a:cubicBezTo>
                  <a:lnTo>
                    <a:pt x="0" y="20247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0904" tIns="713934" rIns="713934" bIns="120904" numCol="1" spcCol="1270" anchor="ctr" anchorCtr="0">
              <a:noAutofit/>
            </a:bodyPr>
            <a:lstStyle/>
            <a:p>
              <a:pPr marL="0" lvl="0" indent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700" kern="1200" dirty="0">
                  <a:solidFill>
                    <a:schemeClr val="tx1"/>
                  </a:solidFill>
                </a:rPr>
                <a:t>Community</a:t>
              </a: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878A468A-83C4-529F-5D36-24811EB12165}"/>
                </a:ext>
              </a:extLst>
            </p:cNvPr>
            <p:cNvSpPr/>
            <p:nvPr/>
          </p:nvSpPr>
          <p:spPr>
            <a:xfrm rot="21600000">
              <a:off x="4618760" y="3834896"/>
              <a:ext cx="2024732" cy="2024732"/>
            </a:xfrm>
            <a:custGeom>
              <a:avLst/>
              <a:gdLst>
                <a:gd name="connsiteX0" fmla="*/ 0 w 2024731"/>
                <a:gd name="connsiteY0" fmla="*/ 2024731 h 2024731"/>
                <a:gd name="connsiteX1" fmla="*/ 2024731 w 2024731"/>
                <a:gd name="connsiteY1" fmla="*/ 0 h 2024731"/>
                <a:gd name="connsiteX2" fmla="*/ 2024731 w 2024731"/>
                <a:gd name="connsiteY2" fmla="*/ 2024731 h 2024731"/>
                <a:gd name="connsiteX3" fmla="*/ 0 w 2024731"/>
                <a:gd name="connsiteY3" fmla="*/ 2024731 h 2024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4731" h="2024731">
                  <a:moveTo>
                    <a:pt x="2024731" y="0"/>
                  </a:moveTo>
                  <a:cubicBezTo>
                    <a:pt x="2024731" y="1118228"/>
                    <a:pt x="1118228" y="2024731"/>
                    <a:pt x="0" y="2024731"/>
                  </a:cubicBezTo>
                  <a:lnTo>
                    <a:pt x="0" y="0"/>
                  </a:lnTo>
                  <a:lnTo>
                    <a:pt x="2024731" y="0"/>
                  </a:lnTo>
                  <a:close/>
                </a:path>
              </a:pathLst>
            </a:custGeom>
            <a:solidFill>
              <a:srgbClr val="4BACC6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0904" tIns="120905" rIns="713935" bIns="713934" numCol="1" spcCol="1270" anchor="ctr" anchorCtr="0">
              <a:noAutofit/>
            </a:bodyPr>
            <a:lstStyle/>
            <a:p>
              <a:pPr marL="0" lvl="0" indent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700" kern="1200" dirty="0">
                  <a:solidFill>
                    <a:schemeClr val="tx1"/>
                  </a:solidFill>
                </a:rPr>
                <a:t>Leadership</a:t>
              </a: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65D09885-91DB-1372-32DF-8C4D0D570579}"/>
                </a:ext>
              </a:extLst>
            </p:cNvPr>
            <p:cNvSpPr/>
            <p:nvPr/>
          </p:nvSpPr>
          <p:spPr>
            <a:xfrm rot="21600000">
              <a:off x="2500507" y="3834897"/>
              <a:ext cx="2024731" cy="2024731"/>
            </a:xfrm>
            <a:custGeom>
              <a:avLst/>
              <a:gdLst>
                <a:gd name="connsiteX0" fmla="*/ 0 w 2024731"/>
                <a:gd name="connsiteY0" fmla="*/ 2024731 h 2024731"/>
                <a:gd name="connsiteX1" fmla="*/ 2024731 w 2024731"/>
                <a:gd name="connsiteY1" fmla="*/ 0 h 2024731"/>
                <a:gd name="connsiteX2" fmla="*/ 2024731 w 2024731"/>
                <a:gd name="connsiteY2" fmla="*/ 2024731 h 2024731"/>
                <a:gd name="connsiteX3" fmla="*/ 0 w 2024731"/>
                <a:gd name="connsiteY3" fmla="*/ 2024731 h 2024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4731" h="2024731">
                  <a:moveTo>
                    <a:pt x="2024731" y="2024731"/>
                  </a:moveTo>
                  <a:cubicBezTo>
                    <a:pt x="906503" y="2024731"/>
                    <a:pt x="0" y="1118228"/>
                    <a:pt x="0" y="0"/>
                  </a:cubicBezTo>
                  <a:lnTo>
                    <a:pt x="2024731" y="0"/>
                  </a:lnTo>
                  <a:lnTo>
                    <a:pt x="2024731" y="2024731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13934" tIns="120904" rIns="120904" bIns="713934" numCol="1" spcCol="1270" anchor="ctr" anchorCtr="0">
              <a:noAutofit/>
            </a:bodyPr>
            <a:lstStyle/>
            <a:p>
              <a:pPr marL="0" lvl="0" indent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700" kern="1200" dirty="0">
                  <a:solidFill>
                    <a:schemeClr val="bg1"/>
                  </a:solidFill>
                </a:rPr>
                <a:t>Recognition</a:t>
              </a:r>
            </a:p>
          </p:txBody>
        </p:sp>
        <p:sp>
          <p:nvSpPr>
            <p:cNvPr id="13" name="Arrow: Circular 12">
              <a:extLst>
                <a:ext uri="{FF2B5EF4-FFF2-40B4-BE49-F238E27FC236}">
                  <a16:creationId xmlns:a16="http://schemas.microsoft.com/office/drawing/2014/main" id="{7DE4EA49-9B49-7F25-7581-344025C9AC3B}"/>
                </a:ext>
              </a:extLst>
            </p:cNvPr>
            <p:cNvSpPr/>
            <p:nvPr/>
          </p:nvSpPr>
          <p:spPr>
            <a:xfrm>
              <a:off x="4222464" y="3367292"/>
              <a:ext cx="699070" cy="607887"/>
            </a:xfrm>
            <a:prstGeom prst="circularArrow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Arrow: Circular 13">
              <a:extLst>
                <a:ext uri="{FF2B5EF4-FFF2-40B4-BE49-F238E27FC236}">
                  <a16:creationId xmlns:a16="http://schemas.microsoft.com/office/drawing/2014/main" id="{114D8D7A-CE51-32DF-7061-3190887D58B0}"/>
                </a:ext>
              </a:extLst>
            </p:cNvPr>
            <p:cNvSpPr/>
            <p:nvPr/>
          </p:nvSpPr>
          <p:spPr>
            <a:xfrm rot="10800000">
              <a:off x="4222464" y="3601094"/>
              <a:ext cx="699070" cy="607887"/>
            </a:xfrm>
            <a:prstGeom prst="circularArrow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</p:grpSp>
    </p:spTree>
    <p:extLst>
      <p:ext uri="{BB962C8B-B14F-4D97-AF65-F5344CB8AC3E}">
        <p14:creationId xmlns:p14="http://schemas.microsoft.com/office/powerpoint/2010/main" val="2244424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E0433E-E157-1373-D4A2-A63BAE295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35299"/>
            <a:ext cx="8229600" cy="714810"/>
          </a:xfrm>
          <a:solidFill>
            <a:srgbClr val="FFC000"/>
          </a:solidFill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Career Development and Support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F45DA1-7160-8FA0-E16F-BF0731536F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88655"/>
            <a:ext cx="3950704" cy="4767695"/>
          </a:xfrm>
        </p:spPr>
        <p:txBody>
          <a:bodyPr/>
          <a:lstStyle/>
          <a:p>
            <a:r>
              <a:rPr lang="en-US" sz="2400" dirty="0"/>
              <a:t>Orientations</a:t>
            </a:r>
          </a:p>
          <a:p>
            <a:r>
              <a:rPr lang="en-US" sz="2400" dirty="0"/>
              <a:t>Small(er) Groups</a:t>
            </a:r>
          </a:p>
          <a:p>
            <a:pPr lvl="1"/>
            <a:r>
              <a:rPr lang="en-US" dirty="0"/>
              <a:t>Academic Career Conversations</a:t>
            </a:r>
          </a:p>
          <a:p>
            <a:pPr lvl="1"/>
            <a:r>
              <a:rPr lang="en-US" dirty="0"/>
              <a:t>Exploring Academic Leadership Conversations</a:t>
            </a:r>
          </a:p>
          <a:p>
            <a:r>
              <a:rPr lang="en-US" sz="2400" dirty="0"/>
              <a:t>Workshops</a:t>
            </a:r>
          </a:p>
          <a:p>
            <a:r>
              <a:rPr lang="en-US" sz="2400" dirty="0"/>
              <a:t>“Thrive” Sessions to navigate annual and promotion reviews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8CE1E0-4F66-20ED-797B-528E0B3362EF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736096" y="1588655"/>
            <a:ext cx="3950704" cy="4767695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Third Stage [nearing retirement] Sessions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Student Perceptions of Learning Environments Surveys – summative course evaluations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National Center for Faculty Development &amp; Diversity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Center for Teaching &amp; Learning Innovation</a:t>
            </a:r>
          </a:p>
        </p:txBody>
      </p:sp>
    </p:spTree>
    <p:extLst>
      <p:ext uri="{BB962C8B-B14F-4D97-AF65-F5344CB8AC3E}">
        <p14:creationId xmlns:p14="http://schemas.microsoft.com/office/powerpoint/2010/main" val="12278832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D60D2-2594-D30F-19C2-ADB87D190AE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Finding Community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7693A7-5CA7-7015-00C5-E677D48E68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Learning Communities – open to all with shared interest or curiosity</a:t>
            </a:r>
          </a:p>
          <a:p>
            <a:r>
              <a:rPr lang="en-US" dirty="0"/>
              <a:t>Cohort Programs – application process or role-based</a:t>
            </a:r>
          </a:p>
          <a:p>
            <a:pPr lvl="1"/>
            <a:r>
              <a:rPr lang="en-US" dirty="0"/>
              <a:t>Adams Academy Fellows</a:t>
            </a:r>
          </a:p>
          <a:p>
            <a:pPr lvl="1"/>
            <a:r>
              <a:rPr lang="en-US" dirty="0"/>
              <a:t>Lilly Fellows</a:t>
            </a:r>
          </a:p>
          <a:p>
            <a:pPr lvl="1"/>
            <a:r>
              <a:rPr lang="en-US" dirty="0"/>
              <a:t>Women Chairs</a:t>
            </a:r>
          </a:p>
          <a:p>
            <a:pPr lvl="1"/>
            <a:r>
              <a:rPr lang="en-US" dirty="0"/>
              <a:t>Critical Friends Peer Mentoring </a:t>
            </a:r>
          </a:p>
          <a:p>
            <a:pPr lvl="1"/>
            <a:r>
              <a:rPr lang="en-US" dirty="0"/>
              <a:t>Academic Leadership Fellows</a:t>
            </a:r>
          </a:p>
          <a:p>
            <a:pPr lvl="1"/>
            <a:r>
              <a:rPr lang="en-US" dirty="0"/>
              <a:t>BTAA Cohort Programs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251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53D54-67B5-1BAC-D796-836AA4744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36074"/>
            <a:ext cx="8229600" cy="592766"/>
          </a:xfrm>
          <a:solidFill>
            <a:srgbClr val="4EBE99"/>
          </a:solidFill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Leadership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058AFB-C05C-BC21-B09C-BC40A8428B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Leadership Institute sessions on important topics and strategies for positional leaders</a:t>
            </a:r>
          </a:p>
          <a:p>
            <a:r>
              <a:rPr lang="en-US" dirty="0"/>
              <a:t>Big Ten Academic Alliance Leadership Cohort Programs – ALP</a:t>
            </a:r>
          </a:p>
          <a:p>
            <a:r>
              <a:rPr lang="en-US" dirty="0"/>
              <a:t>Academic Leadership Fellows Program</a:t>
            </a:r>
          </a:p>
          <a:p>
            <a:r>
              <a:rPr lang="en-US" dirty="0"/>
              <a:t>Conversations with the President and Provost</a:t>
            </a:r>
          </a:p>
        </p:txBody>
      </p:sp>
    </p:spTree>
    <p:extLst>
      <p:ext uri="{BB962C8B-B14F-4D97-AF65-F5344CB8AC3E}">
        <p14:creationId xmlns:p14="http://schemas.microsoft.com/office/powerpoint/2010/main" val="2150294645"/>
      </p:ext>
    </p:extLst>
  </p:cSld>
  <p:clrMapOvr>
    <a:masterClrMapping/>
  </p:clrMapOvr>
</p:sld>
</file>

<file path=ppt/theme/theme1.xml><?xml version="1.0" encoding="utf-8"?>
<a:theme xmlns:a="http://schemas.openxmlformats.org/drawingml/2006/main" name="MSU Template 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ower-Point-Wordmark" id="{B922F58C-BBA5-F347-BA1F-BCD32A6C98C3}" vid="{F2D4553F-1312-E44A-AB7C-D98185B3D3A1}"/>
    </a:ext>
  </a:extLst>
</a:theme>
</file>

<file path=ppt/theme/theme2.xml><?xml version="1.0" encoding="utf-8"?>
<a:theme xmlns:a="http://schemas.openxmlformats.org/drawingml/2006/main" name="Frame">
  <a:themeElements>
    <a:clrScheme name="Custom 2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18453B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D52D1F19F13949B274D5D2077204D0" ma:contentTypeVersion="2" ma:contentTypeDescription="Create a new document." ma:contentTypeScope="" ma:versionID="d9e8f12d66b4bc8169fe253aab075c09">
  <xsd:schema xmlns:xsd="http://www.w3.org/2001/XMLSchema" xmlns:xs="http://www.w3.org/2001/XMLSchema" xmlns:p="http://schemas.microsoft.com/office/2006/metadata/properties" xmlns:ns2="fba7ce47-49e7-4799-a32f-72a482535b5a" targetNamespace="http://schemas.microsoft.com/office/2006/metadata/properties" ma:root="true" ma:fieldsID="80653851a47bcd3943ae54327a57763b" ns2:_="">
    <xsd:import namespace="fba7ce47-49e7-4799-a32f-72a482535b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a7ce47-49e7-4799-a32f-72a482535b5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CAD242B-CB7F-4A68-8685-4CCD6F8A121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C9DC01B-1499-4C66-B78F-F5EFDD4E4462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5B5A2F80-B888-45B4-80E0-B67EA6BD59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ba7ce47-49e7-4799-a32f-72a482535b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MSU Template 1</Template>
  <TotalTime>2324</TotalTime>
  <Words>635</Words>
  <Application>Microsoft Office PowerPoint</Application>
  <PresentationFormat>On-screen Show (4:3)</PresentationFormat>
  <Paragraphs>96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Arial</vt:lpstr>
      <vt:lpstr>Calibri</vt:lpstr>
      <vt:lpstr>Calibri Heading</vt:lpstr>
      <vt:lpstr>Corbel</vt:lpstr>
      <vt:lpstr>Gotham Book</vt:lpstr>
      <vt:lpstr>Gotham-Bold</vt:lpstr>
      <vt:lpstr>Wingdings</vt:lpstr>
      <vt:lpstr>Wingdings 2</vt:lpstr>
      <vt:lpstr>MSU Template 1</vt:lpstr>
      <vt:lpstr>Frame</vt:lpstr>
      <vt:lpstr>Office of Faculty and Academic Staff Development  Michigan State University</vt:lpstr>
      <vt:lpstr>Office of Faculty and Academic Staff Development (OFASD)</vt:lpstr>
      <vt:lpstr>Our Team:</vt:lpstr>
      <vt:lpstr>Why the Office of Faculty and Academic Staff Development?</vt:lpstr>
      <vt:lpstr>The FASD Approach</vt:lpstr>
      <vt:lpstr>FASD Offerings</vt:lpstr>
      <vt:lpstr>Career Development and Support</vt:lpstr>
      <vt:lpstr>Finding Community</vt:lpstr>
      <vt:lpstr>Leadership</vt:lpstr>
      <vt:lpstr>Culture of Recognition</vt:lpstr>
      <vt:lpstr>Office of Faculty and Academic Staff Development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Lauren Davies</dc:creator>
  <cp:lastModifiedBy>Leete, Beth</cp:lastModifiedBy>
  <cp:revision>40</cp:revision>
  <cp:lastPrinted>2010-09-08T13:46:11Z</cp:lastPrinted>
  <dcterms:created xsi:type="dcterms:W3CDTF">2019-05-04T17:37:47Z</dcterms:created>
  <dcterms:modified xsi:type="dcterms:W3CDTF">2023-08-31T12:31:48Z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0x01010067D52D1F19F13949B274D5D2077204D0</vt:lpwstr>
  </property>
</Properties>
</file>