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4"/>
    <p:sldMasterId id="2147483670" r:id="rId5"/>
  </p:sldMasterIdLst>
  <p:notesMasterIdLst>
    <p:notesMasterId r:id="rId29"/>
  </p:notesMasterIdLst>
  <p:handoutMasterIdLst>
    <p:handoutMasterId r:id="rId30"/>
  </p:handoutMasterIdLst>
  <p:sldIdLst>
    <p:sldId id="274" r:id="rId6"/>
    <p:sldId id="314" r:id="rId7"/>
    <p:sldId id="331" r:id="rId8"/>
    <p:sldId id="315" r:id="rId9"/>
    <p:sldId id="332" r:id="rId10"/>
    <p:sldId id="351" r:id="rId11"/>
    <p:sldId id="264" r:id="rId12"/>
    <p:sldId id="316" r:id="rId13"/>
    <p:sldId id="319" r:id="rId14"/>
    <p:sldId id="320" r:id="rId15"/>
    <p:sldId id="321" r:id="rId16"/>
    <p:sldId id="322" r:id="rId17"/>
    <p:sldId id="323" r:id="rId18"/>
    <p:sldId id="324" r:id="rId19"/>
    <p:sldId id="335" r:id="rId20"/>
    <p:sldId id="263" r:id="rId21"/>
    <p:sldId id="354" r:id="rId22"/>
    <p:sldId id="340" r:id="rId23"/>
    <p:sldId id="341" r:id="rId24"/>
    <p:sldId id="345" r:id="rId25"/>
    <p:sldId id="346" r:id="rId26"/>
    <p:sldId id="337" r:id="rId27"/>
    <p:sldId id="336" r:id="rId28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51FE06-7F87-4997-8277-F1F72CF5D13F}" v="2" dt="2023-02-01T02:39:31.327"/>
    <p1510:client id="{5CACB295-B8E1-4E14-8577-6E7A1A79AECB}" v="1" dt="2023-02-01T13:33:31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2244" autoAdjust="0"/>
  </p:normalViewPr>
  <p:slideViewPr>
    <p:cSldViewPr>
      <p:cViewPr varScale="1">
        <p:scale>
          <a:sx n="105" d="100"/>
          <a:sy n="105" d="100"/>
        </p:scale>
        <p:origin x="181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4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r">
              <a:defRPr sz="1200"/>
            </a:lvl1pPr>
          </a:lstStyle>
          <a:p>
            <a:fld id="{1AE7DBA3-FCA1-4EDE-A1A0-5CC44E1C68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4059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14" tIns="47108" rIns="94214" bIns="471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7"/>
            <a:ext cx="5681980" cy="4224814"/>
          </a:xfrm>
          <a:prstGeom prst="rect">
            <a:avLst/>
          </a:prstGeom>
        </p:spPr>
        <p:txBody>
          <a:bodyPr vert="horz" lIns="94214" tIns="47108" rIns="94214" bIns="471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r">
              <a:defRPr sz="1200"/>
            </a:lvl1pPr>
          </a:lstStyle>
          <a:p>
            <a:fld id="{392F52B5-4286-49B6-BE57-D0EDE04A97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5074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2340" indent="-28936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7447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0424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3403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6381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936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234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5317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7D91F00-0D27-4800-80CC-ADD26C4CCDFB}" type="slidenum">
              <a:rPr lang="en-US" altLang="en-US" sz="1200">
                <a:solidFill>
                  <a:prstClr val="black"/>
                </a:solidFill>
              </a:rPr>
              <a:pPr/>
              <a:t>1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041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457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2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486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7537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849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91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260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2340" indent="-28936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7447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0424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3403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6381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936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234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5317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7D91F00-0D27-4800-80CC-ADD26C4CCDFB}" type="slidenum">
              <a:rPr lang="en-US" altLang="en-US" sz="1200">
                <a:solidFill>
                  <a:prstClr val="black"/>
                </a:solidFill>
              </a:rPr>
              <a:pPr/>
              <a:t>17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3342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729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278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6154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10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406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975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857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2340" indent="-28936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7447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0424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3403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6381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936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234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5317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7D91F00-0D27-4800-80CC-ADD26C4CCDFB}" type="slidenum">
              <a:rPr lang="en-US" altLang="en-US" sz="1200">
                <a:solidFill>
                  <a:prstClr val="black"/>
                </a:solidFill>
              </a:rPr>
              <a:pPr/>
              <a:t>6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397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387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185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8606"/>
            <a:ext cx="8229600" cy="4802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8229600" cy="4066495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800" b="0" i="0">
                <a:solidFill>
                  <a:srgbClr val="595959"/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rgbClr val="595959"/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329D-1039-4BA6-8454-792217759006}" type="datetime1">
              <a:rPr lang="en-US" smtClean="0"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4E9FC-0D87-4AB5-8C03-E13CA9291E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6489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8606"/>
            <a:ext cx="8229600" cy="4802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8229600" cy="4066495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800" b="0" i="0">
                <a:solidFill>
                  <a:srgbClr val="595959"/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rgbClr val="595959"/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586F-2E19-4887-A13C-23EFD1674C51}" type="datetime1">
              <a:rPr lang="en-US" smtClean="0"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4E9FC-0D87-4AB5-8C03-E13CA9291E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6489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595959"/>
                </a:solidFill>
                <a:latin typeface="Gotham Book" pitchFamily="49" charset="0"/>
                <a:ea typeface="ＭＳ Ｐゴシック" pitchFamily="49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595959"/>
                </a:solidFill>
                <a:latin typeface="Gotham Book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pic>
        <p:nvPicPr>
          <p:cNvPr id="1029" name="Picture 10" descr="MSU thinner spear_green RGB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53163"/>
            <a:ext cx="8229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PP banner wordmar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595959"/>
                </a:solidFill>
                <a:latin typeface="Gotham Book" pitchFamily="49" charset="0"/>
                <a:ea typeface="ＭＳ Ｐゴシック" pitchFamily="49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595959"/>
                </a:solidFill>
                <a:latin typeface="Gotham Book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pic>
        <p:nvPicPr>
          <p:cNvPr id="1029" name="Picture 10" descr="MSU thinner spear_green RGB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53163"/>
            <a:ext cx="8229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PP banner wordmar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2A4AF3-7A4C-4297-A9ED-64A179163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52600"/>
            <a:ext cx="8153400" cy="16764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/>
              <a:t>Articulating </a:t>
            </a:r>
            <a:r>
              <a:rPr lang="en-US" altLang="en-US" b="1"/>
              <a:t>Your Scholarly </a:t>
            </a:r>
            <a:r>
              <a:rPr lang="en-US" altLang="en-US" b="1" dirty="0"/>
              <a:t>Identity 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3886200"/>
            <a:ext cx="7529513" cy="1524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09728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r>
              <a:rPr lang="en-US" sz="2400" b="1" dirty="0">
                <a:latin typeface="Gotham Book"/>
                <a:ea typeface="ＭＳ Ｐゴシック" pitchFamily="34" charset="-128"/>
              </a:rPr>
              <a:t>Marilyn J. Amey</a:t>
            </a:r>
          </a:p>
          <a:p>
            <a:pPr marL="109728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r>
              <a:rPr lang="en-US" sz="2400" dirty="0">
                <a:latin typeface="Gotham Book"/>
                <a:ea typeface="ＭＳ Ｐゴシック" pitchFamily="34" charset="-128"/>
              </a:rPr>
              <a:t>Office of Faculty and Academic </a:t>
            </a:r>
            <a:r>
              <a:rPr lang="en-US" sz="2400">
                <a:latin typeface="Gotham Book"/>
                <a:ea typeface="ＭＳ Ｐゴシック" pitchFamily="34" charset="-128"/>
              </a:rPr>
              <a:t>Staff Development</a:t>
            </a:r>
            <a:endParaRPr lang="en-US" sz="2400" dirty="0">
              <a:latin typeface="Gotham Book"/>
              <a:ea typeface="ＭＳ Ｐゴシック" pitchFamily="34" charset="-128"/>
            </a:endParaRPr>
          </a:p>
          <a:p>
            <a:pPr marL="566928" lvl="1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endParaRPr lang="en-US" sz="2000" dirty="0">
              <a:latin typeface="Gotham Book"/>
              <a:ea typeface="ＭＳ Ｐゴシック" pitchFamily="34" charset="-128"/>
            </a:endParaRPr>
          </a:p>
          <a:p>
            <a:pPr marL="1280160" lvl="2" indent="-256032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buFont typeface="Wingdings 3"/>
              <a:buChar char=""/>
              <a:defRPr/>
            </a:pPr>
            <a:endParaRPr lang="en-US" sz="20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53339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Research, Scholarship &amp; Creative Activities: </a:t>
            </a:r>
            <a:br>
              <a:rPr lang="en-US" sz="2800" b="1" dirty="0"/>
            </a:br>
            <a:r>
              <a:rPr lang="en-US" sz="2400" b="1" dirty="0"/>
              <a:t>Records to Keep (</a:t>
            </a:r>
            <a:r>
              <a:rPr lang="en-US" sz="2400" b="1" dirty="0" err="1"/>
              <a:t>pg</a:t>
            </a:r>
            <a:r>
              <a:rPr lang="en-US" sz="2400" b="1" dirty="0"/>
              <a:t>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997327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Products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Books/monographs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Book chapters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Articles in refereed journals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Creative works, such as exhibits and performances</a:t>
            </a:r>
          </a:p>
          <a:p>
            <a:pPr lvl="1">
              <a:spcBef>
                <a:spcPts val="400"/>
              </a:spcBef>
            </a:pPr>
            <a:r>
              <a:rPr lang="en-US" sz="2000" dirty="0">
                <a:solidFill>
                  <a:schemeClr val="tx1"/>
                </a:solidFill>
              </a:rPr>
              <a:t>Edited works: journals, other publications</a:t>
            </a:r>
          </a:p>
          <a:p>
            <a:pPr lvl="1">
              <a:spcBef>
                <a:spcPts val="400"/>
              </a:spcBef>
            </a:pPr>
            <a:r>
              <a:rPr lang="en-US" sz="2000" dirty="0">
                <a:solidFill>
                  <a:schemeClr val="tx1"/>
                </a:solidFill>
              </a:rPr>
              <a:t>Presentations at scholarly/professional meetings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Other papers, reports, reviews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Media pieces 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Funding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Grant work: proposals funded and non-funded, management activities (budget &amp; staff)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Reports</a:t>
            </a:r>
          </a:p>
        </p:txBody>
      </p:sp>
    </p:spTree>
    <p:extLst>
      <p:ext uri="{BB962C8B-B14F-4D97-AF65-F5344CB8AC3E}">
        <p14:creationId xmlns:p14="http://schemas.microsoft.com/office/powerpoint/2010/main" val="901835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C475A4-C962-4B9D-9360-C0E14065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02" y="685801"/>
            <a:ext cx="8229600" cy="1008594"/>
          </a:xfrm>
        </p:spPr>
        <p:txBody>
          <a:bodyPr>
            <a:normAutofit/>
          </a:bodyPr>
          <a:lstStyle/>
          <a:p>
            <a:pPr algn="ctr"/>
            <a:r>
              <a:rPr lang="en-US" sz="3100" b="1" dirty="0"/>
              <a:t>Research, Scholarship &amp; Creative Activities: </a:t>
            </a:r>
            <a:br>
              <a:rPr lang="en-US" sz="3100" b="1" dirty="0"/>
            </a:br>
            <a:r>
              <a:rPr lang="en-US" sz="2700" b="1" dirty="0"/>
              <a:t>Records to Keep </a:t>
            </a:r>
            <a:r>
              <a:rPr lang="en-US" sz="1800" b="1" dirty="0"/>
              <a:t>(</a:t>
            </a:r>
            <a:r>
              <a:rPr lang="en-US" sz="1800" b="1" dirty="0" err="1"/>
              <a:t>pg</a:t>
            </a:r>
            <a:r>
              <a:rPr lang="en-US" sz="1800" b="1" dirty="0"/>
              <a:t> 2 of 2)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393" y="1694394"/>
            <a:ext cx="8229600" cy="4325406"/>
          </a:xfrm>
        </p:spPr>
        <p:txBody>
          <a:bodyPr/>
          <a:lstStyle/>
          <a:p>
            <a:r>
              <a:rPr lang="en-US" sz="2200" b="1" dirty="0"/>
              <a:t>Involvement in the Discipline</a:t>
            </a:r>
          </a:p>
          <a:p>
            <a:pPr marL="822960" lvl="1">
              <a:spcBef>
                <a:spcPts val="400"/>
              </a:spcBef>
            </a:pPr>
            <a:r>
              <a:rPr lang="en-US" sz="2000" dirty="0"/>
              <a:t>Manuscript reviews, conference proposal reviews</a:t>
            </a:r>
          </a:p>
          <a:p>
            <a:pPr marL="822960" lvl="1">
              <a:spcBef>
                <a:spcPts val="400"/>
              </a:spcBef>
            </a:pPr>
            <a:r>
              <a:rPr lang="en-US" sz="2000" dirty="0"/>
              <a:t>Editorial boards</a:t>
            </a:r>
          </a:p>
          <a:p>
            <a:pPr marL="822960" lvl="1">
              <a:spcBef>
                <a:spcPts val="400"/>
              </a:spcBef>
            </a:pPr>
            <a:r>
              <a:rPr lang="en-US" sz="2000" dirty="0"/>
              <a:t>Grant evaluation panels</a:t>
            </a:r>
          </a:p>
          <a:p>
            <a:pPr marL="822960" lvl="1">
              <a:spcBef>
                <a:spcPts val="400"/>
              </a:spcBef>
            </a:pPr>
            <a:r>
              <a:rPr lang="en-US" sz="2000" dirty="0"/>
              <a:t>Leadership activities in professional societies</a:t>
            </a:r>
          </a:p>
          <a:p>
            <a:r>
              <a:rPr lang="en-US" sz="2200" b="1" dirty="0"/>
              <a:t>Standing in the Discipline</a:t>
            </a:r>
          </a:p>
          <a:p>
            <a:pPr lvl="1"/>
            <a:r>
              <a:rPr lang="en-US" sz="2000" dirty="0"/>
              <a:t>Journal rankings</a:t>
            </a:r>
          </a:p>
          <a:p>
            <a:pPr lvl="1"/>
            <a:r>
              <a:rPr lang="en-US" sz="2000" dirty="0"/>
              <a:t>Citation analysis</a:t>
            </a:r>
          </a:p>
          <a:p>
            <a:pPr lvl="1"/>
            <a:r>
              <a:rPr lang="en-US" sz="2000" dirty="0"/>
              <a:t>Reviews and published reactions</a:t>
            </a:r>
          </a:p>
          <a:p>
            <a:pPr lvl="1"/>
            <a:r>
              <a:rPr lang="en-US" sz="2000" dirty="0"/>
              <a:t>Awards and honors</a:t>
            </a:r>
          </a:p>
          <a:p>
            <a:pPr lvl="1"/>
            <a:r>
              <a:rPr lang="en-US" sz="2000" dirty="0"/>
              <a:t>Invited talks and activities</a:t>
            </a:r>
          </a:p>
          <a:p>
            <a:pPr lvl="1"/>
            <a:r>
              <a:rPr lang="en-US" sz="2000" dirty="0"/>
              <a:t>Unsolicited testimonials</a:t>
            </a:r>
          </a:p>
        </p:txBody>
      </p:sp>
    </p:spTree>
    <p:extLst>
      <p:ext uri="{BB962C8B-B14F-4D97-AF65-F5344CB8AC3E}">
        <p14:creationId xmlns:p14="http://schemas.microsoft.com/office/powerpoint/2010/main" val="4051248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685800"/>
            <a:ext cx="8610600" cy="78503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Research, Scholarship &amp; Creative Activities:</a:t>
            </a:r>
            <a:br>
              <a:rPr lang="en-US" sz="2400" b="1" dirty="0"/>
            </a:br>
            <a:r>
              <a:rPr lang="en-US" sz="2400" b="1" dirty="0"/>
              <a:t>Topics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0834"/>
            <a:ext cx="8420100" cy="4929966"/>
          </a:xfrm>
        </p:spPr>
        <p:txBody>
          <a:bodyPr/>
          <a:lstStyle/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Overall direction and purpose of your research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Questions/issues you are addressing—why are they important?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range of work involved including collaborations [peers, students] and individual activity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Methodologies selected and benefits/limitations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Impact: major outcomes, why the work is important, who it impacts and in what ways, how are you disseminating to reach diverse audiences who benefit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Adjustments and choices made (e.g., Covid, funder priorities)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Future plans and issues to be addressed</a:t>
            </a:r>
          </a:p>
          <a:p>
            <a:pPr lvl="1"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33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199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Service/Outreach: Records to Keep 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4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At MSU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Department, college, university leadership roles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Department, college, university committees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Task forces and reports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For Professional Organizations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Leadership roles – elected and appointed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Committee memberships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Conferences/events planned</a:t>
            </a:r>
          </a:p>
        </p:txBody>
      </p:sp>
    </p:spTree>
    <p:extLst>
      <p:ext uri="{BB962C8B-B14F-4D97-AF65-F5344CB8AC3E}">
        <p14:creationId xmlns:p14="http://schemas.microsoft.com/office/powerpoint/2010/main" val="2897331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48736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/>
              <a:t>Service: Records to Keep </a:t>
            </a:r>
            <a:r>
              <a:rPr lang="en-US" sz="2000" b="1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9069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chemeClr val="tx1"/>
                </a:solidFill>
              </a:rPr>
              <a:t>For the Broader Community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Consultation and technical assistance to organizations/groups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Publications/resource materials for the public and audiences outside your field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Interpretations of technical information for the public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Expert testimony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Development of programs in educational/cultural organizations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chemeClr val="tx1"/>
                </a:solidFill>
              </a:rPr>
              <a:t>Clinical Work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Diagnosis and treatment of clients and patients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Supervision of staff in clinical settings</a:t>
            </a: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748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9063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Service and Outreach: </a:t>
            </a:r>
            <a:br>
              <a:rPr lang="en-US" sz="2800" b="1" dirty="0"/>
            </a:br>
            <a:r>
              <a:rPr lang="en-US" sz="2800" b="1" dirty="0"/>
              <a:t>Topics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Overall direction and purpose of your service/outreach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Rationale for selecting these areas of focus; are these ongoing or “one-time” engagements?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In what ways does this engagement inform other areas of your work?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Adjustments and choices you have made (e.g., Covid)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Impact—major outcomes, who is impacted, why the work is important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Future directions</a:t>
            </a:r>
          </a:p>
        </p:txBody>
      </p:sp>
    </p:spTree>
    <p:extLst>
      <p:ext uri="{BB962C8B-B14F-4D97-AF65-F5344CB8AC3E}">
        <p14:creationId xmlns:p14="http://schemas.microsoft.com/office/powerpoint/2010/main" val="3918940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0435"/>
            <a:ext cx="8229600" cy="4365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Form P &amp; E – Common Mistakes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Entering the wrong duty period on page 1</a:t>
            </a:r>
          </a:p>
          <a:p>
            <a:pPr>
              <a:spcAft>
                <a:spcPts val="600"/>
              </a:spcAft>
            </a:pPr>
            <a:r>
              <a:rPr lang="en-US" dirty="0"/>
              <a:t>Typos, grammatical language</a:t>
            </a:r>
          </a:p>
          <a:p>
            <a:pPr>
              <a:spcAft>
                <a:spcPts val="600"/>
              </a:spcAft>
            </a:pPr>
            <a:r>
              <a:rPr lang="en-US" dirty="0"/>
              <a:t>Not answering all the questions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i="1" dirty="0"/>
              <a:t>Take seriously the opportunity to reflect on the integration of your work across institutional missions</a:t>
            </a:r>
          </a:p>
        </p:txBody>
      </p:sp>
    </p:spTree>
    <p:extLst>
      <p:ext uri="{BB962C8B-B14F-4D97-AF65-F5344CB8AC3E}">
        <p14:creationId xmlns:p14="http://schemas.microsoft.com/office/powerpoint/2010/main" val="1752930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69FE67-1482-4FBA-886B-1360CBCBE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371600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n-US" altLang="en-US" sz="2000" b="1" dirty="0">
                <a:solidFill>
                  <a:schemeClr val="tx1"/>
                </a:solidFill>
                <a:latin typeface="Arial Black" pitchFamily="34" charset="0"/>
                <a:ea typeface="Gotham Book"/>
              </a:rPr>
            </a:br>
            <a: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  <a:t>Preparing Your Reflective Essay:</a:t>
            </a:r>
            <a:b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</a:br>
            <a: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  <a:t>Tell Your Story </a:t>
            </a:r>
            <a:br>
              <a:rPr lang="en-US" altLang="en-US" b="1" dirty="0">
                <a:solidFill>
                  <a:srgbClr val="0C533A"/>
                </a:solidFill>
                <a:ea typeface="Gotham Book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44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7410-8144-4CDD-8501-8B154439C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09601"/>
          </a:xfrm>
        </p:spPr>
        <p:txBody>
          <a:bodyPr>
            <a:noAutofit/>
          </a:bodyPr>
          <a:lstStyle/>
          <a:p>
            <a:r>
              <a:rPr lang="en-US" sz="2800" b="1" dirty="0"/>
              <a:t>What to Accomplish in the Reflective Essay: </a:t>
            </a:r>
            <a:r>
              <a:rPr lang="en-US" sz="1800" b="1" dirty="0"/>
              <a:t>(Slide 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3F62B-41BB-41B6-BD27-0330F2A3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08550"/>
          </a:xfrm>
        </p:spPr>
        <p:txBody>
          <a:bodyPr/>
          <a:lstStyle/>
          <a:p>
            <a:r>
              <a:rPr lang="en-US" sz="2400" dirty="0"/>
              <a:t>Describe who you are as a </a:t>
            </a:r>
            <a:r>
              <a:rPr lang="en-US" sz="2400" u="sng" dirty="0"/>
              <a:t>scholar</a:t>
            </a:r>
          </a:p>
          <a:p>
            <a:endParaRPr lang="en-US" sz="2400" u="sng" dirty="0"/>
          </a:p>
          <a:p>
            <a:r>
              <a:rPr lang="en-US" sz="2400" u="sng" dirty="0"/>
              <a:t>Explain the context </a:t>
            </a:r>
            <a:r>
              <a:rPr lang="en-US" sz="2400" dirty="0"/>
              <a:t>of your work (e.g., change in funder priorities, COVID impact, constituent needs)</a:t>
            </a:r>
          </a:p>
          <a:p>
            <a:endParaRPr lang="en-US" sz="2400" dirty="0"/>
          </a:p>
          <a:p>
            <a:r>
              <a:rPr lang="en-US" sz="2400" dirty="0"/>
              <a:t>Discuss why your work is </a:t>
            </a:r>
            <a:r>
              <a:rPr lang="en-US" sz="2400" u="sng" dirty="0"/>
              <a:t>important</a:t>
            </a:r>
            <a:r>
              <a:rPr lang="en-US" sz="2400" dirty="0"/>
              <a:t> and to whom; consider how your work contributes to university/college/department missions including DEI</a:t>
            </a:r>
            <a:endParaRPr lang="en-US" sz="2400" u="sng" dirty="0"/>
          </a:p>
          <a:p>
            <a:endParaRPr lang="en-US" sz="2400" dirty="0"/>
          </a:p>
          <a:p>
            <a:r>
              <a:rPr lang="en-US" sz="2400" dirty="0"/>
              <a:t>Demonstrate the </a:t>
            </a:r>
            <a:r>
              <a:rPr lang="en-US" sz="2400" u="sng" dirty="0"/>
              <a:t>integration across your work</a:t>
            </a:r>
            <a:r>
              <a:rPr lang="en-US" sz="2400" dirty="0"/>
              <a:t> (show how Teaching/Research/Creative Work/Service/Outreach connect in your work and make an impact)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26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C7CB-F47E-4A14-9355-4320EAB3A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563563"/>
          </a:xfrm>
        </p:spPr>
        <p:txBody>
          <a:bodyPr>
            <a:noAutofit/>
          </a:bodyPr>
          <a:lstStyle/>
          <a:p>
            <a:r>
              <a:rPr lang="en-US" sz="2800" b="1" dirty="0"/>
              <a:t>What you need to accomplish in the Reflective Essay: </a:t>
            </a:r>
            <a:r>
              <a:rPr lang="en-US" sz="1800" b="1" dirty="0"/>
              <a:t>(Slide 2 of 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839F1-75A9-489A-87C4-058FCCBDE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334000"/>
          </a:xfrm>
        </p:spPr>
        <p:txBody>
          <a:bodyPr/>
          <a:lstStyle/>
          <a:p>
            <a:r>
              <a:rPr lang="en-US" sz="2400" dirty="0"/>
              <a:t>Show a </a:t>
            </a:r>
            <a:r>
              <a:rPr lang="en-US" sz="2400" u="sng" dirty="0"/>
              <a:t>cohesive trajectory</a:t>
            </a:r>
            <a:r>
              <a:rPr lang="en-US" sz="2400" dirty="0"/>
              <a:t> of what you have done and where you are going; if you needed to change directions “post” COVID, talk about that</a:t>
            </a:r>
          </a:p>
          <a:p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Explain how your work to date lays a </a:t>
            </a:r>
            <a:r>
              <a:rPr lang="en-US" sz="2400" u="sng" dirty="0"/>
              <a:t>strong foundation</a:t>
            </a:r>
            <a:r>
              <a:rPr lang="en-US" sz="2400" dirty="0"/>
              <a:t> for your plans as your career continues—for your discipline, the university, and beyond</a:t>
            </a:r>
          </a:p>
          <a:p>
            <a:pPr>
              <a:spcBef>
                <a:spcPts val="400"/>
              </a:spcBef>
            </a:pPr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Highlight the strength of </a:t>
            </a:r>
            <a:r>
              <a:rPr lang="en-US" sz="2400" u="sng" dirty="0"/>
              <a:t>your reputation, ways it is developing</a:t>
            </a:r>
          </a:p>
          <a:p>
            <a:pPr>
              <a:spcBef>
                <a:spcPts val="400"/>
              </a:spcBef>
            </a:pPr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Show you can reflect on your work and </a:t>
            </a:r>
            <a:r>
              <a:rPr lang="en-US" sz="2400" u="sng" dirty="0"/>
              <a:t>be self-evaluative; </a:t>
            </a:r>
            <a:r>
              <a:rPr lang="en-US" sz="2400" dirty="0"/>
              <a:t>everyone has areas for growth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12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1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Why is documentation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Helps make the case for: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Who you are, what you have accomplished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context for your work and why your work is important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Your expected future trajectory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But…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You can’t document what you don’t remember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You can’t document well without record or evidence</a:t>
            </a:r>
          </a:p>
        </p:txBody>
      </p:sp>
    </p:spTree>
    <p:extLst>
      <p:ext uri="{BB962C8B-B14F-4D97-AF65-F5344CB8AC3E}">
        <p14:creationId xmlns:p14="http://schemas.microsoft.com/office/powerpoint/2010/main" val="161958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00BB1-62AC-4C91-90D9-E7E8072B9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 Reflective Essay should not be: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0DBA7-34CF-456A-B5D5-1198514A8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/>
              <a:t>A summary or text version of your vita or Form for Progress and Excellent</a:t>
            </a:r>
          </a:p>
          <a:p>
            <a:endParaRPr lang="en-US" dirty="0"/>
          </a:p>
          <a:p>
            <a:r>
              <a:rPr lang="en-US" dirty="0"/>
              <a:t>A list of projects and work</a:t>
            </a:r>
          </a:p>
          <a:p>
            <a:endParaRPr lang="en-US" dirty="0"/>
          </a:p>
          <a:p>
            <a:r>
              <a:rPr lang="en-US" dirty="0"/>
              <a:t>Filled with jargon, acronyms, “insider knowledge” of journals, associations, committee roles,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251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A1ECF-D7B2-466E-AAEF-826BC39F9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8201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Suggestions for Writing the Reflective Essay: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9FB00-F18D-4645-A142-43482F747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97363"/>
          </a:xfrm>
        </p:spPr>
        <p:txBody>
          <a:bodyPr/>
          <a:lstStyle/>
          <a:p>
            <a:r>
              <a:rPr lang="en-US" sz="2400" dirty="0"/>
              <a:t>Start early!</a:t>
            </a:r>
          </a:p>
          <a:p>
            <a:r>
              <a:rPr lang="en-US" sz="2400" dirty="0"/>
              <a:t>Gather examples of essays from your college context</a:t>
            </a:r>
          </a:p>
          <a:p>
            <a:r>
              <a:rPr lang="en-US" sz="2400" dirty="0"/>
              <a:t>Use first-person </a:t>
            </a:r>
          </a:p>
          <a:p>
            <a:r>
              <a:rPr lang="en-US" sz="2400" u="sng" dirty="0"/>
              <a:t>Develop a storyline </a:t>
            </a:r>
            <a:r>
              <a:rPr lang="en-US" sz="2400" dirty="0"/>
              <a:t>(explain what you do, the context you do it in, and why)</a:t>
            </a:r>
          </a:p>
          <a:p>
            <a:r>
              <a:rPr lang="en-US" sz="2400" dirty="0"/>
              <a:t>Connect the “dots” and show the arc of your career</a:t>
            </a:r>
          </a:p>
          <a:p>
            <a:r>
              <a:rPr lang="en-US" sz="2400" dirty="0"/>
              <a:t>Seek reviewers to read and provide feedback</a:t>
            </a:r>
          </a:p>
          <a:p>
            <a:r>
              <a:rPr lang="en-US" sz="2400" dirty="0"/>
              <a:t>Communicate at a level appropriate for knowledgeable people </a:t>
            </a:r>
            <a:r>
              <a:rPr lang="en-US" sz="2400" b="1" dirty="0"/>
              <a:t>across disciplines</a:t>
            </a:r>
          </a:p>
          <a:p>
            <a:r>
              <a:rPr lang="en-US" sz="2400" dirty="0"/>
              <a:t>Create a polished document that reflects your story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110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6A54C-C28F-4DCF-9B2F-F0A9DCECE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1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Final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38FCB-947E-4EC7-842D-61A34C79A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2"/>
            <a:ext cx="8229600" cy="5334000"/>
          </a:xfrm>
        </p:spPr>
        <p:txBody>
          <a:bodyPr/>
          <a:lstStyle/>
          <a:p>
            <a:pPr marL="631825"/>
            <a:r>
              <a:rPr lang="en-US" sz="2400" dirty="0"/>
              <a:t>Document regularly and make it easy; be wary of jargon &amp; disciplinary subtleties that will not be clear to others</a:t>
            </a:r>
          </a:p>
          <a:p>
            <a:pPr marL="631825"/>
            <a:endParaRPr lang="en-US" sz="2400" dirty="0"/>
          </a:p>
          <a:p>
            <a:pPr marL="631825"/>
            <a:r>
              <a:rPr lang="en-US" sz="2400" dirty="0"/>
              <a:t>Remember that each person’s case is unique</a:t>
            </a:r>
          </a:p>
          <a:p>
            <a:pPr marL="631825"/>
            <a:endParaRPr lang="en-US" sz="2400" dirty="0"/>
          </a:p>
          <a:p>
            <a:pPr marL="631825"/>
            <a:r>
              <a:rPr lang="en-US" sz="2400" dirty="0"/>
              <a:t>Use your documentation as evidence for professional review and advancement, and for your own purposes</a:t>
            </a:r>
          </a:p>
          <a:p>
            <a:pPr marL="631825"/>
            <a:endParaRPr lang="en-US" sz="2400" dirty="0"/>
          </a:p>
          <a:p>
            <a:pPr marL="631825"/>
            <a:r>
              <a:rPr lang="en-US" sz="2400" dirty="0"/>
              <a:t>As you document, reflect, plan, and strive to improve</a:t>
            </a:r>
          </a:p>
          <a:p>
            <a:pPr marL="631825"/>
            <a:endParaRPr lang="en-US" sz="2400" dirty="0"/>
          </a:p>
          <a:p>
            <a:pPr marL="631825"/>
            <a:r>
              <a:rPr lang="en-US" sz="2400" dirty="0"/>
              <a:t>Approach documenting as part of professional practice, development and advancement – tell your story</a:t>
            </a:r>
          </a:p>
        </p:txBody>
      </p:sp>
    </p:spTree>
    <p:extLst>
      <p:ext uri="{BB962C8B-B14F-4D97-AF65-F5344CB8AC3E}">
        <p14:creationId xmlns:p14="http://schemas.microsoft.com/office/powerpoint/2010/main" val="23929701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Marilyn J. Amey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Office of Faculty and Academic Staff Development</a:t>
            </a:r>
          </a:p>
          <a:p>
            <a:pPr marL="0" indent="0">
              <a:buNone/>
            </a:pPr>
            <a:r>
              <a:rPr lang="en-US">
                <a:solidFill>
                  <a:schemeClr val="tx1"/>
                </a:solidFill>
              </a:rPr>
              <a:t>amey@msu.edu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67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1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should you document?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sz="2400" b="1" u="sng" dirty="0">
                <a:solidFill>
                  <a:schemeClr val="tx1"/>
                </a:solidFill>
              </a:rPr>
              <a:t>All aspects of your work </a:t>
            </a:r>
            <a:r>
              <a:rPr lang="en-US" sz="2400" dirty="0">
                <a:solidFill>
                  <a:schemeClr val="tx1"/>
                </a:solidFill>
              </a:rPr>
              <a:t>– the components directly related to your assigned duties and  additional responsibilities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Typically, organize your documents around </a:t>
            </a:r>
            <a:r>
              <a:rPr lang="en-US" sz="2400" b="1" u="sng" dirty="0">
                <a:solidFill>
                  <a:schemeClr val="tx1"/>
                </a:solidFill>
              </a:rPr>
              <a:t>three key categories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Teaching/advising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Research/scholarship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Service and/or Outreach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The </a:t>
            </a:r>
            <a:r>
              <a:rPr lang="en-US" sz="2400" b="1" u="sng" dirty="0">
                <a:solidFill>
                  <a:schemeClr val="tx1"/>
                </a:solidFill>
              </a:rPr>
              <a:t>connections</a:t>
            </a:r>
            <a:r>
              <a:rPr lang="en-US" sz="2400" b="1" dirty="0">
                <a:solidFill>
                  <a:schemeClr val="tx1"/>
                </a:solidFill>
              </a:rPr>
              <a:t> across the components of your work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18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1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How to document your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77200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Establish a system for record-keeping – electronic or paper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Be consistent, systematic, and organized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Archive each significant event and benchmark in your professional career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Seek and plan ways to demonstrate impact</a:t>
            </a:r>
          </a:p>
        </p:txBody>
      </p:sp>
    </p:spTree>
    <p:extLst>
      <p:ext uri="{BB962C8B-B14F-4D97-AF65-F5344CB8AC3E}">
        <p14:creationId xmlns:p14="http://schemas.microsoft.com/office/powerpoint/2010/main" val="2253622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458200" cy="738239"/>
          </a:xfrm>
        </p:spPr>
        <p:txBody>
          <a:bodyPr>
            <a:normAutofit/>
          </a:bodyPr>
          <a:lstStyle/>
          <a:p>
            <a:r>
              <a:rPr lang="en-US" b="1" dirty="0"/>
              <a:t>What are the uses of your documentation?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Annual  and promotion reviews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Easy access of information for your own use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Sharing with colleagues or those who request information including for forms of recognition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Self-reflection on your progress and impact over time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Connecting your work to larger professional and institutional goals/values e.g., DEI, student success</a:t>
            </a:r>
          </a:p>
        </p:txBody>
      </p:sp>
    </p:spTree>
    <p:extLst>
      <p:ext uri="{BB962C8B-B14F-4D97-AF65-F5344CB8AC3E}">
        <p14:creationId xmlns:p14="http://schemas.microsoft.com/office/powerpoint/2010/main" val="1149412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12DBFE-DD42-4944-A28B-F6323F15A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0480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altLang="en-US" sz="2000" b="1" dirty="0">
                <a:solidFill>
                  <a:schemeClr val="tx1"/>
                </a:solidFill>
                <a:latin typeface="Arial Black" pitchFamily="34" charset="0"/>
                <a:ea typeface="Gotham Book"/>
              </a:rPr>
            </a:br>
            <a: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  <a:t>Using Documentation to Prepare the Form for Progress and Excellence [Form D]</a:t>
            </a:r>
            <a:b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4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0825"/>
            <a:ext cx="8229600" cy="48023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Form P &amp; E – Basic Documentation </a:t>
            </a:r>
            <a:r>
              <a:rPr lang="en-US" sz="2000" b="1" dirty="0"/>
              <a:t>(slide 1 of 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3491"/>
          </a:xfrm>
        </p:spPr>
        <p:txBody>
          <a:bodyPr/>
          <a:lstStyle/>
          <a:p>
            <a:r>
              <a:rPr lang="en-US" b="1" dirty="0"/>
              <a:t>Undergraduate and Graduate Instruction</a:t>
            </a:r>
          </a:p>
          <a:p>
            <a:pPr lvl="1"/>
            <a:r>
              <a:rPr lang="en-US" dirty="0"/>
              <a:t>List of courses taught:</a:t>
            </a:r>
          </a:p>
          <a:p>
            <a:pPr lvl="2"/>
            <a:r>
              <a:rPr lang="en-US" dirty="0"/>
              <a:t>number of students in them, required/elective, those with experiential components, etc. to help clarify the nature of courses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Syllabi, course material, learning innovations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Exams, examples of key assignments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Student evaluations and summary scores, peer evaluations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90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42930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Teaching: Records to Keep</a:t>
            </a:r>
            <a:endParaRPr lang="en-US" sz="20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41686" y="1219200"/>
            <a:ext cx="82296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Advising and Mentoring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Formal advising load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Mentoring relationships [assigned &amp; informal]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Students supervised in components of your work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Workshops, Seminars, etc.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Format, materials, evaluations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Course and Curriculum Development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Development and redesign of courses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Teaching materials developed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Out-of-class experiences/experiential learning designed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Professional Activities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Teaching/learning professional development opportunities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Instructional research and grants</a:t>
            </a:r>
          </a:p>
          <a:p>
            <a:pPr marL="344488" lvl="1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10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6397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Teaching: Issues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Your philosophy and approach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Your intended learning outcomes for students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Your teaching methods and rationale for them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Approaches and innovations you developed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Impact on students: outcomes assessment, unsolicited comments, creating inclusive learning environments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How you interpret and respond to teaching evaluations, efforts used to improve your teaching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How your teaching has changed over time and why (e.g., Covid impact, hybrid &amp; online instruction)</a:t>
            </a:r>
          </a:p>
        </p:txBody>
      </p:sp>
    </p:spTree>
    <p:extLst>
      <p:ext uri="{BB962C8B-B14F-4D97-AF65-F5344CB8AC3E}">
        <p14:creationId xmlns:p14="http://schemas.microsoft.com/office/powerpoint/2010/main" val="304287510"/>
      </p:ext>
    </p:extLst>
  </p:cSld>
  <p:clrMapOvr>
    <a:masterClrMapping/>
  </p:clrMapOvr>
</p:sld>
</file>

<file path=ppt/theme/theme1.xml><?xml version="1.0" encoding="utf-8"?>
<a:theme xmlns:a="http://schemas.openxmlformats.org/drawingml/2006/main" name="MSU Wordmark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MSU Wordmark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6362AC5966D14D86BE77854B921901" ma:contentTypeVersion="9" ma:contentTypeDescription="Create a new document." ma:contentTypeScope="" ma:versionID="dc31df8fa0872fac307b594537172e89">
  <xsd:schema xmlns:xsd="http://www.w3.org/2001/XMLSchema" xmlns:xs="http://www.w3.org/2001/XMLSchema" xmlns:p="http://schemas.microsoft.com/office/2006/metadata/properties" xmlns:ns3="5fbeb85f-07a3-4a8c-961c-4ca281d35229" targetNamespace="http://schemas.microsoft.com/office/2006/metadata/properties" ma:root="true" ma:fieldsID="8c1965a5c467e660084e3a5e6bed7ded" ns3:_="">
    <xsd:import namespace="5fbeb85f-07a3-4a8c-961c-4ca281d352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beb85f-07a3-4a8c-961c-4ca281d352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70002E-DCC7-4EBD-AC27-7FDD79308A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beb85f-07a3-4a8c-961c-4ca281d35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1AC23B-3692-477A-B000-D999BBDA91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581152-7E60-4BA7-86C7-553CE785E0C2}">
  <ds:schemaRefs>
    <ds:schemaRef ds:uri="http://purl.org/dc/dcmitype/"/>
    <ds:schemaRef ds:uri="http://schemas.microsoft.com/office/2006/metadata/properties"/>
    <ds:schemaRef ds:uri="5fbeb85f-07a3-4a8c-961c-4ca281d35229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spear</Template>
  <TotalTime>2930</TotalTime>
  <Words>1336</Words>
  <Application>Microsoft Office PowerPoint</Application>
  <PresentationFormat>On-screen Show (4:3)</PresentationFormat>
  <Paragraphs>204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Arial Black</vt:lpstr>
      <vt:lpstr>Calibri</vt:lpstr>
      <vt:lpstr>Gotham Book</vt:lpstr>
      <vt:lpstr>Gotham-Bold</vt:lpstr>
      <vt:lpstr>Wingdings 3</vt:lpstr>
      <vt:lpstr>MSU Wordmark design</vt:lpstr>
      <vt:lpstr>1_MSU Wordmark design</vt:lpstr>
      <vt:lpstr>Articulating Your Scholarly Identity </vt:lpstr>
      <vt:lpstr>Why is documentation important?</vt:lpstr>
      <vt:lpstr>What should you document?</vt:lpstr>
      <vt:lpstr>How to document your work?</vt:lpstr>
      <vt:lpstr>What are the uses of your documentation?</vt:lpstr>
      <vt:lpstr> Using Documentation to Prepare the Form for Progress and Excellence [Form D] </vt:lpstr>
      <vt:lpstr>Form P &amp; E – Basic Documentation (slide 1 of 3)</vt:lpstr>
      <vt:lpstr>Teaching: Records to Keep</vt:lpstr>
      <vt:lpstr>Teaching: Issues for Reflection</vt:lpstr>
      <vt:lpstr>Research, Scholarship &amp; Creative Activities:  Records to Keep (pg 1 of 2)</vt:lpstr>
      <vt:lpstr>Research, Scholarship &amp; Creative Activities:  Records to Keep (pg 2 of 2)</vt:lpstr>
      <vt:lpstr>Research, Scholarship &amp; Creative Activities: Topics for Reflection</vt:lpstr>
      <vt:lpstr>Service/Outreach: Records to Keep </vt:lpstr>
      <vt:lpstr>Service: Records to Keep (cont.)</vt:lpstr>
      <vt:lpstr>Service and Outreach:  Topics for Reflection</vt:lpstr>
      <vt:lpstr>Form P &amp; E – Common Mistakes to Avoid</vt:lpstr>
      <vt:lpstr> Preparing Your Reflective Essay: Tell Your Story  </vt:lpstr>
      <vt:lpstr>What to Accomplish in the Reflective Essay: (Slide 1 of 2)</vt:lpstr>
      <vt:lpstr>What you need to accomplish in the Reflective Essay: (Slide 2 of 2) </vt:lpstr>
      <vt:lpstr>A Reflective Essay should not be:</vt:lpstr>
      <vt:lpstr>Suggestions for Writing the Reflective Essay:</vt:lpstr>
      <vt:lpstr>Final Thoughts</vt:lpstr>
      <vt:lpstr>Contact Information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fodevent</dc:creator>
  <cp:lastModifiedBy>Leete, Beth</cp:lastModifiedBy>
  <cp:revision>92</cp:revision>
  <cp:lastPrinted>2023-02-01T02:39:32Z</cp:lastPrinted>
  <dcterms:created xsi:type="dcterms:W3CDTF">2011-10-10T20:56:08Z</dcterms:created>
  <dcterms:modified xsi:type="dcterms:W3CDTF">2023-02-06T14:24:36Z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0x010100F56362AC5966D14D86BE77854B921901</vt:lpwstr>
  </property>
</Properties>
</file>