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57" r:id="rId6"/>
    <p:sldId id="262" r:id="rId7"/>
    <p:sldId id="263" r:id="rId8"/>
    <p:sldId id="268" r:id="rId9"/>
    <p:sldId id="264" r:id="rId1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gomery, Beronda" initials="MB" lastIdx="3" clrIdx="0">
    <p:extLst>
      <p:ext uri="{19B8F6BF-5375-455C-9EA6-DF929625EA0E}">
        <p15:presenceInfo xmlns:p15="http://schemas.microsoft.com/office/powerpoint/2012/main" userId="S::montg133@msu.edu::70269282-0ac9-4dcc-9bfe-acb9e38826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521"/>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64CEF-BC2A-4B8A-90E7-5A510C91FE39}" v="6" dt="2023-01-25T17:19:50.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94605" autoAdjust="0"/>
  </p:normalViewPr>
  <p:slideViewPr>
    <p:cSldViewPr snapToGrid="0" snapToObjects="1" showGuides="1">
      <p:cViewPr varScale="1">
        <p:scale>
          <a:sx n="107" d="100"/>
          <a:sy n="107" d="100"/>
        </p:scale>
        <p:origin x="566"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1"/>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1/27/2023</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6455"/>
            <a:ext cx="8229600" cy="360175"/>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1544752"/>
            <a:ext cx="8229600" cy="3049871"/>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1/27/2023</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52366"/>
            <a:ext cx="8229600" cy="656319"/>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1544751"/>
            <a:ext cx="3950704" cy="322251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1/27/2023</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dirty="0"/>
          </a:p>
        </p:txBody>
      </p:sp>
      <p:sp>
        <p:nvSpPr>
          <p:cNvPr id="8" name="Content Placeholder 2"/>
          <p:cNvSpPr>
            <a:spLocks noGrp="1"/>
          </p:cNvSpPr>
          <p:nvPr>
            <p:ph idx="13"/>
          </p:nvPr>
        </p:nvSpPr>
        <p:spPr>
          <a:xfrm>
            <a:off x="4736096" y="1544751"/>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2405"/>
            <a:ext cx="8229600" cy="61629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560759"/>
            <a:ext cx="8229600" cy="3018124"/>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1/27/2023</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256179"/>
            <a:ext cx="8229600" cy="33147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1/27/2023</a:t>
            </a:fld>
            <a:endParaRPr lang="en-US" dirty="0"/>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userDrawn="1"/>
        </p:nvGrpSpPr>
        <p:grpSpPr>
          <a:xfrm>
            <a:off x="0" y="0"/>
            <a:ext cx="9144000" cy="52593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7"/>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1/27/2023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dirty="0"/>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bgyn.msu.edu/research/research-faculty/maji-hailemariam-debena-phd-msw"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humanmedicine.ms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r.msu.edu/policies-procedures/faculty-academic-staff/faculty-handbook/tenure_timeline_extension.html" TargetMode="External"/><Relationship Id="rId2" Type="http://schemas.openxmlformats.org/officeDocument/2006/relationships/hyperlink" Target="https://hr.msu.edu/ua/promotion/faculty-academic-staff/" TargetMode="External"/><Relationship Id="rId1" Type="http://schemas.openxmlformats.org/officeDocument/2006/relationships/slideLayout" Target="../slideLayouts/slideLayout2.xml"/><Relationship Id="rId4" Type="http://schemas.openxmlformats.org/officeDocument/2006/relationships/hyperlink" Target="https://hr.msu.edu/ua/promotion/faculty-academic-staff/coronavirus-tenure-clock-faq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msu.edu/events" TargetMode="External"/><Relationship Id="rId2" Type="http://schemas.openxmlformats.org/officeDocument/2006/relationships/hyperlink" Target="https://research.msu.edu/event/write-winning-grants-webina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esearch.msu.edu/proposal-servic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598189" y="984250"/>
            <a:ext cx="6322270" cy="1488282"/>
          </a:xfrm>
          <a:noFill/>
          <a:ln>
            <a:miter lim="800000"/>
            <a:headEnd/>
            <a:tailEnd/>
          </a:ln>
        </p:spPr>
        <p:txBody>
          <a:bodyPr vert="horz" wrap="square" lIns="68580" tIns="34290" rIns="68580" bIns="34290" numCol="1" anchor="t" anchorCtr="0" compatLnSpc="1">
            <a:prstTxWarp prst="textNoShape">
              <a:avLst/>
            </a:prstTxWarp>
            <a:normAutofit fontScale="90000"/>
          </a:bodyPr>
          <a:lstStyle/>
          <a:p>
            <a:pPr algn="ctr"/>
            <a:r>
              <a:rPr lang="en-US" sz="2400" b="1" dirty="0">
                <a:effectLst/>
                <a:latin typeface="Gotham Book"/>
                <a:ea typeface="Calibri" panose="020F0502020204030204" pitchFamily="34" charset="0"/>
                <a:cs typeface="Arial" panose="020B0604020202020204" pitchFamily="34" charset="0"/>
              </a:rPr>
              <a:t>Thriving in the Tenure System I: </a:t>
            </a:r>
            <a:br>
              <a:rPr lang="en-US" sz="2400" b="1" dirty="0">
                <a:effectLst/>
                <a:latin typeface="Gotham Book"/>
                <a:ea typeface="Calibri" panose="020F0502020204030204" pitchFamily="34" charset="0"/>
                <a:cs typeface="Arial" panose="020B0604020202020204" pitchFamily="34" charset="0"/>
              </a:rPr>
            </a:br>
            <a:r>
              <a:rPr lang="en-US" sz="2400" b="1" dirty="0">
                <a:effectLst/>
                <a:latin typeface="Gotham Book"/>
                <a:ea typeface="Calibri" panose="020F0502020204030204" pitchFamily="34" charset="0"/>
                <a:cs typeface="Arial" panose="020B0604020202020204" pitchFamily="34" charset="0"/>
              </a:rPr>
              <a:t>Articulating Your Scholarly Identity Through a Strong Reappointment, Promotion, and Tenure Packet </a:t>
            </a:r>
            <a:br>
              <a:rPr lang="en-US" sz="2400" b="1" dirty="0">
                <a:effectLst/>
                <a:latin typeface="Gotham Book"/>
                <a:ea typeface="Calibri" panose="020F0502020204030204" pitchFamily="34" charset="0"/>
                <a:cs typeface="Arial" panose="020B0604020202020204" pitchFamily="34" charset="0"/>
              </a:rPr>
            </a:br>
            <a:r>
              <a:rPr lang="en-US" sz="2400" b="1" dirty="0">
                <a:latin typeface="Gotham Book"/>
                <a:ea typeface="Arial" charset="0"/>
                <a:cs typeface="Arial" panose="020B0604020202020204" pitchFamily="34" charset="0"/>
              </a:rPr>
              <a:t>February 2023</a:t>
            </a:r>
            <a:br>
              <a:rPr lang="en-US" sz="2000" b="1" dirty="0">
                <a:latin typeface="Gotham Book"/>
                <a:ea typeface="Arial" charset="0"/>
                <a:cs typeface="Arial" panose="020B0604020202020204" pitchFamily="34" charset="0"/>
              </a:rPr>
            </a:br>
            <a:br>
              <a:rPr lang="en-US" sz="2000" b="1" dirty="0">
                <a:highlight>
                  <a:srgbClr val="FFFF00"/>
                </a:highlight>
                <a:latin typeface="+mn-lt"/>
                <a:ea typeface="Arial" charset="0"/>
                <a:cs typeface="Arial" charset="0"/>
              </a:rPr>
            </a:br>
            <a:endParaRPr lang="en-US" sz="2800" b="1" dirty="0">
              <a:latin typeface="+mn-lt"/>
              <a:ea typeface="Arial" charset="0"/>
              <a:cs typeface="Arial" charset="0"/>
            </a:endParaRPr>
          </a:p>
        </p:txBody>
      </p:sp>
      <p:sp>
        <p:nvSpPr>
          <p:cNvPr id="3" name="Subtitle 2"/>
          <p:cNvSpPr>
            <a:spLocks noGrp="1"/>
          </p:cNvSpPr>
          <p:nvPr>
            <p:ph type="subTitle" idx="1"/>
          </p:nvPr>
        </p:nvSpPr>
        <p:spPr>
          <a:xfrm>
            <a:off x="1720849" y="2593182"/>
            <a:ext cx="6076949" cy="1103710"/>
          </a:xfrm>
        </p:spPr>
        <p:txBody>
          <a:bodyPr>
            <a:normAutofit/>
          </a:bodyPr>
          <a:lstStyle/>
          <a:p>
            <a:pPr algn="ctr" fontAlgn="auto">
              <a:spcAft>
                <a:spcPts val="0"/>
              </a:spcAft>
              <a:defRPr/>
            </a:pPr>
            <a:r>
              <a:rPr lang="en-US" sz="2000" dirty="0">
                <a:ea typeface="Arial" charset="0"/>
                <a:cs typeface="Arial" charset="0"/>
              </a:rPr>
              <a:t>Douglas A. Gage</a:t>
            </a:r>
          </a:p>
          <a:p>
            <a:pPr algn="ctr" fontAlgn="auto">
              <a:spcAft>
                <a:spcPts val="0"/>
              </a:spcAft>
              <a:defRPr/>
            </a:pPr>
            <a:r>
              <a:rPr lang="en-US" sz="2000" dirty="0">
                <a:ea typeface="Arial" charset="0"/>
                <a:cs typeface="Arial" charset="0"/>
              </a:rPr>
              <a:t>Vice President for Research and Innovation</a:t>
            </a:r>
          </a:p>
          <a:p>
            <a:pPr algn="ctr" fontAlgn="auto">
              <a:spcAft>
                <a:spcPts val="0"/>
              </a:spcAft>
              <a:defRPr/>
            </a:pPr>
            <a:endParaRPr lang="en-US" dirty="0">
              <a:latin typeface="Arial" charset="0"/>
              <a:ea typeface="Arial" charset="0"/>
              <a:cs typeface="Arial" charset="0"/>
            </a:endParaRPr>
          </a:p>
          <a:p>
            <a:pPr algn="ctr" fontAlgn="auto">
              <a:spcAft>
                <a:spcPts val="0"/>
              </a:spcAft>
              <a:defRPr/>
            </a:pPr>
            <a:endParaRPr lang="en-US" dirty="0">
              <a:latin typeface="Arial" charset="0"/>
              <a:ea typeface="Arial" charset="0"/>
              <a:cs typeface="Arial" charset="0"/>
            </a:endParaRPr>
          </a:p>
        </p:txBody>
      </p:sp>
      <p:pic>
        <p:nvPicPr>
          <p:cNvPr id="7" name="Picture 6" descr="Research and Innovation logo">
            <a:extLst>
              <a:ext uri="{FF2B5EF4-FFF2-40B4-BE49-F238E27FC236}">
                <a16:creationId xmlns:a16="http://schemas.microsoft.com/office/drawing/2014/main" id="{94DC7501-6944-4E73-B6B2-80CD46A4007A}"/>
              </a:ext>
            </a:extLst>
          </p:cNvPr>
          <p:cNvPicPr>
            <a:picLocks noChangeAspect="1"/>
          </p:cNvPicPr>
          <p:nvPr/>
        </p:nvPicPr>
        <p:blipFill>
          <a:blip r:embed="rId2"/>
          <a:stretch>
            <a:fillRect/>
          </a:stretch>
        </p:blipFill>
        <p:spPr>
          <a:xfrm>
            <a:off x="2743200" y="3766058"/>
            <a:ext cx="3657600" cy="7863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p:txBody>
          <a:bodyPr>
            <a:normAutofit fontScale="90000"/>
          </a:bodyPr>
          <a:lstStyle/>
          <a:p>
            <a:r>
              <a:rPr lang="en-US" b="1" dirty="0"/>
              <a:t>Research and Innovation - Role in Tenure and Promotion</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p:txBody>
          <a:bodyPr/>
          <a:lstStyle/>
          <a:p>
            <a:r>
              <a:rPr lang="en-US" dirty="0"/>
              <a:t>OR&amp;I serves in an advisory role to the Provost’s office – we are not part of the decision-making process per say</a:t>
            </a:r>
          </a:p>
          <a:p>
            <a:r>
              <a:rPr lang="en-US" dirty="0"/>
              <a:t>We act as partners to promote a culture of support and success for research faculty</a:t>
            </a:r>
          </a:p>
          <a:p>
            <a:r>
              <a:rPr lang="en-US" dirty="0"/>
              <a:t>We do this by collaborating on research strategy and tactics with college and university leadership and by providing various support services from our office, i.e., grant consulting, workshops, core facilities, matching fund coordination, regulatory compliance and more</a:t>
            </a:r>
          </a:p>
          <a:p>
            <a:endParaRPr lang="en-US" dirty="0"/>
          </a:p>
        </p:txBody>
      </p:sp>
    </p:spTree>
    <p:extLst>
      <p:ext uri="{BB962C8B-B14F-4D97-AF65-F5344CB8AC3E}">
        <p14:creationId xmlns:p14="http://schemas.microsoft.com/office/powerpoint/2010/main" val="394478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a:xfrm>
            <a:off x="457200" y="756367"/>
            <a:ext cx="8229600" cy="360175"/>
          </a:xfrm>
        </p:spPr>
        <p:txBody>
          <a:bodyPr>
            <a:normAutofit fontScale="90000"/>
          </a:bodyPr>
          <a:lstStyle/>
          <a:p>
            <a:r>
              <a:rPr lang="en-US" b="1" dirty="0"/>
              <a:t>Tenure Process</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a:xfrm>
            <a:off x="361506" y="1468426"/>
            <a:ext cx="4820093" cy="3049871"/>
          </a:xfrm>
        </p:spPr>
        <p:txBody>
          <a:bodyPr/>
          <a:lstStyle/>
          <a:p>
            <a:r>
              <a:rPr lang="en-US" dirty="0"/>
              <a:t>Department </a:t>
            </a:r>
            <a:r>
              <a:rPr lang="en-US" dirty="0">
                <a:sym typeface="Wingdings" panose="05000000000000000000" pitchFamily="2" charset="2"/>
              </a:rPr>
              <a:t></a:t>
            </a:r>
            <a:r>
              <a:rPr lang="en-US" dirty="0"/>
              <a:t> college </a:t>
            </a:r>
            <a:r>
              <a:rPr lang="en-US" dirty="0">
                <a:sym typeface="Wingdings" panose="05000000000000000000" pitchFamily="2" charset="2"/>
              </a:rPr>
              <a:t></a:t>
            </a:r>
            <a:r>
              <a:rPr lang="en-US" dirty="0"/>
              <a:t> university administration</a:t>
            </a:r>
          </a:p>
          <a:p>
            <a:r>
              <a:rPr lang="en-US" dirty="0"/>
              <a:t>Make your case: the file is "you" in the promotion process</a:t>
            </a:r>
          </a:p>
          <a:p>
            <a:r>
              <a:rPr lang="en-US" dirty="0"/>
              <a:t>By this stage, your understanding of the expectations should be clear: Talk to your chair and departmental mentors regularly!</a:t>
            </a:r>
          </a:p>
          <a:p>
            <a:endParaRPr lang="en-US" dirty="0"/>
          </a:p>
        </p:txBody>
      </p:sp>
      <p:pic>
        <p:nvPicPr>
          <p:cNvPr id="7" name="Picture 6" descr="A young Black woman dressed in business attire.">
            <a:extLst>
              <a:ext uri="{FF2B5EF4-FFF2-40B4-BE49-F238E27FC236}">
                <a16:creationId xmlns:a16="http://schemas.microsoft.com/office/drawing/2014/main" id="{E04595E5-BB70-2455-D7EC-4F5D0D4539C9}"/>
              </a:ext>
            </a:extLst>
          </p:cNvPr>
          <p:cNvPicPr>
            <a:picLocks noChangeAspect="1"/>
          </p:cNvPicPr>
          <p:nvPr/>
        </p:nvPicPr>
        <p:blipFill>
          <a:blip r:embed="rId2"/>
          <a:stretch>
            <a:fillRect/>
          </a:stretch>
        </p:blipFill>
        <p:spPr>
          <a:xfrm>
            <a:off x="5784112" y="780828"/>
            <a:ext cx="2387895" cy="3581843"/>
          </a:xfrm>
          <a:prstGeom prst="rect">
            <a:avLst/>
          </a:prstGeom>
        </p:spPr>
      </p:pic>
      <p:sp>
        <p:nvSpPr>
          <p:cNvPr id="8" name="TextBox 7">
            <a:extLst>
              <a:ext uri="{FF2B5EF4-FFF2-40B4-BE49-F238E27FC236}">
                <a16:creationId xmlns:a16="http://schemas.microsoft.com/office/drawing/2014/main" id="{542B4838-2A6B-1047-E2BB-B0F0C477EA29}"/>
              </a:ext>
            </a:extLst>
          </p:cNvPr>
          <p:cNvSpPr txBox="1"/>
          <p:nvPr/>
        </p:nvSpPr>
        <p:spPr>
          <a:xfrm>
            <a:off x="5536019" y="4390136"/>
            <a:ext cx="3083441" cy="707886"/>
          </a:xfrm>
          <a:prstGeom prst="rect">
            <a:avLst/>
          </a:prstGeom>
          <a:noFill/>
        </p:spPr>
        <p:txBody>
          <a:bodyPr wrap="square" rtlCol="0">
            <a:spAutoFit/>
          </a:bodyPr>
          <a:lstStyle/>
          <a:p>
            <a:r>
              <a:rPr lang="en-US" sz="1000" i="1" dirty="0">
                <a:hlinkClick r:id="rId3"/>
              </a:rPr>
              <a:t>Maji Hailemariam </a:t>
            </a:r>
            <a:r>
              <a:rPr lang="en-US" sz="1000" i="1" dirty="0" err="1">
                <a:hlinkClick r:id="rId3"/>
              </a:rPr>
              <a:t>Debena</a:t>
            </a:r>
            <a:r>
              <a:rPr lang="en-US" sz="1000" i="1" dirty="0"/>
              <a:t> is an assistant professor in the Department of Obstetrics, Gynecology and Reproductive Biology in the </a:t>
            </a:r>
            <a:r>
              <a:rPr lang="en-US" sz="1000" i="1" dirty="0">
                <a:hlinkClick r:id="rId4"/>
              </a:rPr>
              <a:t>College of Human Medicine</a:t>
            </a:r>
            <a:r>
              <a:rPr lang="en-US" sz="1000" i="1" dirty="0"/>
              <a:t>.</a:t>
            </a:r>
            <a:endParaRPr lang="en-US" sz="1000" dirty="0"/>
          </a:p>
        </p:txBody>
      </p:sp>
    </p:spTree>
    <p:extLst>
      <p:ext uri="{BB962C8B-B14F-4D97-AF65-F5344CB8AC3E}">
        <p14:creationId xmlns:p14="http://schemas.microsoft.com/office/powerpoint/2010/main" val="186606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a:xfrm>
            <a:off x="350874" y="756367"/>
            <a:ext cx="8229600" cy="360175"/>
          </a:xfrm>
        </p:spPr>
        <p:txBody>
          <a:bodyPr>
            <a:normAutofit fontScale="90000"/>
          </a:bodyPr>
          <a:lstStyle/>
          <a:p>
            <a:r>
              <a:rPr lang="en-US" b="1" dirty="0"/>
              <a:t>Process Timing During COVID</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a:xfrm>
            <a:off x="457200" y="1329661"/>
            <a:ext cx="8229600" cy="3049871"/>
          </a:xfrm>
        </p:spPr>
        <p:txBody>
          <a:bodyPr/>
          <a:lstStyle/>
          <a:p>
            <a:pPr marL="0" indent="0">
              <a:buNone/>
            </a:pPr>
            <a:r>
              <a:rPr lang="en-US" sz="2000" dirty="0"/>
              <a:t>Be aware of the COVID related updates that impact the review process </a:t>
            </a:r>
            <a:r>
              <a:rPr lang="en-US" sz="2000" dirty="0">
                <a:hlinkClick r:id="rId2"/>
              </a:rPr>
              <a:t>https://hr.msu.edu/ua/promotion/faculty-academic-staff/</a:t>
            </a:r>
            <a:endParaRPr lang="en-US" sz="2000" dirty="0"/>
          </a:p>
          <a:p>
            <a:pPr>
              <a:spcBef>
                <a:spcPts val="0"/>
              </a:spcBef>
              <a:spcAft>
                <a:spcPts val="0"/>
              </a:spcAft>
            </a:pPr>
            <a:r>
              <a:rPr lang="en-US" sz="2000" dirty="0">
                <a:solidFill>
                  <a:schemeClr val="tx1">
                    <a:lumMod val="65000"/>
                    <a:lumOff val="35000"/>
                  </a:schemeClr>
                </a:solidFill>
                <a:effectLst/>
                <a:ea typeface="Calibri" panose="020F0502020204030204" pitchFamily="34" charset="0"/>
              </a:rPr>
              <a:t>Any probationary faculty member who: a) was in the tenure system at MSU as of Spring 2020 scheduled for a reappointment or tenure review, or b) has an employment start date in the tenure system through August 15, 2023. The automatic extension is applied to your record by Human Resources, or you can opt out.</a:t>
            </a:r>
          </a:p>
          <a:p>
            <a:pPr>
              <a:spcBef>
                <a:spcPts val="0"/>
              </a:spcBef>
              <a:spcAft>
                <a:spcPts val="0"/>
              </a:spcAft>
            </a:pPr>
            <a:r>
              <a:rPr lang="en-US" sz="2000" dirty="0">
                <a:solidFill>
                  <a:schemeClr val="tx1">
                    <a:lumMod val="65000"/>
                    <a:lumOff val="35000"/>
                  </a:schemeClr>
                </a:solidFill>
                <a:effectLst/>
                <a:ea typeface="Calibri" panose="020F0502020204030204" pitchFamily="34" charset="0"/>
              </a:rPr>
              <a:t>Once the automatic extension stops, you can still apply for an extension via</a:t>
            </a:r>
            <a:r>
              <a:rPr lang="en-US" sz="2000" dirty="0">
                <a:effectLst/>
                <a:ea typeface="Calibri" panose="020F0502020204030204" pitchFamily="34" charset="0"/>
              </a:rPr>
              <a:t> </a:t>
            </a:r>
            <a:r>
              <a:rPr lang="en-US" sz="2000" u="sng" dirty="0">
                <a:solidFill>
                  <a:srgbClr val="0563C1"/>
                </a:solidFill>
                <a:effectLst/>
                <a:ea typeface="Calibri" panose="020F0502020204030204" pitchFamily="34" charset="0"/>
                <a:hlinkClick r:id="rId3"/>
              </a:rPr>
              <a:t>this process</a:t>
            </a:r>
            <a:r>
              <a:rPr lang="en-US" sz="2000" dirty="0">
                <a:effectLst/>
                <a:ea typeface="Calibri" panose="020F0502020204030204" pitchFamily="34" charset="0"/>
              </a:rPr>
              <a:t> through UCFT.</a:t>
            </a:r>
          </a:p>
          <a:p>
            <a:pPr>
              <a:spcBef>
                <a:spcPts val="0"/>
              </a:spcBef>
              <a:spcAft>
                <a:spcPts val="0"/>
              </a:spcAft>
            </a:pPr>
            <a:r>
              <a:rPr lang="en-US" sz="2000" dirty="0">
                <a:solidFill>
                  <a:schemeClr val="tx1">
                    <a:lumMod val="65000"/>
                    <a:lumOff val="35000"/>
                  </a:schemeClr>
                </a:solidFill>
                <a:effectLst/>
                <a:ea typeface="Calibri" panose="020F0502020204030204" pitchFamily="34" charset="0"/>
              </a:rPr>
              <a:t>For details and questions, be sure to review the </a:t>
            </a:r>
            <a:r>
              <a:rPr lang="en-US" sz="2000" u="sng" dirty="0">
                <a:solidFill>
                  <a:srgbClr val="222222"/>
                </a:solidFill>
                <a:effectLst/>
                <a:ea typeface="Calibri" panose="020F0502020204030204" pitchFamily="34" charset="0"/>
                <a:hlinkClick r:id="rId4"/>
              </a:rPr>
              <a:t>FAQ’s</a:t>
            </a:r>
            <a:r>
              <a:rPr lang="en-US" sz="2000" u="sng" dirty="0">
                <a:solidFill>
                  <a:srgbClr val="222222"/>
                </a:solidFill>
                <a:ea typeface="Calibri" panose="020F0502020204030204" pitchFamily="34" charset="0"/>
              </a:rPr>
              <a:t> </a:t>
            </a:r>
            <a:endParaRPr lang="en-US" sz="2000" dirty="0">
              <a:effectLst/>
              <a:ea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19413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a:xfrm>
            <a:off x="396815" y="576279"/>
            <a:ext cx="8229600" cy="360175"/>
          </a:xfrm>
        </p:spPr>
        <p:txBody>
          <a:bodyPr>
            <a:normAutofit fontScale="90000"/>
          </a:bodyPr>
          <a:lstStyle/>
          <a:p>
            <a:r>
              <a:rPr lang="en-US" b="1" dirty="0"/>
              <a:t>Promotion to Associate Professor</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a:xfrm>
            <a:off x="396815" y="1046814"/>
            <a:ext cx="8229600" cy="3379713"/>
          </a:xfrm>
        </p:spPr>
        <p:txBody>
          <a:bodyPr/>
          <a:lstStyle/>
          <a:p>
            <a:pPr marL="0" indent="0">
              <a:buNone/>
            </a:pPr>
            <a:r>
              <a:rPr lang="en-US" dirty="0"/>
              <a:t>These go without saying:</a:t>
            </a:r>
          </a:p>
          <a:p>
            <a:pPr lvl="1"/>
            <a:r>
              <a:rPr lang="en-US" sz="2100" b="1" dirty="0"/>
              <a:t>Research</a:t>
            </a:r>
          </a:p>
          <a:p>
            <a:pPr lvl="1"/>
            <a:r>
              <a:rPr lang="en-US" sz="2100" dirty="0"/>
              <a:t>Teaching (formal instruction and grad mentoring) </a:t>
            </a:r>
          </a:p>
          <a:p>
            <a:pPr lvl="1"/>
            <a:r>
              <a:rPr lang="en-US" sz="2100" dirty="0"/>
              <a:t>Service</a:t>
            </a:r>
          </a:p>
          <a:p>
            <a:pPr lvl="1"/>
            <a:r>
              <a:rPr lang="en-US" sz="2100" dirty="0"/>
              <a:t>External funding in disciplines where that is possible (as PI and as collaborator, detailing role in latter)</a:t>
            </a:r>
          </a:p>
          <a:p>
            <a:pPr lvl="1"/>
            <a:r>
              <a:rPr lang="en-US" sz="2100" dirty="0"/>
              <a:t>Authorship and co-authorship, publications, books or other scholarly works</a:t>
            </a:r>
          </a:p>
          <a:p>
            <a:pPr lvl="1"/>
            <a:r>
              <a:rPr lang="en-US" sz="2100" dirty="0"/>
              <a:t>Reputation in your discipline</a:t>
            </a:r>
          </a:p>
          <a:p>
            <a:pPr marL="0" indent="0">
              <a:buNone/>
            </a:pPr>
            <a:r>
              <a:rPr lang="en-US" b="1" dirty="0"/>
              <a:t>But how do you differentiate yourself?</a:t>
            </a:r>
          </a:p>
        </p:txBody>
      </p:sp>
    </p:spTree>
    <p:extLst>
      <p:ext uri="{BB962C8B-B14F-4D97-AF65-F5344CB8AC3E}">
        <p14:creationId xmlns:p14="http://schemas.microsoft.com/office/powerpoint/2010/main" val="150398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p:txBody>
          <a:bodyPr>
            <a:normAutofit fontScale="90000"/>
          </a:bodyPr>
          <a:lstStyle/>
          <a:p>
            <a:r>
              <a:rPr lang="en-US" b="1" dirty="0"/>
              <a:t>Promotion to Associate Professor – Cont.</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p:txBody>
          <a:bodyPr/>
          <a:lstStyle/>
          <a:p>
            <a:r>
              <a:rPr lang="en-US" b="1" i="1" dirty="0"/>
              <a:t>Demonstrated competence and ability to sustain a career</a:t>
            </a:r>
          </a:p>
          <a:p>
            <a:r>
              <a:rPr lang="en-US" b="1" i="1" dirty="0"/>
              <a:t>Sustained</a:t>
            </a:r>
            <a:r>
              <a:rPr lang="en-US" dirty="0"/>
              <a:t> scholarly output  – no last-minute surge</a:t>
            </a:r>
          </a:p>
          <a:p>
            <a:r>
              <a:rPr lang="en-US" dirty="0"/>
              <a:t>Provide a textured description of your individual trajectory</a:t>
            </a:r>
          </a:p>
          <a:p>
            <a:r>
              <a:rPr lang="en-US" dirty="0"/>
              <a:t>Continued excellence in teaching and service</a:t>
            </a:r>
          </a:p>
          <a:p>
            <a:r>
              <a:rPr lang="en-US" dirty="0"/>
              <a:t>Additional evidence you are building a career and expertise, i.e., serving on editorial boards, study sections, grant review committees</a:t>
            </a:r>
          </a:p>
          <a:p>
            <a:r>
              <a:rPr lang="en-US" dirty="0"/>
              <a:t>But don’t do EVERYTHING. Be strategic!</a:t>
            </a:r>
          </a:p>
          <a:p>
            <a:endParaRPr lang="en-US" dirty="0"/>
          </a:p>
          <a:p>
            <a:endParaRPr lang="en-US" dirty="0"/>
          </a:p>
        </p:txBody>
      </p:sp>
    </p:spTree>
    <p:extLst>
      <p:ext uri="{BB962C8B-B14F-4D97-AF65-F5344CB8AC3E}">
        <p14:creationId xmlns:p14="http://schemas.microsoft.com/office/powerpoint/2010/main" val="384571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p:txBody>
          <a:bodyPr>
            <a:normAutofit fontScale="90000"/>
          </a:bodyPr>
          <a:lstStyle/>
          <a:p>
            <a:r>
              <a:rPr lang="en-US" b="1" dirty="0"/>
              <a:t>Career Strategies</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p:txBody>
          <a:bodyPr/>
          <a:lstStyle/>
          <a:p>
            <a:r>
              <a:rPr lang="en-US" dirty="0"/>
              <a:t>Benchmarking: Have a plan for documenting activities and progress</a:t>
            </a:r>
          </a:p>
          <a:p>
            <a:r>
              <a:rPr lang="en-US" dirty="0"/>
              <a:t>Develop an upward award path – early career awards, professional organization recognition</a:t>
            </a:r>
          </a:p>
          <a:p>
            <a:r>
              <a:rPr lang="en-US" dirty="0"/>
              <a:t>Mentoring and support groups; consider a mentor </a:t>
            </a:r>
            <a:r>
              <a:rPr lang="en-US" i="1" dirty="0"/>
              <a:t>outside </a:t>
            </a:r>
            <a:r>
              <a:rPr lang="en-US" dirty="0"/>
              <a:t>of your discipline as well to gain new perspectives </a:t>
            </a:r>
          </a:p>
          <a:p>
            <a:r>
              <a:rPr lang="en-US" dirty="0"/>
              <a:t>Scholarly presence beyond campus – invited talks, conference engagement, disciplinary society engagement &amp; service, etc.</a:t>
            </a:r>
          </a:p>
          <a:p>
            <a:r>
              <a:rPr lang="en-US" dirty="0"/>
              <a:t>NOTE: don’t underestimate the value/impact of your external service! </a:t>
            </a:r>
            <a:r>
              <a:rPr lang="en-US" b="1" dirty="0"/>
              <a:t>Build those connections now!</a:t>
            </a:r>
          </a:p>
          <a:p>
            <a:endParaRPr lang="en-US" dirty="0"/>
          </a:p>
        </p:txBody>
      </p:sp>
    </p:spTree>
    <p:extLst>
      <p:ext uri="{BB962C8B-B14F-4D97-AF65-F5344CB8AC3E}">
        <p14:creationId xmlns:p14="http://schemas.microsoft.com/office/powerpoint/2010/main" val="232448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a:xfrm>
            <a:off x="308344" y="650042"/>
            <a:ext cx="8229600" cy="360175"/>
          </a:xfrm>
        </p:spPr>
        <p:txBody>
          <a:bodyPr>
            <a:normAutofit fontScale="90000"/>
          </a:bodyPr>
          <a:lstStyle/>
          <a:p>
            <a:r>
              <a:rPr lang="en-US" b="1" dirty="0"/>
              <a:t>OR&amp;I Resources to Support Your Efforts</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a:xfrm>
            <a:off x="457200" y="1173717"/>
            <a:ext cx="8229600" cy="3049871"/>
          </a:xfrm>
        </p:spPr>
        <p:txBody>
          <a:bodyPr/>
          <a:lstStyle/>
          <a:p>
            <a:pPr marL="0" indent="0">
              <a:buNone/>
            </a:pPr>
            <a:r>
              <a:rPr lang="en-US" dirty="0"/>
              <a:t>Our office has resources available to support these efforts:</a:t>
            </a:r>
          </a:p>
          <a:p>
            <a:pPr lvl="1"/>
            <a:r>
              <a:rPr lang="en-US" dirty="0"/>
              <a:t>Write Winning Grants seminar coming up May 10 &amp; 11 (half days) </a:t>
            </a:r>
            <a:r>
              <a:rPr lang="en-US" dirty="0">
                <a:hlinkClick r:id="rId2"/>
              </a:rPr>
              <a:t>https://research.msu.edu/event/write-winning-grants-webinar</a:t>
            </a:r>
            <a:endParaRPr lang="en-US" dirty="0"/>
          </a:p>
          <a:p>
            <a:pPr lvl="1"/>
            <a:r>
              <a:rPr lang="en-US" dirty="0"/>
              <a:t>Workshops finding funding, early career awards and more </a:t>
            </a:r>
            <a:r>
              <a:rPr lang="en-US" dirty="0">
                <a:hlinkClick r:id="rId3"/>
              </a:rPr>
              <a:t>https://research.msu.edu/events</a:t>
            </a:r>
            <a:endParaRPr lang="en-US" dirty="0"/>
          </a:p>
          <a:p>
            <a:pPr lvl="1"/>
            <a:r>
              <a:rPr lang="en-US" dirty="0"/>
              <a:t>We also have a team of grants consultants who can assist in proposal development </a:t>
            </a:r>
            <a:r>
              <a:rPr lang="en-US" dirty="0">
                <a:hlinkClick r:id="rId4"/>
              </a:rPr>
              <a:t>https://research.msu.edu/proposal-services</a:t>
            </a:r>
            <a:endParaRPr lang="en-US" dirty="0"/>
          </a:p>
          <a:p>
            <a:pPr lvl="1"/>
            <a:endParaRPr lang="en-US" sz="2100" dirty="0"/>
          </a:p>
          <a:p>
            <a:endParaRPr lang="en-US" dirty="0"/>
          </a:p>
        </p:txBody>
      </p:sp>
      <p:pic>
        <p:nvPicPr>
          <p:cNvPr id="5" name="Picture 4" descr="A montage photo of three women who are the grant writers in the department">
            <a:extLst>
              <a:ext uri="{FF2B5EF4-FFF2-40B4-BE49-F238E27FC236}">
                <a16:creationId xmlns:a16="http://schemas.microsoft.com/office/drawing/2014/main" id="{73A06C31-EDDB-3B67-624E-154A8E3DFC6D}"/>
              </a:ext>
            </a:extLst>
          </p:cNvPr>
          <p:cNvPicPr>
            <a:picLocks noChangeAspect="1"/>
          </p:cNvPicPr>
          <p:nvPr/>
        </p:nvPicPr>
        <p:blipFill>
          <a:blip r:embed="rId5"/>
          <a:stretch>
            <a:fillRect/>
          </a:stretch>
        </p:blipFill>
        <p:spPr>
          <a:xfrm>
            <a:off x="1977655" y="3383115"/>
            <a:ext cx="4331217" cy="1750788"/>
          </a:xfrm>
          <a:prstGeom prst="rect">
            <a:avLst/>
          </a:prstGeom>
        </p:spPr>
      </p:pic>
    </p:spTree>
    <p:extLst>
      <p:ext uri="{BB962C8B-B14F-4D97-AF65-F5344CB8AC3E}">
        <p14:creationId xmlns:p14="http://schemas.microsoft.com/office/powerpoint/2010/main" val="74461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C8E-3CB9-2B4F-B0E6-4F3D257B15ED}"/>
              </a:ext>
            </a:extLst>
          </p:cNvPr>
          <p:cNvSpPr>
            <a:spLocks noGrp="1"/>
          </p:cNvSpPr>
          <p:nvPr>
            <p:ph type="title"/>
          </p:nvPr>
        </p:nvSpPr>
        <p:spPr>
          <a:xfrm>
            <a:off x="457199" y="756367"/>
            <a:ext cx="8229600" cy="360175"/>
          </a:xfrm>
        </p:spPr>
        <p:txBody>
          <a:bodyPr>
            <a:normAutofit fontScale="90000"/>
          </a:bodyPr>
          <a:lstStyle/>
          <a:p>
            <a:r>
              <a:rPr lang="en-US" b="1" dirty="0"/>
              <a:t>Finally:  Enjoy</a:t>
            </a:r>
          </a:p>
        </p:txBody>
      </p:sp>
      <p:sp>
        <p:nvSpPr>
          <p:cNvPr id="3" name="Content Placeholder 2">
            <a:extLst>
              <a:ext uri="{FF2B5EF4-FFF2-40B4-BE49-F238E27FC236}">
                <a16:creationId xmlns:a16="http://schemas.microsoft.com/office/drawing/2014/main" id="{8951D619-7C37-C64B-8190-994B319AE4CA}"/>
              </a:ext>
            </a:extLst>
          </p:cNvPr>
          <p:cNvSpPr>
            <a:spLocks noGrp="1"/>
          </p:cNvSpPr>
          <p:nvPr>
            <p:ph idx="1"/>
          </p:nvPr>
        </p:nvSpPr>
        <p:spPr>
          <a:xfrm>
            <a:off x="457199" y="1438427"/>
            <a:ext cx="8229600" cy="3049871"/>
          </a:xfrm>
        </p:spPr>
        <p:txBody>
          <a:bodyPr/>
          <a:lstStyle/>
          <a:p>
            <a:r>
              <a:rPr lang="en-US" dirty="0"/>
              <a:t>Less than 2% of the world’s population holds a Ph.D. It’s hard work but you’ve made it!</a:t>
            </a:r>
          </a:p>
          <a:p>
            <a:r>
              <a:rPr lang="en-US" dirty="0"/>
              <a:t>Don't forget what attracted you originally to academic life; creating new knowledge, working with students, etc. Focus on your passion.</a:t>
            </a:r>
          </a:p>
          <a:p>
            <a:endParaRPr lang="en-US" dirty="0"/>
          </a:p>
        </p:txBody>
      </p:sp>
      <p:pic>
        <p:nvPicPr>
          <p:cNvPr id="5" name="Picture 4" descr="A montage of six people of varied backgrounds, dressed in business attire. They represent faculty at MSU">
            <a:extLst>
              <a:ext uri="{FF2B5EF4-FFF2-40B4-BE49-F238E27FC236}">
                <a16:creationId xmlns:a16="http://schemas.microsoft.com/office/drawing/2014/main" id="{E5EBC145-E213-0C46-F96C-657D3184D086}"/>
              </a:ext>
            </a:extLst>
          </p:cNvPr>
          <p:cNvPicPr>
            <a:picLocks noChangeAspect="1"/>
          </p:cNvPicPr>
          <p:nvPr/>
        </p:nvPicPr>
        <p:blipFill>
          <a:blip r:embed="rId2"/>
          <a:stretch>
            <a:fillRect/>
          </a:stretch>
        </p:blipFill>
        <p:spPr>
          <a:xfrm>
            <a:off x="279990" y="3286259"/>
            <a:ext cx="8584019" cy="1556486"/>
          </a:xfrm>
          <a:prstGeom prst="rect">
            <a:avLst/>
          </a:prstGeom>
        </p:spPr>
      </p:pic>
    </p:spTree>
    <p:extLst>
      <p:ext uri="{BB962C8B-B14F-4D97-AF65-F5344CB8AC3E}">
        <p14:creationId xmlns:p14="http://schemas.microsoft.com/office/powerpoint/2010/main" val="1187759156"/>
      </p:ext>
    </p:extLst>
  </p:cSld>
  <p:clrMapOvr>
    <a:masterClrMapping/>
  </p:clrMapOvr>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docProps/app.xml><?xml version="1.0" encoding="utf-8"?>
<Properties xmlns="http://schemas.openxmlformats.org/officeDocument/2006/extended-properties" xmlns:vt="http://schemas.openxmlformats.org/officeDocument/2006/docPropsVTypes">
  <Template>MSU Template 1</Template>
  <TotalTime>1183</TotalTime>
  <Words>664</Words>
  <Application>Microsoft Office PowerPoint</Application>
  <PresentationFormat>On-screen Show (16:9)</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Gotham Book</vt:lpstr>
      <vt:lpstr>Gotham-Bold</vt:lpstr>
      <vt:lpstr>Wingdings</vt:lpstr>
      <vt:lpstr>MSU Template 1</vt:lpstr>
      <vt:lpstr>Thriving in the Tenure System I:  Articulating Your Scholarly Identity Through a Strong Reappointment, Promotion, and Tenure Packet  February 2023  </vt:lpstr>
      <vt:lpstr>Research and Innovation - Role in Tenure and Promotion</vt:lpstr>
      <vt:lpstr>Tenure Process</vt:lpstr>
      <vt:lpstr>Process Timing During COVID</vt:lpstr>
      <vt:lpstr>Promotion to Associate Professor</vt:lpstr>
      <vt:lpstr>Promotion to Associate Professor – Cont.</vt:lpstr>
      <vt:lpstr>Career Strategies</vt:lpstr>
      <vt:lpstr>OR&amp;I Resources to Support Your Efforts</vt:lpstr>
      <vt:lpstr>Finally:  Enjoy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Lambert, Kelly</cp:lastModifiedBy>
  <cp:revision>39</cp:revision>
  <cp:lastPrinted>2010-09-08T13:46:11Z</cp:lastPrinted>
  <dcterms:created xsi:type="dcterms:W3CDTF">2019-05-04T17:37:47Z</dcterms:created>
  <dcterms:modified xsi:type="dcterms:W3CDTF">2023-01-27T18:32:57Z</dcterms:modified>
</cp:coreProperties>
</file>