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10" r:id="rId4"/>
  </p:sldMasterIdLst>
  <p:notesMasterIdLst>
    <p:notesMasterId r:id="rId23"/>
  </p:notesMasterIdLst>
  <p:handoutMasterIdLst>
    <p:handoutMasterId r:id="rId24"/>
  </p:handoutMasterIdLst>
  <p:sldIdLst>
    <p:sldId id="256" r:id="rId5"/>
    <p:sldId id="469" r:id="rId6"/>
    <p:sldId id="459" r:id="rId7"/>
    <p:sldId id="460" r:id="rId8"/>
    <p:sldId id="463" r:id="rId9"/>
    <p:sldId id="471" r:id="rId10"/>
    <p:sldId id="472" r:id="rId11"/>
    <p:sldId id="466" r:id="rId12"/>
    <p:sldId id="476" r:id="rId13"/>
    <p:sldId id="385" r:id="rId14"/>
    <p:sldId id="339" r:id="rId15"/>
    <p:sldId id="473" r:id="rId16"/>
    <p:sldId id="464" r:id="rId17"/>
    <p:sldId id="465" r:id="rId18"/>
    <p:sldId id="482" r:id="rId19"/>
    <p:sldId id="453" r:id="rId20"/>
    <p:sldId id="481" r:id="rId21"/>
    <p:sldId id="260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32" autoAdjust="0"/>
    <p:restoredTop sz="87838" autoAdjust="0"/>
  </p:normalViewPr>
  <p:slideViewPr>
    <p:cSldViewPr snapToGrid="0">
      <p:cViewPr varScale="1">
        <p:scale>
          <a:sx n="100" d="100"/>
          <a:sy n="100" d="100"/>
        </p:scale>
        <p:origin x="32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8F4EA64-D5E8-4450-BC30-7DFC4EBD38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641F71-C740-4CC1-840C-5FB23C8519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D963B1-226B-4B24-8975-7DD28730789D}" type="datetimeFigureOut">
              <a:rPr lang="en-US" smtClean="0"/>
              <a:t>2/6/2023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BCE577-AAC9-4588-9221-506DA251D4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9921CD-9C42-44C5-B535-5F5FA40227C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FA9CF0-FE85-40E5-A3E4-9D8D4A205B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6780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C0BE83-1F76-412F-817F-6B87541A62B7}" type="datetimeFigureOut">
              <a:rPr lang="en-US" smtClean="0"/>
              <a:t>2/6/2023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B54AA9-D1C5-4A71-8BC1-393246244D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209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54AA9-D1C5-4A71-8BC1-393246244DD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09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Joint appointments have more than one unit to which they need to attend. Units should come together with candidates to discussion expectations and procedures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54AA9-D1C5-4A71-8BC1-393246244DD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347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tenure review begins late in the second year, right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54AA9-D1C5-4A71-8BC1-393246244DD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32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Automatic but still have to be documented, there just isn’t a real petition necessary.  See if there’s a way to combine the extension slides and/or add some of the information at the end in the “handout”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54AA9-D1C5-4A71-8BC1-393246244DD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392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70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Something about Health College process/direction as it relates to this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54AA9-D1C5-4A71-8BC1-393246244DD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114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34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B54AA9-D1C5-4A71-8BC1-393246244DDE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333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2A425ACE-619E-443B-9B32-ACAB2DE59DD7}" type="datetime1">
              <a:rPr lang="en-US" smtClean="0"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732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2370D-6ED8-460A-AEBA-DA8514E92DF7}" type="datetime1">
              <a:rPr lang="en-US" smtClean="0"/>
              <a:t>2/6/2023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152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11A7A-FA29-428E-BD33-E4098BE3B65E}" type="datetime1">
              <a:rPr lang="en-US" smtClean="0"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745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D621B-F8D0-42E0-8EE3-C8545D80A48D}" type="datetime1">
              <a:rPr lang="en-US" smtClean="0"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895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16086-FD1B-4EB7-8AE4-3DFD3AE39C08}" type="datetime1">
              <a:rPr lang="en-US" smtClean="0"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945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009BD-0651-4864-B686-D0B99689EACD}" type="datetime1">
              <a:rPr lang="en-US" smtClean="0"/>
              <a:t>2/6/2023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2914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D5789-C0DF-4246-B74F-6290F6F72BA6}" type="datetime1">
              <a:rPr lang="en-US" smtClean="0"/>
              <a:t>2/6/2023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3989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B4A9C4A-AF45-4E5F-9FF8-7DAA49611A0A}" type="datetime1">
              <a:rPr lang="en-US" smtClean="0"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7187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A0275EAF-9F2F-4D0A-9627-1392136510C6}" type="datetime1">
              <a:rPr lang="en-US" smtClean="0"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615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C2A90-91BE-438C-A8C9-5D19F8D7F97A}" type="datetime1">
              <a:rPr lang="en-US" smtClean="0"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366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C9402-ECE1-48BD-BB8E-CA5730E4D698}" type="datetime1">
              <a:rPr lang="en-US" smtClean="0"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75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98E4F-019A-4D1C-9DE5-5F59C09FF3C4}" type="datetime1">
              <a:rPr lang="en-US" smtClean="0"/>
              <a:t>2/6/2023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440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68346-9FAA-440F-8201-833FC893F270}" type="datetime1">
              <a:rPr lang="en-US" smtClean="0"/>
              <a:t>2/6/2023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074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77382-8765-481E-945B-0BA7DEB5F0C7}" type="datetime1">
              <a:rPr lang="en-US" smtClean="0"/>
              <a:t>2/6/2023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484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DC0E-B392-4E82-96F3-48A2F3F95503}" type="datetime1">
              <a:rPr lang="en-US" smtClean="0"/>
              <a:t>2/6/2023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150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6DF8F-1A29-4F19-9383-9EE90F22CED9}" type="datetime1">
              <a:rPr lang="en-US" smtClean="0"/>
              <a:t>2/6/2023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663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0012F-56CF-4106-A809-911352AA332A}" type="datetime1">
              <a:rPr lang="en-US" smtClean="0"/>
              <a:t>2/6/2023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973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E1D2623-C3A9-402F-A336-3E08D1061AA2}" type="datetime1">
              <a:rPr lang="en-US" smtClean="0"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657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  <p:sldLayoutId id="2147483827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hr.msu.edu/policies-procedures/faculty-academic-staff/faculty-handbook/tenure_timeline_extension.html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hr.msu.edu/ua/promotion/faculty-academic-staff/covid19-impact-statement-guidelines.html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hr.msu.edu/ua/promotion/faculty-academic-staff/guide.htm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hr.msu.edu/policies-procedures/faculty-academic-staff/faculty-handbook/recommendations.html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hr.msu.edu/policies-procedures/faculty-academic-staff/faculty-handbook/faculty_rights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0EC3D-482A-4E73-B198-E8341A0D0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10236" y="1232895"/>
            <a:ext cx="4332288" cy="2677648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200" dirty="0"/>
              <a:t>The Formal Process: Reappointment, Promotion, and Tenure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2048EE7C-B77F-4E59-88A7-DD66337BB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2147" y="4186829"/>
            <a:ext cx="4410077" cy="1337671"/>
          </a:xfr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r>
              <a:rPr lang="en-US" dirty="0"/>
              <a:t>Ann E. Austin</a:t>
            </a:r>
          </a:p>
          <a:p>
            <a:r>
              <a:rPr lang="en-US" dirty="0"/>
              <a:t>INTERIM Associate Provost and Associate Vice President for Faculty and Academic Staff Affairs</a:t>
            </a:r>
          </a:p>
          <a:p>
            <a:pPr>
              <a:buFont typeface="Wingdings 3" charset="2"/>
              <a:buChar char=""/>
            </a:pPr>
            <a:r>
              <a:rPr lang="en-US" dirty="0"/>
              <a:t>February 1, 2023</a:t>
            </a:r>
          </a:p>
          <a:p>
            <a:pPr>
              <a:buFont typeface="Wingdings 3" charset="2"/>
              <a:buChar char=""/>
            </a:pPr>
            <a:endParaRPr lang="en-US" dirty="0"/>
          </a:p>
        </p:txBody>
      </p:sp>
      <p:pic>
        <p:nvPicPr>
          <p:cNvPr id="106" name="Picture 105" descr="Photo of path through MSU campus">
            <a:extLst>
              <a:ext uri="{FF2B5EF4-FFF2-40B4-BE49-F238E27FC236}">
                <a16:creationId xmlns:a16="http://schemas.microsoft.com/office/drawing/2014/main" id="{D27874DB-2B1B-4EB9-8C6B-ED7082CDD4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46" r="4565" b="1"/>
          <a:stretch/>
        </p:blipFill>
        <p:spPr>
          <a:xfrm>
            <a:off x="423337" y="402166"/>
            <a:ext cx="4932951" cy="6053670"/>
          </a:xfrm>
          <a:custGeom>
            <a:avLst/>
            <a:gdLst/>
            <a:ahLst/>
            <a:cxnLst/>
            <a:rect l="l" t="t" r="r" b="b"/>
            <a:pathLst>
              <a:path w="4932951" h="6053670">
                <a:moveTo>
                  <a:pt x="0" y="0"/>
                </a:moveTo>
                <a:lnTo>
                  <a:pt x="3678393" y="0"/>
                </a:lnTo>
                <a:lnTo>
                  <a:pt x="4478865" y="0"/>
                </a:lnTo>
                <a:lnTo>
                  <a:pt x="4931853" y="0"/>
                </a:lnTo>
                <a:lnTo>
                  <a:pt x="4908487" y="137419"/>
                </a:lnTo>
                <a:lnTo>
                  <a:pt x="4886218" y="274232"/>
                </a:lnTo>
                <a:lnTo>
                  <a:pt x="4864421" y="411650"/>
                </a:lnTo>
                <a:lnTo>
                  <a:pt x="4845759" y="549673"/>
                </a:lnTo>
                <a:lnTo>
                  <a:pt x="4826941" y="687092"/>
                </a:lnTo>
                <a:lnTo>
                  <a:pt x="4809377" y="825115"/>
                </a:lnTo>
                <a:lnTo>
                  <a:pt x="4794322" y="961323"/>
                </a:lnTo>
                <a:lnTo>
                  <a:pt x="4780052" y="1099347"/>
                </a:lnTo>
                <a:lnTo>
                  <a:pt x="4767035" y="1236765"/>
                </a:lnTo>
                <a:lnTo>
                  <a:pt x="4755744" y="1371761"/>
                </a:lnTo>
                <a:lnTo>
                  <a:pt x="4744453" y="1508574"/>
                </a:lnTo>
                <a:lnTo>
                  <a:pt x="4735044" y="1643572"/>
                </a:lnTo>
                <a:lnTo>
                  <a:pt x="4727674" y="1778568"/>
                </a:lnTo>
                <a:lnTo>
                  <a:pt x="4719990" y="1912960"/>
                </a:lnTo>
                <a:lnTo>
                  <a:pt x="4713560" y="2046141"/>
                </a:lnTo>
                <a:lnTo>
                  <a:pt x="4709012" y="2178111"/>
                </a:lnTo>
                <a:lnTo>
                  <a:pt x="4705092" y="2310081"/>
                </a:lnTo>
                <a:lnTo>
                  <a:pt x="4701328" y="2440840"/>
                </a:lnTo>
                <a:lnTo>
                  <a:pt x="4699603" y="2569783"/>
                </a:lnTo>
                <a:lnTo>
                  <a:pt x="4697721" y="2698726"/>
                </a:lnTo>
                <a:lnTo>
                  <a:pt x="4696780" y="2825853"/>
                </a:lnTo>
                <a:lnTo>
                  <a:pt x="4697721" y="2951770"/>
                </a:lnTo>
                <a:lnTo>
                  <a:pt x="4697721" y="3076475"/>
                </a:lnTo>
                <a:lnTo>
                  <a:pt x="4699603" y="3199970"/>
                </a:lnTo>
                <a:lnTo>
                  <a:pt x="4702426" y="3321043"/>
                </a:lnTo>
                <a:lnTo>
                  <a:pt x="4705092" y="3440906"/>
                </a:lnTo>
                <a:lnTo>
                  <a:pt x="4708071" y="3558347"/>
                </a:lnTo>
                <a:lnTo>
                  <a:pt x="4712619" y="3675183"/>
                </a:lnTo>
                <a:lnTo>
                  <a:pt x="4717480" y="3790203"/>
                </a:lnTo>
                <a:lnTo>
                  <a:pt x="4721871" y="3902801"/>
                </a:lnTo>
                <a:lnTo>
                  <a:pt x="4734260" y="4122549"/>
                </a:lnTo>
                <a:lnTo>
                  <a:pt x="4747433" y="4333217"/>
                </a:lnTo>
                <a:lnTo>
                  <a:pt x="4761233" y="4535409"/>
                </a:lnTo>
                <a:lnTo>
                  <a:pt x="4776445" y="4726705"/>
                </a:lnTo>
                <a:lnTo>
                  <a:pt x="4792283" y="4909526"/>
                </a:lnTo>
                <a:lnTo>
                  <a:pt x="4809377" y="5079029"/>
                </a:lnTo>
                <a:lnTo>
                  <a:pt x="4826157" y="5238240"/>
                </a:lnTo>
                <a:lnTo>
                  <a:pt x="4842936" y="5384739"/>
                </a:lnTo>
                <a:lnTo>
                  <a:pt x="4858775" y="5519131"/>
                </a:lnTo>
                <a:lnTo>
                  <a:pt x="4873830" y="5638388"/>
                </a:lnTo>
                <a:lnTo>
                  <a:pt x="4888100" y="5746143"/>
                </a:lnTo>
                <a:lnTo>
                  <a:pt x="4900019" y="5836948"/>
                </a:lnTo>
                <a:lnTo>
                  <a:pt x="4911310" y="5913225"/>
                </a:lnTo>
                <a:lnTo>
                  <a:pt x="4927462" y="6017953"/>
                </a:lnTo>
                <a:lnTo>
                  <a:pt x="4932951" y="6053670"/>
                </a:lnTo>
                <a:lnTo>
                  <a:pt x="4478865" y="6053670"/>
                </a:lnTo>
                <a:lnTo>
                  <a:pt x="3683097" y="6053670"/>
                </a:lnTo>
                <a:lnTo>
                  <a:pt x="0" y="6053670"/>
                </a:ln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C68803-35CD-D195-68AE-526FFF9ED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769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C79D6C6-6A39-4D27-982C-13482314A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Extension to the Tenure Clock (continued)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4063" y="2743200"/>
            <a:ext cx="10388905" cy="3454142"/>
          </a:xfrm>
        </p:spPr>
        <p:txBody>
          <a:bodyPr>
            <a:normAutofit fontScale="92500" lnSpcReduction="10000"/>
          </a:bodyPr>
          <a:lstStyle/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University policy – criteria are the same as for those who have not received an extension.</a:t>
            </a:r>
            <a:endParaRPr lang="en-US" dirty="0">
              <a:cs typeface="Gotham Book" pitchFamily="50" charset="0"/>
            </a:endParaRPr>
          </a:p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en-US" b="1" dirty="0">
                <a:cs typeface="Gotham Book" pitchFamily="50" charset="0"/>
              </a:rPr>
              <a:t>Note: </a:t>
            </a:r>
            <a:r>
              <a:rPr lang="en-US" dirty="0">
                <a:cs typeface="Gotham Book" pitchFamily="50" charset="0"/>
              </a:rPr>
              <a:t> Receipt of an automatic extension for any of the reasons above </a:t>
            </a:r>
            <a:r>
              <a:rPr lang="en-US" b="1" dirty="0">
                <a:cs typeface="Gotham Book" pitchFamily="50" charset="0"/>
              </a:rPr>
              <a:t>does not </a:t>
            </a:r>
            <a:r>
              <a:rPr lang="en-US" dirty="0">
                <a:cs typeface="Gotham Book" pitchFamily="50" charset="0"/>
              </a:rPr>
              <a:t>preclude consideration for reappointment or promotion with tenure at the normal time.  </a:t>
            </a:r>
          </a:p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cs typeface="Gotham Book" pitchFamily="50" charset="0"/>
              </a:rPr>
              <a:t>However, if the extension for the first probationary appointment is waived by the faculty member, the extension does not carry over to the second probationary appointment, </a:t>
            </a:r>
            <a:r>
              <a:rPr lang="en-US" i="1" dirty="0">
                <a:cs typeface="Gotham Book" pitchFamily="50" charset="0"/>
              </a:rPr>
              <a:t>with exception to a COVID extension</a:t>
            </a:r>
            <a:r>
              <a:rPr lang="en-US" dirty="0">
                <a:cs typeface="Gotham Book" pitchFamily="50" charset="0"/>
              </a:rPr>
              <a:t>.  </a:t>
            </a:r>
          </a:p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cs typeface="Gotham Book" pitchFamily="50" charset="0"/>
              </a:rPr>
              <a:t>In addition, a faculty member is bound to the outcome of the reappointment review if unsuccessful.</a:t>
            </a:r>
          </a:p>
          <a:p>
            <a:endParaRPr lang="en-US" dirty="0">
              <a:cs typeface="Gotham Book" pitchFamily="50" charset="0"/>
            </a:endParaRPr>
          </a:p>
          <a:p>
            <a:pPr marL="0" indent="0">
              <a:buNone/>
            </a:pPr>
            <a:r>
              <a:rPr lang="en-US" b="1" dirty="0">
                <a:cs typeface="Gotham Book" pitchFamily="50" charset="0"/>
              </a:rPr>
              <a:t>Extending the Tenure Clock: </a:t>
            </a:r>
            <a:r>
              <a:rPr lang="en-US" dirty="0">
                <a:cs typeface="Gotham Book" pitchFamily="50" charset="0"/>
                <a:hlinkClick r:id="rId2"/>
              </a:rPr>
              <a:t>https://hr.msu.edu/policies-procedures/faculty-academic-staff/faculty-handbook/tenure_timeline_extension.html</a:t>
            </a:r>
            <a:r>
              <a:rPr lang="en-US" dirty="0">
                <a:cs typeface="Gotham Book" pitchFamily="50" charset="0"/>
              </a:rPr>
              <a:t> </a:t>
            </a:r>
          </a:p>
          <a:p>
            <a:endParaRPr lang="en-US" dirty="0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35547228-FDA6-4724-84B0-2C2E9AD6A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352540" y="5292857"/>
            <a:ext cx="649224" cy="6400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E4589A-61DC-D6EE-D45D-CE025252D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004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1AAEDC3-D1E5-432C-B493-0BE1349C2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2056" y="914401"/>
            <a:ext cx="8229600" cy="48023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Components and Processes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1982056" y="2429435"/>
            <a:ext cx="8229600" cy="40744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Components for review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Evaluation of teaching, research/creative activities, and service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External letters of review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Reflective Essay – analytical, reflective looking back and forward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Process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Department-level review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College-level committee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Dean’s review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Provost’s Office Review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292831-F624-C37D-4830-FF2DFEE71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950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B52F31D5-3326-4087-8781-48C6DA6B1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Overview of The Reappointment, Promotion, and Tenure Review Process </a:t>
            </a:r>
          </a:p>
        </p:txBody>
      </p:sp>
      <p:grpSp>
        <p:nvGrpSpPr>
          <p:cNvPr id="3" name="Group 2" descr="RPT Review Process">
            <a:extLst>
              <a:ext uri="{FF2B5EF4-FFF2-40B4-BE49-F238E27FC236}">
                <a16:creationId xmlns:a16="http://schemas.microsoft.com/office/drawing/2014/main" id="{FFF515A0-2B7F-30E0-EA70-CD1D8D6C2CA8}"/>
              </a:ext>
            </a:extLst>
          </p:cNvPr>
          <p:cNvGrpSpPr/>
          <p:nvPr/>
        </p:nvGrpSpPr>
        <p:grpSpPr>
          <a:xfrm>
            <a:off x="180086" y="2302526"/>
            <a:ext cx="11831826" cy="4417764"/>
            <a:chOff x="180086" y="2302526"/>
            <a:chExt cx="11831826" cy="4417764"/>
          </a:xfrm>
        </p:grpSpPr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id="{C1CF0CCC-3A98-346A-4890-DCC96BBBA5D5}"/>
                </a:ext>
              </a:extLst>
            </p:cNvPr>
            <p:cNvSpPr/>
            <p:nvPr/>
          </p:nvSpPr>
          <p:spPr>
            <a:xfrm>
              <a:off x="1067350" y="2302526"/>
              <a:ext cx="10057298" cy="4417764"/>
            </a:xfrm>
            <a:prstGeom prst="rightArrow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8BFE347-CFA2-64BA-E8E0-E698211B4968}"/>
                </a:ext>
              </a:extLst>
            </p:cNvPr>
            <p:cNvSpPr/>
            <p:nvPr/>
          </p:nvSpPr>
          <p:spPr>
            <a:xfrm>
              <a:off x="180086" y="3627855"/>
              <a:ext cx="1731486" cy="1767105"/>
            </a:xfrm>
            <a:custGeom>
              <a:avLst/>
              <a:gdLst>
                <a:gd name="connsiteX0" fmla="*/ 0 w 1731486"/>
                <a:gd name="connsiteY0" fmla="*/ 288587 h 1767105"/>
                <a:gd name="connsiteX1" fmla="*/ 288587 w 1731486"/>
                <a:gd name="connsiteY1" fmla="*/ 0 h 1767105"/>
                <a:gd name="connsiteX2" fmla="*/ 1442899 w 1731486"/>
                <a:gd name="connsiteY2" fmla="*/ 0 h 1767105"/>
                <a:gd name="connsiteX3" fmla="*/ 1731486 w 1731486"/>
                <a:gd name="connsiteY3" fmla="*/ 288587 h 1767105"/>
                <a:gd name="connsiteX4" fmla="*/ 1731486 w 1731486"/>
                <a:gd name="connsiteY4" fmla="*/ 1478518 h 1767105"/>
                <a:gd name="connsiteX5" fmla="*/ 1442899 w 1731486"/>
                <a:gd name="connsiteY5" fmla="*/ 1767105 h 1767105"/>
                <a:gd name="connsiteX6" fmla="*/ 288587 w 1731486"/>
                <a:gd name="connsiteY6" fmla="*/ 1767105 h 1767105"/>
                <a:gd name="connsiteX7" fmla="*/ 0 w 1731486"/>
                <a:gd name="connsiteY7" fmla="*/ 1478518 h 1767105"/>
                <a:gd name="connsiteX8" fmla="*/ 0 w 1731486"/>
                <a:gd name="connsiteY8" fmla="*/ 288587 h 1767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31486" h="1767105">
                  <a:moveTo>
                    <a:pt x="0" y="288587"/>
                  </a:moveTo>
                  <a:cubicBezTo>
                    <a:pt x="0" y="129205"/>
                    <a:pt x="129205" y="0"/>
                    <a:pt x="288587" y="0"/>
                  </a:cubicBezTo>
                  <a:lnTo>
                    <a:pt x="1442899" y="0"/>
                  </a:lnTo>
                  <a:cubicBezTo>
                    <a:pt x="1602281" y="0"/>
                    <a:pt x="1731486" y="129205"/>
                    <a:pt x="1731486" y="288587"/>
                  </a:cubicBezTo>
                  <a:lnTo>
                    <a:pt x="1731486" y="1478518"/>
                  </a:lnTo>
                  <a:cubicBezTo>
                    <a:pt x="1731486" y="1637900"/>
                    <a:pt x="1602281" y="1767105"/>
                    <a:pt x="1442899" y="1767105"/>
                  </a:cubicBezTo>
                  <a:lnTo>
                    <a:pt x="288587" y="1767105"/>
                  </a:lnTo>
                  <a:cubicBezTo>
                    <a:pt x="129205" y="1767105"/>
                    <a:pt x="0" y="1637900"/>
                    <a:pt x="0" y="1478518"/>
                  </a:cubicBezTo>
                  <a:lnTo>
                    <a:pt x="0" y="288587"/>
                  </a:lnTo>
                  <a:close/>
                </a:path>
              </a:pathLst>
            </a:custGeom>
            <a:solidFill>
              <a:schemeClr val="tx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5484" tIns="145484" rIns="145484" bIns="145484" numCol="1" spcCol="1270" anchor="ctr" anchorCtr="0">
              <a:noAutofit/>
            </a:bodyPr>
            <a:lstStyle/>
            <a:p>
              <a:pPr marL="0" lvl="0" indent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0" i="0" kern="1200" dirty="0"/>
                <a:t>Department/ School Peer Review Committee Recommendation to Unit Administrator</a:t>
              </a:r>
              <a:endParaRPr lang="en-US" sz="1600" kern="1200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F35CCBA-7D69-F9F8-965B-E505305C30E7}"/>
                </a:ext>
              </a:extLst>
            </p:cNvPr>
            <p:cNvSpPr/>
            <p:nvPr/>
          </p:nvSpPr>
          <p:spPr>
            <a:xfrm>
              <a:off x="2200154" y="3627855"/>
              <a:ext cx="1731486" cy="1767105"/>
            </a:xfrm>
            <a:custGeom>
              <a:avLst/>
              <a:gdLst>
                <a:gd name="connsiteX0" fmla="*/ 0 w 1731486"/>
                <a:gd name="connsiteY0" fmla="*/ 288587 h 1767105"/>
                <a:gd name="connsiteX1" fmla="*/ 288587 w 1731486"/>
                <a:gd name="connsiteY1" fmla="*/ 0 h 1767105"/>
                <a:gd name="connsiteX2" fmla="*/ 1442899 w 1731486"/>
                <a:gd name="connsiteY2" fmla="*/ 0 h 1767105"/>
                <a:gd name="connsiteX3" fmla="*/ 1731486 w 1731486"/>
                <a:gd name="connsiteY3" fmla="*/ 288587 h 1767105"/>
                <a:gd name="connsiteX4" fmla="*/ 1731486 w 1731486"/>
                <a:gd name="connsiteY4" fmla="*/ 1478518 h 1767105"/>
                <a:gd name="connsiteX5" fmla="*/ 1442899 w 1731486"/>
                <a:gd name="connsiteY5" fmla="*/ 1767105 h 1767105"/>
                <a:gd name="connsiteX6" fmla="*/ 288587 w 1731486"/>
                <a:gd name="connsiteY6" fmla="*/ 1767105 h 1767105"/>
                <a:gd name="connsiteX7" fmla="*/ 0 w 1731486"/>
                <a:gd name="connsiteY7" fmla="*/ 1478518 h 1767105"/>
                <a:gd name="connsiteX8" fmla="*/ 0 w 1731486"/>
                <a:gd name="connsiteY8" fmla="*/ 288587 h 1767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31486" h="1767105">
                  <a:moveTo>
                    <a:pt x="0" y="288587"/>
                  </a:moveTo>
                  <a:cubicBezTo>
                    <a:pt x="0" y="129205"/>
                    <a:pt x="129205" y="0"/>
                    <a:pt x="288587" y="0"/>
                  </a:cubicBezTo>
                  <a:lnTo>
                    <a:pt x="1442899" y="0"/>
                  </a:lnTo>
                  <a:cubicBezTo>
                    <a:pt x="1602281" y="0"/>
                    <a:pt x="1731486" y="129205"/>
                    <a:pt x="1731486" y="288587"/>
                  </a:cubicBezTo>
                  <a:lnTo>
                    <a:pt x="1731486" y="1478518"/>
                  </a:lnTo>
                  <a:cubicBezTo>
                    <a:pt x="1731486" y="1637900"/>
                    <a:pt x="1602281" y="1767105"/>
                    <a:pt x="1442899" y="1767105"/>
                  </a:cubicBezTo>
                  <a:lnTo>
                    <a:pt x="288587" y="1767105"/>
                  </a:lnTo>
                  <a:cubicBezTo>
                    <a:pt x="129205" y="1767105"/>
                    <a:pt x="0" y="1637900"/>
                    <a:pt x="0" y="1478518"/>
                  </a:cubicBezTo>
                  <a:lnTo>
                    <a:pt x="0" y="288587"/>
                  </a:lnTo>
                  <a:close/>
                </a:path>
              </a:pathLst>
            </a:custGeom>
            <a:solidFill>
              <a:schemeClr val="tx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5484" tIns="145484" rIns="145484" bIns="145484" numCol="1" spcCol="1270" anchor="ctr" anchorCtr="0">
              <a:noAutofit/>
            </a:bodyPr>
            <a:lstStyle/>
            <a:p>
              <a:pPr marL="0" lvl="0" indent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0" i="0" kern="1200" dirty="0"/>
                <a:t>Chairperson/ School Director Recommendation to Dean</a:t>
              </a:r>
              <a:endParaRPr lang="en-US" sz="1600" kern="120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A0DDC42-BF1E-FCE7-8DF2-A741AE847DD6}"/>
                </a:ext>
              </a:extLst>
            </p:cNvPr>
            <p:cNvSpPr/>
            <p:nvPr/>
          </p:nvSpPr>
          <p:spPr>
            <a:xfrm>
              <a:off x="4220222" y="3627855"/>
              <a:ext cx="1731486" cy="1767105"/>
            </a:xfrm>
            <a:custGeom>
              <a:avLst/>
              <a:gdLst>
                <a:gd name="connsiteX0" fmla="*/ 0 w 1731486"/>
                <a:gd name="connsiteY0" fmla="*/ 288587 h 1767105"/>
                <a:gd name="connsiteX1" fmla="*/ 288587 w 1731486"/>
                <a:gd name="connsiteY1" fmla="*/ 0 h 1767105"/>
                <a:gd name="connsiteX2" fmla="*/ 1442899 w 1731486"/>
                <a:gd name="connsiteY2" fmla="*/ 0 h 1767105"/>
                <a:gd name="connsiteX3" fmla="*/ 1731486 w 1731486"/>
                <a:gd name="connsiteY3" fmla="*/ 288587 h 1767105"/>
                <a:gd name="connsiteX4" fmla="*/ 1731486 w 1731486"/>
                <a:gd name="connsiteY4" fmla="*/ 1478518 h 1767105"/>
                <a:gd name="connsiteX5" fmla="*/ 1442899 w 1731486"/>
                <a:gd name="connsiteY5" fmla="*/ 1767105 h 1767105"/>
                <a:gd name="connsiteX6" fmla="*/ 288587 w 1731486"/>
                <a:gd name="connsiteY6" fmla="*/ 1767105 h 1767105"/>
                <a:gd name="connsiteX7" fmla="*/ 0 w 1731486"/>
                <a:gd name="connsiteY7" fmla="*/ 1478518 h 1767105"/>
                <a:gd name="connsiteX8" fmla="*/ 0 w 1731486"/>
                <a:gd name="connsiteY8" fmla="*/ 288587 h 1767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31486" h="1767105">
                  <a:moveTo>
                    <a:pt x="0" y="288587"/>
                  </a:moveTo>
                  <a:cubicBezTo>
                    <a:pt x="0" y="129205"/>
                    <a:pt x="129205" y="0"/>
                    <a:pt x="288587" y="0"/>
                  </a:cubicBezTo>
                  <a:lnTo>
                    <a:pt x="1442899" y="0"/>
                  </a:lnTo>
                  <a:cubicBezTo>
                    <a:pt x="1602281" y="0"/>
                    <a:pt x="1731486" y="129205"/>
                    <a:pt x="1731486" y="288587"/>
                  </a:cubicBezTo>
                  <a:lnTo>
                    <a:pt x="1731486" y="1478518"/>
                  </a:lnTo>
                  <a:cubicBezTo>
                    <a:pt x="1731486" y="1637900"/>
                    <a:pt x="1602281" y="1767105"/>
                    <a:pt x="1442899" y="1767105"/>
                  </a:cubicBezTo>
                  <a:lnTo>
                    <a:pt x="288587" y="1767105"/>
                  </a:lnTo>
                  <a:cubicBezTo>
                    <a:pt x="129205" y="1767105"/>
                    <a:pt x="0" y="1637900"/>
                    <a:pt x="0" y="1478518"/>
                  </a:cubicBezTo>
                  <a:lnTo>
                    <a:pt x="0" y="288587"/>
                  </a:lnTo>
                  <a:close/>
                </a:path>
              </a:pathLst>
            </a:custGeom>
            <a:solidFill>
              <a:schemeClr val="tx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5484" tIns="145484" rIns="145484" bIns="145484" numCol="1" spcCol="1270" anchor="ctr" anchorCtr="0">
              <a:noAutofit/>
            </a:bodyPr>
            <a:lstStyle/>
            <a:p>
              <a:pPr marL="0" lvl="0" indent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0" i="0" kern="1200" dirty="0"/>
                <a:t>College Peer Review Committee Recommendation to Dean</a:t>
              </a:r>
              <a:endParaRPr lang="en-US" sz="1600" kern="1200" dirty="0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62B1125-B113-7F1C-89E9-53D27BF82633}"/>
                </a:ext>
              </a:extLst>
            </p:cNvPr>
            <p:cNvSpPr/>
            <p:nvPr/>
          </p:nvSpPr>
          <p:spPr>
            <a:xfrm>
              <a:off x="6240290" y="3627855"/>
              <a:ext cx="1731486" cy="1767105"/>
            </a:xfrm>
            <a:custGeom>
              <a:avLst/>
              <a:gdLst>
                <a:gd name="connsiteX0" fmla="*/ 0 w 1731486"/>
                <a:gd name="connsiteY0" fmla="*/ 288587 h 1767105"/>
                <a:gd name="connsiteX1" fmla="*/ 288587 w 1731486"/>
                <a:gd name="connsiteY1" fmla="*/ 0 h 1767105"/>
                <a:gd name="connsiteX2" fmla="*/ 1442899 w 1731486"/>
                <a:gd name="connsiteY2" fmla="*/ 0 h 1767105"/>
                <a:gd name="connsiteX3" fmla="*/ 1731486 w 1731486"/>
                <a:gd name="connsiteY3" fmla="*/ 288587 h 1767105"/>
                <a:gd name="connsiteX4" fmla="*/ 1731486 w 1731486"/>
                <a:gd name="connsiteY4" fmla="*/ 1478518 h 1767105"/>
                <a:gd name="connsiteX5" fmla="*/ 1442899 w 1731486"/>
                <a:gd name="connsiteY5" fmla="*/ 1767105 h 1767105"/>
                <a:gd name="connsiteX6" fmla="*/ 288587 w 1731486"/>
                <a:gd name="connsiteY6" fmla="*/ 1767105 h 1767105"/>
                <a:gd name="connsiteX7" fmla="*/ 0 w 1731486"/>
                <a:gd name="connsiteY7" fmla="*/ 1478518 h 1767105"/>
                <a:gd name="connsiteX8" fmla="*/ 0 w 1731486"/>
                <a:gd name="connsiteY8" fmla="*/ 288587 h 1767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31486" h="1767105">
                  <a:moveTo>
                    <a:pt x="0" y="288587"/>
                  </a:moveTo>
                  <a:cubicBezTo>
                    <a:pt x="0" y="129205"/>
                    <a:pt x="129205" y="0"/>
                    <a:pt x="288587" y="0"/>
                  </a:cubicBezTo>
                  <a:lnTo>
                    <a:pt x="1442899" y="0"/>
                  </a:lnTo>
                  <a:cubicBezTo>
                    <a:pt x="1602281" y="0"/>
                    <a:pt x="1731486" y="129205"/>
                    <a:pt x="1731486" y="288587"/>
                  </a:cubicBezTo>
                  <a:lnTo>
                    <a:pt x="1731486" y="1478518"/>
                  </a:lnTo>
                  <a:cubicBezTo>
                    <a:pt x="1731486" y="1637900"/>
                    <a:pt x="1602281" y="1767105"/>
                    <a:pt x="1442899" y="1767105"/>
                  </a:cubicBezTo>
                  <a:lnTo>
                    <a:pt x="288587" y="1767105"/>
                  </a:lnTo>
                  <a:cubicBezTo>
                    <a:pt x="129205" y="1767105"/>
                    <a:pt x="0" y="1637900"/>
                    <a:pt x="0" y="1478518"/>
                  </a:cubicBezTo>
                  <a:lnTo>
                    <a:pt x="0" y="288587"/>
                  </a:lnTo>
                  <a:close/>
                </a:path>
              </a:pathLst>
            </a:custGeom>
            <a:solidFill>
              <a:schemeClr val="tx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5484" tIns="145484" rIns="145484" bIns="145484" numCol="1" spcCol="1270" anchor="ctr" anchorCtr="0">
              <a:noAutofit/>
            </a:bodyPr>
            <a:lstStyle/>
            <a:p>
              <a:pPr marL="0" lvl="0" indent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0" i="0" kern="1200" dirty="0"/>
                <a:t>Dean Recommendation to Provost (February 28</a:t>
              </a:r>
              <a:r>
                <a:rPr lang="en-US" sz="1600" b="0" i="0" kern="1200" baseline="30000" dirty="0"/>
                <a:t>th</a:t>
              </a:r>
              <a:r>
                <a:rPr lang="en-US" sz="1600" b="0" i="0" kern="1200" dirty="0"/>
                <a:t>)</a:t>
              </a:r>
              <a:endParaRPr lang="en-US" sz="1600" kern="120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9C9095B-A3DB-EB8C-C3A9-78A6ECC13ADB}"/>
                </a:ext>
              </a:extLst>
            </p:cNvPr>
            <p:cNvSpPr/>
            <p:nvPr/>
          </p:nvSpPr>
          <p:spPr>
            <a:xfrm>
              <a:off x="8260358" y="3627855"/>
              <a:ext cx="1731486" cy="1767105"/>
            </a:xfrm>
            <a:custGeom>
              <a:avLst/>
              <a:gdLst>
                <a:gd name="connsiteX0" fmla="*/ 0 w 1731486"/>
                <a:gd name="connsiteY0" fmla="*/ 288587 h 1767105"/>
                <a:gd name="connsiteX1" fmla="*/ 288587 w 1731486"/>
                <a:gd name="connsiteY1" fmla="*/ 0 h 1767105"/>
                <a:gd name="connsiteX2" fmla="*/ 1442899 w 1731486"/>
                <a:gd name="connsiteY2" fmla="*/ 0 h 1767105"/>
                <a:gd name="connsiteX3" fmla="*/ 1731486 w 1731486"/>
                <a:gd name="connsiteY3" fmla="*/ 288587 h 1767105"/>
                <a:gd name="connsiteX4" fmla="*/ 1731486 w 1731486"/>
                <a:gd name="connsiteY4" fmla="*/ 1478518 h 1767105"/>
                <a:gd name="connsiteX5" fmla="*/ 1442899 w 1731486"/>
                <a:gd name="connsiteY5" fmla="*/ 1767105 h 1767105"/>
                <a:gd name="connsiteX6" fmla="*/ 288587 w 1731486"/>
                <a:gd name="connsiteY6" fmla="*/ 1767105 h 1767105"/>
                <a:gd name="connsiteX7" fmla="*/ 0 w 1731486"/>
                <a:gd name="connsiteY7" fmla="*/ 1478518 h 1767105"/>
                <a:gd name="connsiteX8" fmla="*/ 0 w 1731486"/>
                <a:gd name="connsiteY8" fmla="*/ 288587 h 1767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31486" h="1767105">
                  <a:moveTo>
                    <a:pt x="0" y="288587"/>
                  </a:moveTo>
                  <a:cubicBezTo>
                    <a:pt x="0" y="129205"/>
                    <a:pt x="129205" y="0"/>
                    <a:pt x="288587" y="0"/>
                  </a:cubicBezTo>
                  <a:lnTo>
                    <a:pt x="1442899" y="0"/>
                  </a:lnTo>
                  <a:cubicBezTo>
                    <a:pt x="1602281" y="0"/>
                    <a:pt x="1731486" y="129205"/>
                    <a:pt x="1731486" y="288587"/>
                  </a:cubicBezTo>
                  <a:lnTo>
                    <a:pt x="1731486" y="1478518"/>
                  </a:lnTo>
                  <a:cubicBezTo>
                    <a:pt x="1731486" y="1637900"/>
                    <a:pt x="1602281" y="1767105"/>
                    <a:pt x="1442899" y="1767105"/>
                  </a:cubicBezTo>
                  <a:lnTo>
                    <a:pt x="288587" y="1767105"/>
                  </a:lnTo>
                  <a:cubicBezTo>
                    <a:pt x="129205" y="1767105"/>
                    <a:pt x="0" y="1637900"/>
                    <a:pt x="0" y="1478518"/>
                  </a:cubicBezTo>
                  <a:lnTo>
                    <a:pt x="0" y="288587"/>
                  </a:lnTo>
                  <a:close/>
                </a:path>
              </a:pathLst>
            </a:custGeom>
            <a:solidFill>
              <a:schemeClr val="tx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7864" tIns="137864" rIns="137864" bIns="137864" numCol="1" spcCol="1270" anchor="ctr" anchorCtr="0">
              <a:noAutofit/>
            </a:bodyPr>
            <a:lstStyle/>
            <a:p>
              <a:pPr marL="0" lvl="0" indent="0" algn="ctr" defTabSz="6223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400" b="0" i="0" kern="1200" dirty="0"/>
                <a:t>Dean meets with Provost representatives (Associate Provost for FASA, distinguished faculty representative)</a:t>
              </a:r>
              <a:endParaRPr lang="en-US" sz="1400" kern="1200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B1CF62E-D228-717A-400F-62C1E07255FD}"/>
                </a:ext>
              </a:extLst>
            </p:cNvPr>
            <p:cNvSpPr/>
            <p:nvPr/>
          </p:nvSpPr>
          <p:spPr>
            <a:xfrm>
              <a:off x="10280426" y="3627855"/>
              <a:ext cx="1731486" cy="1767105"/>
            </a:xfrm>
            <a:custGeom>
              <a:avLst/>
              <a:gdLst>
                <a:gd name="connsiteX0" fmla="*/ 0 w 1731486"/>
                <a:gd name="connsiteY0" fmla="*/ 288587 h 1767105"/>
                <a:gd name="connsiteX1" fmla="*/ 288587 w 1731486"/>
                <a:gd name="connsiteY1" fmla="*/ 0 h 1767105"/>
                <a:gd name="connsiteX2" fmla="*/ 1442899 w 1731486"/>
                <a:gd name="connsiteY2" fmla="*/ 0 h 1767105"/>
                <a:gd name="connsiteX3" fmla="*/ 1731486 w 1731486"/>
                <a:gd name="connsiteY3" fmla="*/ 288587 h 1767105"/>
                <a:gd name="connsiteX4" fmla="*/ 1731486 w 1731486"/>
                <a:gd name="connsiteY4" fmla="*/ 1478518 h 1767105"/>
                <a:gd name="connsiteX5" fmla="*/ 1442899 w 1731486"/>
                <a:gd name="connsiteY5" fmla="*/ 1767105 h 1767105"/>
                <a:gd name="connsiteX6" fmla="*/ 288587 w 1731486"/>
                <a:gd name="connsiteY6" fmla="*/ 1767105 h 1767105"/>
                <a:gd name="connsiteX7" fmla="*/ 0 w 1731486"/>
                <a:gd name="connsiteY7" fmla="*/ 1478518 h 1767105"/>
                <a:gd name="connsiteX8" fmla="*/ 0 w 1731486"/>
                <a:gd name="connsiteY8" fmla="*/ 288587 h 1767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31486" h="1767105">
                  <a:moveTo>
                    <a:pt x="0" y="288587"/>
                  </a:moveTo>
                  <a:cubicBezTo>
                    <a:pt x="0" y="129205"/>
                    <a:pt x="129205" y="0"/>
                    <a:pt x="288587" y="0"/>
                  </a:cubicBezTo>
                  <a:lnTo>
                    <a:pt x="1442899" y="0"/>
                  </a:lnTo>
                  <a:cubicBezTo>
                    <a:pt x="1602281" y="0"/>
                    <a:pt x="1731486" y="129205"/>
                    <a:pt x="1731486" y="288587"/>
                  </a:cubicBezTo>
                  <a:lnTo>
                    <a:pt x="1731486" y="1478518"/>
                  </a:lnTo>
                  <a:cubicBezTo>
                    <a:pt x="1731486" y="1637900"/>
                    <a:pt x="1602281" y="1767105"/>
                    <a:pt x="1442899" y="1767105"/>
                  </a:cubicBezTo>
                  <a:lnTo>
                    <a:pt x="288587" y="1767105"/>
                  </a:lnTo>
                  <a:cubicBezTo>
                    <a:pt x="129205" y="1767105"/>
                    <a:pt x="0" y="1637900"/>
                    <a:pt x="0" y="1478518"/>
                  </a:cubicBezTo>
                  <a:lnTo>
                    <a:pt x="0" y="288587"/>
                  </a:lnTo>
                  <a:close/>
                </a:path>
              </a:pathLst>
            </a:custGeom>
            <a:solidFill>
              <a:schemeClr val="tx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5484" tIns="145484" rIns="145484" bIns="145484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b="0" i="0" kern="1200" dirty="0"/>
                <a:t>Provost makes final recommendations to President and Board of Trustees</a:t>
              </a:r>
              <a:endParaRPr lang="en-US" sz="1600" kern="1200" dirty="0"/>
            </a:p>
          </p:txBody>
        </p:sp>
      </p:grp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EF67323-68BD-5C9F-C829-5116010FA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301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E5A7B-8684-6A4D-AA7F-7FCEFB89F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University Standards – Reappointment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3A806-D634-0047-8047-820BB9BD9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889938"/>
            <a:ext cx="8825659" cy="34163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Based on clear evidence that a record is being established of progress toward 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Becoming an expert of national/international stature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A solid teacher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US" sz="1800" dirty="0"/>
              <a:t>A contributing member of the unit, college, University, and/or discipline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D7C8D4-2D49-8DE2-EE08-B285949F6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068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D6343-CB1B-1C45-9208-FC7996BFB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University Standards – Promotion with the award of tenure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6B98E-C5AE-AA40-8EEC-9EEB71FDB7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0" i="0" dirty="0">
                <a:effectLst/>
              </a:rPr>
              <a:t>Based on several years of sustained, outstanding achievements in scholarship, teaching, and service across the mission, consistent with performance levels expected for promotion to associate professor at peer universities. </a:t>
            </a:r>
          </a:p>
          <a:p>
            <a:r>
              <a:rPr lang="en-US" b="0" i="0" dirty="0">
                <a:effectLst/>
              </a:rPr>
              <a:t>A reasonably long period in rank before promotion is usually necessary to provide a basis in actual performance for predicting capacity to become an expert of national and/or international stature and long-term, high-quality professional achievement and University service.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751881-D5BD-9C27-29DC-CFCD66F24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925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459A6-EB4C-B44F-87B5-4961D0127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Diversity, Equity, and Inclusion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BEDEF-04AA-564A-AC27-74DE6E0D33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451847"/>
            <a:ext cx="8825659" cy="4078941"/>
          </a:xfrm>
        </p:spPr>
        <p:txBody>
          <a:bodyPr>
            <a:noAutofit/>
          </a:bodyPr>
          <a:lstStyle/>
          <a:p>
            <a:r>
              <a:rPr lang="en-US" sz="1600" dirty="0">
                <a:latin typeface="+mj-lt"/>
              </a:rPr>
              <a:t>DEI are core values of MSU.</a:t>
            </a:r>
          </a:p>
          <a:p>
            <a:r>
              <a:rPr lang="en-US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Faculty should include evidence of their activities and accomplishments in DEI, as appropriate, when detailing information on relevant research/creative activities, teaching, and service.</a:t>
            </a:r>
          </a:p>
          <a:p>
            <a:r>
              <a:rPr lang="en-US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High-quality, impactful academic work presents itself differently in varying fields of study; thus, a centralized, narrowly defined approach will not be taken. </a:t>
            </a:r>
          </a:p>
          <a:p>
            <a:r>
              <a:rPr lang="en-US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Faculty members may weave their discussion and documentation of their DEI contributions throughout the essay, or they may choose to devote specific sections to such discussion. </a:t>
            </a:r>
          </a:p>
          <a:p>
            <a:r>
              <a:rPr lang="en-US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Determining specific instructions about how to address DEI in RPT materials resides at the college level.</a:t>
            </a:r>
            <a:endParaRPr lang="en-US" sz="1600" dirty="0">
              <a:latin typeface="+mj-lt"/>
            </a:endParaRPr>
          </a:p>
          <a:p>
            <a:r>
              <a:rPr lang="en-US" sz="1600" dirty="0">
                <a:latin typeface="+mj-lt"/>
              </a:rPr>
              <a:t>Where appropriate, faculty commitment to learning and engaging in DEI efforts will be recognized and considered in the RPT process.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FDE9B6-13F9-E4E5-A81F-ACB46EBCE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2388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A96EA-12E2-024E-BBF1-4F3305A13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Impact of COVID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FDCFF-1DED-8C47-B25B-6CB1D6B0E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9377171" cy="34163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COVID Impact statement - The purpose is to acknowledge that faculty may have or continue to encounter varied challenges due to the pandemic. </a:t>
            </a:r>
          </a:p>
          <a:p>
            <a:r>
              <a:rPr lang="en-US" dirty="0"/>
              <a:t>The COVID-19 impact statement may be submitted to the unit administrator as part of the RPT dossier, activity report for annual review, and to internal and external reviewers upon promotion assessments.</a:t>
            </a:r>
          </a:p>
          <a:p>
            <a:r>
              <a:rPr lang="en-US" dirty="0"/>
              <a:t>Each impact statement is equally valued and accepted as valid.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Guidelines for Creating a COVID Impact Statement: </a:t>
            </a:r>
            <a:r>
              <a:rPr lang="en-US" dirty="0">
                <a:hlinkClick r:id="rId2"/>
              </a:rPr>
              <a:t>https://hr.msu.edu/ua/promotion/faculty-academic-staff/covid19-impact-statement-guidelines.html</a:t>
            </a:r>
            <a:endParaRPr lang="en-US" dirty="0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D188EB66-68F2-4AC0-9897-9FE5447383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447027" y="5158527"/>
            <a:ext cx="649224" cy="6400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1ABEC7-A6A9-C26E-7407-4514F36C5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833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34C1E3-5ABF-4F6D-9AFE-3FD648612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008490"/>
            <a:ext cx="8229600" cy="48023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Resources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1649506" y="2626658"/>
            <a:ext cx="8561294" cy="3827930"/>
          </a:xfrm>
        </p:spPr>
        <p:txBody>
          <a:bodyPr>
            <a:normAutofit fontScale="85000" lnSpcReduction="20000"/>
          </a:bodyPr>
          <a:lstStyle/>
          <a:p>
            <a:pPr lvl="1">
              <a:spcAft>
                <a:spcPts val="600"/>
              </a:spcAft>
              <a:buFont typeface="Century Gothic" panose="020B0502020202020204" pitchFamily="34" charset="0"/>
              <a:buChar char="►"/>
            </a:pPr>
            <a:r>
              <a:rPr lang="en-US" sz="2000" dirty="0"/>
              <a:t>Review College/Department mentoring policies and opportunities</a:t>
            </a:r>
          </a:p>
          <a:p>
            <a:pPr lvl="1">
              <a:spcAft>
                <a:spcPts val="600"/>
              </a:spcAft>
              <a:buFont typeface="Century Gothic" panose="020B0502020202020204" pitchFamily="34" charset="0"/>
              <a:buChar char="►"/>
            </a:pPr>
            <a:r>
              <a:rPr lang="en-US" sz="2000" dirty="0"/>
              <a:t>Review College/Department Bylaws, standards, processes</a:t>
            </a:r>
          </a:p>
          <a:p>
            <a:pPr lvl="1">
              <a:spcAft>
                <a:spcPts val="600"/>
              </a:spcAft>
              <a:buFont typeface="Century Gothic" panose="020B0502020202020204" pitchFamily="34" charset="0"/>
              <a:buChar char="►"/>
            </a:pPr>
            <a:r>
              <a:rPr lang="en-US" sz="2000" dirty="0"/>
              <a:t>Review your letter of appointment</a:t>
            </a:r>
          </a:p>
          <a:p>
            <a:pPr lvl="1">
              <a:spcAft>
                <a:spcPts val="600"/>
              </a:spcAft>
              <a:buFont typeface="Century Gothic" panose="020B0502020202020204" pitchFamily="34" charset="0"/>
              <a:buChar char="►"/>
            </a:pPr>
            <a:r>
              <a:rPr lang="en-US" sz="2000" dirty="0"/>
              <a:t>If applicable, review joint appointment expectations</a:t>
            </a:r>
          </a:p>
          <a:p>
            <a:pPr lvl="1">
              <a:spcAft>
                <a:spcPts val="600"/>
              </a:spcAft>
              <a:buFont typeface="Century Gothic" panose="020B0502020202020204" pitchFamily="34" charset="0"/>
              <a:buChar char="►"/>
            </a:pPr>
            <a:r>
              <a:rPr lang="en-US" sz="2000" dirty="0"/>
              <a:t>Consider Annual Performance Reviews</a:t>
            </a:r>
          </a:p>
          <a:p>
            <a:pPr lvl="1">
              <a:spcAft>
                <a:spcPts val="600"/>
              </a:spcAft>
              <a:buFont typeface="Century Gothic" panose="020B0502020202020204" pitchFamily="34" charset="0"/>
              <a:buChar char="►"/>
            </a:pPr>
            <a:r>
              <a:rPr lang="en-US" sz="2000" dirty="0"/>
              <a:t>Maintain connections with your Dept/Unit Chairperson</a:t>
            </a:r>
          </a:p>
          <a:p>
            <a:pPr lvl="1">
              <a:spcAft>
                <a:spcPts val="600"/>
              </a:spcAft>
              <a:buFont typeface="Century Gothic" panose="020B0502020202020204" pitchFamily="34" charset="0"/>
              <a:buChar char="►"/>
            </a:pPr>
            <a:r>
              <a:rPr lang="en-US" sz="2000" dirty="0"/>
              <a:t>Attend University-wide webinars (Thrive series)</a:t>
            </a:r>
          </a:p>
          <a:p>
            <a:pPr lvl="1">
              <a:buFont typeface="Century Gothic" panose="020B0502020202020204" pitchFamily="34" charset="0"/>
              <a:buChar char="►"/>
            </a:pPr>
            <a:endParaRPr lang="en-US" sz="1900" b="1" dirty="0"/>
          </a:p>
          <a:p>
            <a:pPr lvl="1">
              <a:buFont typeface="Century Gothic" panose="020B0502020202020204" pitchFamily="34" charset="0"/>
              <a:buChar char="►"/>
            </a:pPr>
            <a:r>
              <a:rPr lang="en-US" sz="1900" b="1" dirty="0"/>
              <a:t>Faculty Guide for RPT: </a:t>
            </a:r>
            <a:r>
              <a:rPr lang="en-US" sz="1900" dirty="0">
                <a:hlinkClick r:id="rId3"/>
              </a:rPr>
              <a:t>https://hr.msu.edu/ua/promotion/faculty-academic-staff/guide.html</a:t>
            </a:r>
            <a:endParaRPr lang="en-US" sz="1900" dirty="0"/>
          </a:p>
          <a:p>
            <a:pPr lvl="1"/>
            <a:endParaRPr lang="en-US" sz="2000" dirty="0"/>
          </a:p>
          <a:p>
            <a:pPr lvl="1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1BBF41-746F-456B-0871-B7BC1672C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792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BAEBB-B897-4E2E-8BE7-753F1060B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616" y="962902"/>
            <a:ext cx="4176384" cy="2380828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4800" b="1" dirty="0"/>
              <a:t>THANK YOU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DEA66-4826-47AE-AD32-B06226F8E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2617" y="3531204"/>
            <a:ext cx="4171479" cy="1610643"/>
          </a:xfrm>
        </p:spPr>
        <p:txBody>
          <a:bodyPr vert="horz" lIns="91440" tIns="91440" rIns="91440" bIns="91440" rtlCol="0">
            <a:normAutofit/>
          </a:bodyPr>
          <a:lstStyle/>
          <a:p>
            <a:endParaRPr lang="en-US" sz="1600" cap="all" spc="8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167092-7E1E-4A71-B1F3-BB8D4B828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3340" y="1653882"/>
            <a:ext cx="4854960" cy="466076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A75853-03CF-9470-B118-B543FBC65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906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7F93B-39BE-4D5E-AB55-EA057D26B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Discussion Today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A4C769C-9AF5-717E-79B9-2C58A7FB03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7437663" y="2775951"/>
            <a:ext cx="3067163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2C64B8D7-1779-4709-8D75-0C79842B6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6435668" cy="3416300"/>
          </a:xfrm>
        </p:spPr>
        <p:txBody>
          <a:bodyPr anchor="ctr">
            <a:normAutofit lnSpcReduction="10000"/>
          </a:bodyPr>
          <a:lstStyle/>
          <a:p>
            <a:r>
              <a:rPr lang="en-US" dirty="0"/>
              <a:t>The University Philosophy concerning tenure</a:t>
            </a:r>
          </a:p>
          <a:p>
            <a:r>
              <a:rPr lang="en-US" dirty="0"/>
              <a:t>The Typical Tenure Clock Timeline for Faculty</a:t>
            </a:r>
          </a:p>
          <a:p>
            <a:r>
              <a:rPr lang="en-US" dirty="0"/>
              <a:t>Extensions to the Tenure Clock </a:t>
            </a:r>
          </a:p>
          <a:p>
            <a:r>
              <a:rPr lang="en-US" dirty="0"/>
              <a:t>Overview of the RPT Process</a:t>
            </a:r>
          </a:p>
          <a:p>
            <a:r>
              <a:rPr lang="en-US" dirty="0"/>
              <a:t>University Standards for Reappointment and for Promotion with award of tenure</a:t>
            </a:r>
          </a:p>
          <a:p>
            <a:r>
              <a:rPr lang="en-US" dirty="0"/>
              <a:t>Diversity, Equity, and Inclusion </a:t>
            </a:r>
          </a:p>
          <a:p>
            <a:r>
              <a:rPr lang="en-US" dirty="0"/>
              <a:t>COVID Impact Statement</a:t>
            </a:r>
          </a:p>
          <a:p>
            <a:r>
              <a:rPr lang="en-US" dirty="0"/>
              <a:t>Resources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48A1B4-3768-A612-F895-2C8CB3B31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089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77F3E-D441-7144-AD8D-FC332AB78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b="1" dirty="0"/>
              <a:t>The University Philosophy about Tenure</a:t>
            </a:r>
            <a:br>
              <a:rPr lang="en-US" sz="3200" dirty="0"/>
            </a:br>
            <a:r>
              <a:rPr lang="en-US" sz="2400" dirty="0"/>
              <a:t>(see Annual Provost Memorandum,  “Spring 2022 Memo”)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CA328-71AF-4647-A47A-048A317E9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801804"/>
            <a:ext cx="9806829" cy="3416300"/>
          </a:xfrm>
        </p:spPr>
        <p:txBody>
          <a:bodyPr>
            <a:normAutofit/>
          </a:bodyPr>
          <a:lstStyle/>
          <a:p>
            <a:r>
              <a:rPr lang="en-US" sz="2000" dirty="0"/>
              <a:t>The University philosophy of tenure is set forth in the annual Provost memorandum. </a:t>
            </a:r>
          </a:p>
          <a:p>
            <a:r>
              <a:rPr lang="en-US" sz="2000" dirty="0"/>
              <a:t>Annually, the Provost sends the university RPT policy to academic leaders to assist them with reappointment, promotion, and tenure decisions.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Bookmark this link! </a:t>
            </a:r>
          </a:p>
          <a:p>
            <a:pPr marL="0" indent="0">
              <a:buNone/>
            </a:pPr>
            <a:r>
              <a:rPr lang="en-US" b="1" dirty="0"/>
              <a:t>Spring 2022 Memo: </a:t>
            </a:r>
            <a:r>
              <a:rPr lang="en-US" dirty="0">
                <a:hlinkClick r:id="rId2"/>
              </a:rPr>
              <a:t>https://hr.msu.edu/policies-procedures/faculty-academic-staff/faculty-handbook/recommendations.html</a:t>
            </a:r>
            <a:r>
              <a:rPr lang="en-US" dirty="0"/>
              <a:t> </a:t>
            </a:r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4EA62991-043F-48FD-9B51-A7B7D0148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01722" y="4594257"/>
            <a:ext cx="649224" cy="6400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001B1-126A-E2C6-5F85-998255B46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754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72DB4-A643-0C44-BC15-8020E2D70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1295399"/>
            <a:ext cx="2793158" cy="4181475"/>
          </a:xfrm>
        </p:spPr>
        <p:txBody>
          <a:bodyPr anchor="ctr">
            <a:normAutofit/>
          </a:bodyPr>
          <a:lstStyle/>
          <a:p>
            <a:r>
              <a:rPr lang="en-US" sz="3200" b="1" dirty="0"/>
              <a:t>Spring 2022 Memo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422F4-66D6-4D42-9D69-32D59E2DAA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 fontScale="92500" lnSpcReduction="20000"/>
          </a:bodyPr>
          <a:lstStyle/>
          <a:p>
            <a:pPr marL="0" indent="0">
              <a:buNone/>
            </a:pPr>
            <a:r>
              <a:rPr lang="en-US" sz="2100" b="1" dirty="0"/>
              <a:t>The University Philosophy on Tenure</a:t>
            </a:r>
          </a:p>
          <a:p>
            <a:r>
              <a:rPr lang="en-US" dirty="0"/>
              <a:t>MSU as an institution is committed to the highest standards of research, teaching, service and outreach. </a:t>
            </a:r>
          </a:p>
          <a:p>
            <a:r>
              <a:rPr lang="en-US" dirty="0"/>
              <a:t>The MSU philosophy of tenure is a frame for our aspirations to achieve the highest standards of research and teaching, and of service and outreach. </a:t>
            </a:r>
          </a:p>
          <a:p>
            <a:r>
              <a:rPr lang="en-US" dirty="0"/>
              <a:t>Units responsible for tenure and promotion recommendations are invited to engage in a new kind of thinking that establishes and values a new level of creation, invention, production, discovery, expression, and revelation about ourselves, our world, and our place in that world.</a:t>
            </a:r>
          </a:p>
          <a:p>
            <a:r>
              <a:rPr lang="en-US" dirty="0"/>
              <a:t>Tenure provides academics the freedom to explore and express work that could be antithetical to present knowledge.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DBD764-DA2B-3F0D-04E6-24A39DA77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3103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61488-916D-054C-8ADB-C9E422BD5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1295399"/>
            <a:ext cx="2793158" cy="4352925"/>
          </a:xfrm>
        </p:spPr>
        <p:txBody>
          <a:bodyPr anchor="ctr">
            <a:normAutofit/>
          </a:bodyPr>
          <a:lstStyle/>
          <a:p>
            <a:r>
              <a:rPr lang="en-US" sz="3200" b="1" dirty="0"/>
              <a:t>Spring 2022 Memo</a:t>
            </a:r>
            <a:br>
              <a:rPr lang="en-US" sz="3200" b="1" dirty="0"/>
            </a:br>
            <a:r>
              <a:rPr lang="en-US" b="1" dirty="0"/>
              <a:t>(pg. 2 of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A27DC-5492-AC48-9594-48C2B50669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b="1" dirty="0"/>
              <a:t>Philosophy (continued)</a:t>
            </a:r>
          </a:p>
          <a:p>
            <a:r>
              <a:rPr lang="en-US" dirty="0"/>
              <a:t>Academic freedom &amp; responsibility are intertwined.</a:t>
            </a:r>
          </a:p>
          <a:p>
            <a:r>
              <a:rPr lang="en-US" dirty="0"/>
              <a:t>Recommendations for reappointment, promotion and tenure are among the most important decisions made by the University.</a:t>
            </a:r>
          </a:p>
          <a:p>
            <a:r>
              <a:rPr lang="en-US" dirty="0"/>
              <a:t>The success of an individual faculty member is an indication of a department’s success. We want to support all faculty members as they grow and contribute. We want each faculty member to succeed.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Faculty Rights and Responsibilities Policy: </a:t>
            </a:r>
            <a:r>
              <a:rPr lang="en-US" sz="2000" dirty="0">
                <a:hlinkClick r:id="rId3"/>
              </a:rPr>
              <a:t>https://hr.msu.edu/policies-procedures/faculty-academic-staff/faculty-handbook/faculty_rights.html</a:t>
            </a:r>
            <a:endParaRPr lang="en-US" sz="2000" dirty="0"/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3E1CB53C-D5C7-44CC-BF21-D54173A04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5801" y="5087317"/>
            <a:ext cx="649224" cy="6400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DA6833-3965-4DC3-FE7F-C26EB8AE5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260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80BE8-444D-4057-8C0D-F8D3FF6B3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9197586" cy="706964"/>
          </a:xfrm>
        </p:spPr>
        <p:txBody>
          <a:bodyPr/>
          <a:lstStyle/>
          <a:p>
            <a:pPr algn="ctr"/>
            <a:r>
              <a:rPr lang="en-US" b="1" dirty="0"/>
              <a:t>The Typical Timeline </a:t>
            </a:r>
            <a:br>
              <a:rPr lang="en-US" b="1" dirty="0"/>
            </a:br>
            <a:r>
              <a:rPr lang="en-US" b="1" dirty="0"/>
              <a:t>for Assistant Professors </a:t>
            </a:r>
          </a:p>
        </p:txBody>
      </p:sp>
      <p:grpSp>
        <p:nvGrpSpPr>
          <p:cNvPr id="3" name="Group 2" descr="Typical Timeline for Assistant Professors">
            <a:extLst>
              <a:ext uri="{FF2B5EF4-FFF2-40B4-BE49-F238E27FC236}">
                <a16:creationId xmlns:a16="http://schemas.microsoft.com/office/drawing/2014/main" id="{280A6ED5-0F57-95FC-90EB-0758E8951E1A}"/>
              </a:ext>
            </a:extLst>
          </p:cNvPr>
          <p:cNvGrpSpPr/>
          <p:nvPr/>
        </p:nvGrpSpPr>
        <p:grpSpPr>
          <a:xfrm>
            <a:off x="615109" y="2577947"/>
            <a:ext cx="11080470" cy="3901436"/>
            <a:chOff x="615109" y="2577947"/>
            <a:chExt cx="11080470" cy="3901436"/>
          </a:xfrm>
        </p:grpSpPr>
        <p:sp>
          <p:nvSpPr>
            <p:cNvPr id="6" name="Arrow: Bent-Up 5">
              <a:extLst>
                <a:ext uri="{FF2B5EF4-FFF2-40B4-BE49-F238E27FC236}">
                  <a16:creationId xmlns:a16="http://schemas.microsoft.com/office/drawing/2014/main" id="{6416A3D1-0EC8-8135-8916-48207B3258FE}"/>
                </a:ext>
              </a:extLst>
            </p:cNvPr>
            <p:cNvSpPr/>
            <p:nvPr/>
          </p:nvSpPr>
          <p:spPr>
            <a:xfrm rot="5400000">
              <a:off x="1483419" y="4505702"/>
              <a:ext cx="1418819" cy="1131929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C7101AD-65FB-AC43-660B-4A001F657906}"/>
                </a:ext>
              </a:extLst>
            </p:cNvPr>
            <p:cNvSpPr/>
            <p:nvPr/>
          </p:nvSpPr>
          <p:spPr>
            <a:xfrm>
              <a:off x="615109" y="2577947"/>
              <a:ext cx="2793965" cy="1696533"/>
            </a:xfrm>
            <a:custGeom>
              <a:avLst/>
              <a:gdLst>
                <a:gd name="connsiteX0" fmla="*/ 0 w 2793965"/>
                <a:gd name="connsiteY0" fmla="*/ 282812 h 1696533"/>
                <a:gd name="connsiteX1" fmla="*/ 282812 w 2793965"/>
                <a:gd name="connsiteY1" fmla="*/ 0 h 1696533"/>
                <a:gd name="connsiteX2" fmla="*/ 2511153 w 2793965"/>
                <a:gd name="connsiteY2" fmla="*/ 0 h 1696533"/>
                <a:gd name="connsiteX3" fmla="*/ 2793965 w 2793965"/>
                <a:gd name="connsiteY3" fmla="*/ 282812 h 1696533"/>
                <a:gd name="connsiteX4" fmla="*/ 2793965 w 2793965"/>
                <a:gd name="connsiteY4" fmla="*/ 1413721 h 1696533"/>
                <a:gd name="connsiteX5" fmla="*/ 2511153 w 2793965"/>
                <a:gd name="connsiteY5" fmla="*/ 1696533 h 1696533"/>
                <a:gd name="connsiteX6" fmla="*/ 282812 w 2793965"/>
                <a:gd name="connsiteY6" fmla="*/ 1696533 h 1696533"/>
                <a:gd name="connsiteX7" fmla="*/ 0 w 2793965"/>
                <a:gd name="connsiteY7" fmla="*/ 1413721 h 1696533"/>
                <a:gd name="connsiteX8" fmla="*/ 0 w 2793965"/>
                <a:gd name="connsiteY8" fmla="*/ 282812 h 1696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93965" h="1696533">
                  <a:moveTo>
                    <a:pt x="0" y="282812"/>
                  </a:moveTo>
                  <a:cubicBezTo>
                    <a:pt x="0" y="126619"/>
                    <a:pt x="126619" y="0"/>
                    <a:pt x="282812" y="0"/>
                  </a:cubicBezTo>
                  <a:lnTo>
                    <a:pt x="2511153" y="0"/>
                  </a:lnTo>
                  <a:cubicBezTo>
                    <a:pt x="2667346" y="0"/>
                    <a:pt x="2793965" y="126619"/>
                    <a:pt x="2793965" y="282812"/>
                  </a:cubicBezTo>
                  <a:lnTo>
                    <a:pt x="2793965" y="1413721"/>
                  </a:lnTo>
                  <a:cubicBezTo>
                    <a:pt x="2793965" y="1569914"/>
                    <a:pt x="2667346" y="1696533"/>
                    <a:pt x="2511153" y="1696533"/>
                  </a:cubicBezTo>
                  <a:lnTo>
                    <a:pt x="282812" y="1696533"/>
                  </a:lnTo>
                  <a:cubicBezTo>
                    <a:pt x="126619" y="1696533"/>
                    <a:pt x="0" y="1569914"/>
                    <a:pt x="0" y="1413721"/>
                  </a:cubicBezTo>
                  <a:lnTo>
                    <a:pt x="0" y="282812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5223" tIns="155223" rIns="155223" bIns="155223" numCol="1" spcCol="1270" anchor="ctr" anchorCtr="0">
              <a:noAutofit/>
            </a:bodyPr>
            <a:lstStyle/>
            <a:p>
              <a:pPr marL="0" lvl="0" indent="0" algn="ctr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b="0" i="0" kern="1200" dirty="0"/>
                <a:t>Appointed as assistant professor to a 4-year probationary appointment</a:t>
              </a:r>
              <a:endParaRPr lang="en-US" sz="1900" kern="120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BA79804-829A-AF8D-F084-1F90A19F7244}"/>
                </a:ext>
              </a:extLst>
            </p:cNvPr>
            <p:cNvSpPr/>
            <p:nvPr/>
          </p:nvSpPr>
          <p:spPr>
            <a:xfrm>
              <a:off x="3892932" y="2613098"/>
              <a:ext cx="4984028" cy="1631794"/>
            </a:xfrm>
            <a:custGeom>
              <a:avLst/>
              <a:gdLst>
                <a:gd name="connsiteX0" fmla="*/ 0 w 4984028"/>
                <a:gd name="connsiteY0" fmla="*/ 0 h 1631794"/>
                <a:gd name="connsiteX1" fmla="*/ 4984028 w 4984028"/>
                <a:gd name="connsiteY1" fmla="*/ 0 h 1631794"/>
                <a:gd name="connsiteX2" fmla="*/ 4984028 w 4984028"/>
                <a:gd name="connsiteY2" fmla="*/ 1631794 h 1631794"/>
                <a:gd name="connsiteX3" fmla="*/ 0 w 4984028"/>
                <a:gd name="connsiteY3" fmla="*/ 1631794 h 1631794"/>
                <a:gd name="connsiteX4" fmla="*/ 0 w 4984028"/>
                <a:gd name="connsiteY4" fmla="*/ 0 h 1631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84028" h="1631794">
                  <a:moveTo>
                    <a:pt x="0" y="0"/>
                  </a:moveTo>
                  <a:lnTo>
                    <a:pt x="4984028" y="0"/>
                  </a:lnTo>
                  <a:lnTo>
                    <a:pt x="4984028" y="1631794"/>
                  </a:lnTo>
                  <a:lnTo>
                    <a:pt x="0" y="163179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171450" lvl="1" indent="-17145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800" b="0" i="0" kern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During the third year a reappointment review occurs</a:t>
              </a:r>
              <a:endPara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171450" lvl="1" indent="-17145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800" b="0" i="0" kern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If unsuccessful, the appointment ends as originally scheduled</a:t>
              </a:r>
              <a:endPara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C379CF07-3C99-1A48-3184-425699C8788F}"/>
                </a:ext>
              </a:extLst>
            </p:cNvPr>
            <p:cNvSpPr/>
            <p:nvPr/>
          </p:nvSpPr>
          <p:spPr>
            <a:xfrm>
              <a:off x="2949963" y="4460445"/>
              <a:ext cx="2884331" cy="2018938"/>
            </a:xfrm>
            <a:custGeom>
              <a:avLst/>
              <a:gdLst>
                <a:gd name="connsiteX0" fmla="*/ 0 w 2884331"/>
                <a:gd name="connsiteY0" fmla="*/ 336557 h 2018938"/>
                <a:gd name="connsiteX1" fmla="*/ 336557 w 2884331"/>
                <a:gd name="connsiteY1" fmla="*/ 0 h 2018938"/>
                <a:gd name="connsiteX2" fmla="*/ 2547774 w 2884331"/>
                <a:gd name="connsiteY2" fmla="*/ 0 h 2018938"/>
                <a:gd name="connsiteX3" fmla="*/ 2884331 w 2884331"/>
                <a:gd name="connsiteY3" fmla="*/ 336557 h 2018938"/>
                <a:gd name="connsiteX4" fmla="*/ 2884331 w 2884331"/>
                <a:gd name="connsiteY4" fmla="*/ 1682381 h 2018938"/>
                <a:gd name="connsiteX5" fmla="*/ 2547774 w 2884331"/>
                <a:gd name="connsiteY5" fmla="*/ 2018938 h 2018938"/>
                <a:gd name="connsiteX6" fmla="*/ 336557 w 2884331"/>
                <a:gd name="connsiteY6" fmla="*/ 2018938 h 2018938"/>
                <a:gd name="connsiteX7" fmla="*/ 0 w 2884331"/>
                <a:gd name="connsiteY7" fmla="*/ 1682381 h 2018938"/>
                <a:gd name="connsiteX8" fmla="*/ 0 w 2884331"/>
                <a:gd name="connsiteY8" fmla="*/ 336557 h 2018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4331" h="2018938">
                  <a:moveTo>
                    <a:pt x="0" y="336557"/>
                  </a:moveTo>
                  <a:cubicBezTo>
                    <a:pt x="0" y="150682"/>
                    <a:pt x="150682" y="0"/>
                    <a:pt x="336557" y="0"/>
                  </a:cubicBezTo>
                  <a:lnTo>
                    <a:pt x="2547774" y="0"/>
                  </a:lnTo>
                  <a:cubicBezTo>
                    <a:pt x="2733649" y="0"/>
                    <a:pt x="2884331" y="150682"/>
                    <a:pt x="2884331" y="336557"/>
                  </a:cubicBezTo>
                  <a:lnTo>
                    <a:pt x="2884331" y="1682381"/>
                  </a:lnTo>
                  <a:cubicBezTo>
                    <a:pt x="2884331" y="1868256"/>
                    <a:pt x="2733649" y="2018938"/>
                    <a:pt x="2547774" y="2018938"/>
                  </a:cubicBezTo>
                  <a:lnTo>
                    <a:pt x="336557" y="2018938"/>
                  </a:lnTo>
                  <a:cubicBezTo>
                    <a:pt x="150682" y="2018938"/>
                    <a:pt x="0" y="1868256"/>
                    <a:pt x="0" y="1682381"/>
                  </a:cubicBezTo>
                  <a:lnTo>
                    <a:pt x="0" y="336557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0964" tIns="170964" rIns="170964" bIns="170964" numCol="1" spcCol="1270" anchor="ctr" anchorCtr="0">
              <a:noAutofit/>
            </a:bodyPr>
            <a:lstStyle/>
            <a:p>
              <a:pPr marL="0" lvl="0" indent="0" algn="ctr" defTabSz="8445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900" b="0" i="0" kern="1200" dirty="0"/>
                <a:t>If successfully reappointed, the faculty member begins a second 3-year probationary appointment</a:t>
              </a:r>
              <a:endParaRPr lang="en-US" sz="1900" kern="120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2C69DD1-0C1C-3A06-EFA0-36B3C6B37488}"/>
                </a:ext>
              </a:extLst>
            </p:cNvPr>
            <p:cNvSpPr/>
            <p:nvPr/>
          </p:nvSpPr>
          <p:spPr>
            <a:xfrm>
              <a:off x="6138897" y="4662921"/>
              <a:ext cx="5556682" cy="1583640"/>
            </a:xfrm>
            <a:custGeom>
              <a:avLst/>
              <a:gdLst>
                <a:gd name="connsiteX0" fmla="*/ 0 w 5556682"/>
                <a:gd name="connsiteY0" fmla="*/ 0 h 1583640"/>
                <a:gd name="connsiteX1" fmla="*/ 5556682 w 5556682"/>
                <a:gd name="connsiteY1" fmla="*/ 0 h 1583640"/>
                <a:gd name="connsiteX2" fmla="*/ 5556682 w 5556682"/>
                <a:gd name="connsiteY2" fmla="*/ 1583640 h 1583640"/>
                <a:gd name="connsiteX3" fmla="*/ 0 w 5556682"/>
                <a:gd name="connsiteY3" fmla="*/ 1583640 h 1583640"/>
                <a:gd name="connsiteX4" fmla="*/ 0 w 5556682"/>
                <a:gd name="connsiteY4" fmla="*/ 0 h 1583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56682" h="1583640">
                  <a:moveTo>
                    <a:pt x="0" y="0"/>
                  </a:moveTo>
                  <a:lnTo>
                    <a:pt x="5556682" y="0"/>
                  </a:lnTo>
                  <a:lnTo>
                    <a:pt x="5556682" y="1583640"/>
                  </a:lnTo>
                  <a:lnTo>
                    <a:pt x="0" y="158364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171450" lvl="1" indent="-17145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800" b="0" i="0" kern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During the second year, the tenure review occurs</a:t>
              </a:r>
              <a:endPara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171450" lvl="1" indent="-17145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800" b="0" i="0" kern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If successful, one is promoted to associate professor and awarded tenure</a:t>
              </a:r>
              <a:endPara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171450" lvl="1" indent="-17145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800" b="0" i="0" kern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If unsuccessful, the appointment ends as originally scheduled</a:t>
              </a:r>
              <a:endPara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8A6DA0E-A58D-BE11-F4F2-2A2CC98E1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719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80BE8-444D-4057-8C0D-F8D3FF6B3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9197586" cy="706964"/>
          </a:xfrm>
        </p:spPr>
        <p:txBody>
          <a:bodyPr/>
          <a:lstStyle/>
          <a:p>
            <a:pPr algn="ctr"/>
            <a:r>
              <a:rPr lang="en-US" b="1" dirty="0"/>
              <a:t>The Typical Probationary </a:t>
            </a:r>
            <a:br>
              <a:rPr lang="en-US" b="1" dirty="0"/>
            </a:br>
            <a:r>
              <a:rPr lang="en-US" b="1" dirty="0"/>
              <a:t>Associate Professor Progression</a:t>
            </a:r>
          </a:p>
        </p:txBody>
      </p:sp>
      <p:grpSp>
        <p:nvGrpSpPr>
          <p:cNvPr id="3" name="Group 2" descr="Typical Probationary Associate Professor Progression description">
            <a:extLst>
              <a:ext uri="{FF2B5EF4-FFF2-40B4-BE49-F238E27FC236}">
                <a16:creationId xmlns:a16="http://schemas.microsoft.com/office/drawing/2014/main" id="{20DE67E2-0678-229C-BFF6-C4B76505C0C6}"/>
              </a:ext>
            </a:extLst>
          </p:cNvPr>
          <p:cNvGrpSpPr/>
          <p:nvPr/>
        </p:nvGrpSpPr>
        <p:grpSpPr>
          <a:xfrm>
            <a:off x="1567400" y="3045720"/>
            <a:ext cx="9282039" cy="2813517"/>
            <a:chOff x="1567400" y="3045720"/>
            <a:chExt cx="9282039" cy="2813517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0339CD8-A451-D638-59D9-72238A22ADB5}"/>
                </a:ext>
              </a:extLst>
            </p:cNvPr>
            <p:cNvSpPr/>
            <p:nvPr/>
          </p:nvSpPr>
          <p:spPr>
            <a:xfrm>
              <a:off x="1567400" y="3045720"/>
              <a:ext cx="3731544" cy="2813517"/>
            </a:xfrm>
            <a:custGeom>
              <a:avLst/>
              <a:gdLst>
                <a:gd name="connsiteX0" fmla="*/ 0 w 3731544"/>
                <a:gd name="connsiteY0" fmla="*/ 469013 h 2813517"/>
                <a:gd name="connsiteX1" fmla="*/ 469013 w 3731544"/>
                <a:gd name="connsiteY1" fmla="*/ 0 h 2813517"/>
                <a:gd name="connsiteX2" fmla="*/ 3262531 w 3731544"/>
                <a:gd name="connsiteY2" fmla="*/ 0 h 2813517"/>
                <a:gd name="connsiteX3" fmla="*/ 3731544 w 3731544"/>
                <a:gd name="connsiteY3" fmla="*/ 469013 h 2813517"/>
                <a:gd name="connsiteX4" fmla="*/ 3731544 w 3731544"/>
                <a:gd name="connsiteY4" fmla="*/ 2344504 h 2813517"/>
                <a:gd name="connsiteX5" fmla="*/ 3262531 w 3731544"/>
                <a:gd name="connsiteY5" fmla="*/ 2813517 h 2813517"/>
                <a:gd name="connsiteX6" fmla="*/ 469013 w 3731544"/>
                <a:gd name="connsiteY6" fmla="*/ 2813517 h 2813517"/>
                <a:gd name="connsiteX7" fmla="*/ 0 w 3731544"/>
                <a:gd name="connsiteY7" fmla="*/ 2344504 h 2813517"/>
                <a:gd name="connsiteX8" fmla="*/ 0 w 3731544"/>
                <a:gd name="connsiteY8" fmla="*/ 469013 h 2813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31544" h="2813517">
                  <a:moveTo>
                    <a:pt x="0" y="469013"/>
                  </a:moveTo>
                  <a:cubicBezTo>
                    <a:pt x="0" y="209984"/>
                    <a:pt x="209984" y="0"/>
                    <a:pt x="469013" y="0"/>
                  </a:cubicBezTo>
                  <a:lnTo>
                    <a:pt x="3262531" y="0"/>
                  </a:lnTo>
                  <a:cubicBezTo>
                    <a:pt x="3521560" y="0"/>
                    <a:pt x="3731544" y="209984"/>
                    <a:pt x="3731544" y="469013"/>
                  </a:cubicBezTo>
                  <a:lnTo>
                    <a:pt x="3731544" y="2344504"/>
                  </a:lnTo>
                  <a:cubicBezTo>
                    <a:pt x="3731544" y="2603533"/>
                    <a:pt x="3521560" y="2813517"/>
                    <a:pt x="3262531" y="2813517"/>
                  </a:cubicBezTo>
                  <a:lnTo>
                    <a:pt x="469013" y="2813517"/>
                  </a:lnTo>
                  <a:cubicBezTo>
                    <a:pt x="209984" y="2813517"/>
                    <a:pt x="0" y="2603533"/>
                    <a:pt x="0" y="2344504"/>
                  </a:cubicBezTo>
                  <a:lnTo>
                    <a:pt x="0" y="469013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13569" tIns="213569" rIns="213569" bIns="213569" numCol="1" spcCol="1270" anchor="ctr" anchorCtr="0">
              <a:noAutofit/>
            </a:bodyPr>
            <a:lstStyle/>
            <a:p>
              <a:pPr marL="0" lvl="0" indent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b="0" i="0" kern="1200" dirty="0"/>
                <a:t>A small number of faculty have initial appointments as associate professors without tenure, with probationary appointments typically of 2 - 4 years</a:t>
              </a:r>
              <a:endParaRPr lang="en-US" sz="2000" kern="1200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5D3CE1D-2764-09FE-5433-2AB9BEC8AE7B}"/>
                </a:ext>
              </a:extLst>
            </p:cNvPr>
            <p:cNvSpPr/>
            <p:nvPr/>
          </p:nvSpPr>
          <p:spPr>
            <a:xfrm>
              <a:off x="5517531" y="3112411"/>
              <a:ext cx="5331908" cy="2625101"/>
            </a:xfrm>
            <a:custGeom>
              <a:avLst/>
              <a:gdLst>
                <a:gd name="connsiteX0" fmla="*/ 0 w 5331908"/>
                <a:gd name="connsiteY0" fmla="*/ 0 h 2625101"/>
                <a:gd name="connsiteX1" fmla="*/ 5331908 w 5331908"/>
                <a:gd name="connsiteY1" fmla="*/ 0 h 2625101"/>
                <a:gd name="connsiteX2" fmla="*/ 5331908 w 5331908"/>
                <a:gd name="connsiteY2" fmla="*/ 2625101 h 2625101"/>
                <a:gd name="connsiteX3" fmla="*/ 0 w 5331908"/>
                <a:gd name="connsiteY3" fmla="*/ 2625101 h 2625101"/>
                <a:gd name="connsiteX4" fmla="*/ 0 w 5331908"/>
                <a:gd name="connsiteY4" fmla="*/ 0 h 2625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1908" h="2625101">
                  <a:moveTo>
                    <a:pt x="0" y="0"/>
                  </a:moveTo>
                  <a:lnTo>
                    <a:pt x="5331908" y="0"/>
                  </a:lnTo>
                  <a:lnTo>
                    <a:pt x="5331908" y="2625101"/>
                  </a:lnTo>
                  <a:lnTo>
                    <a:pt x="0" y="262510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171450" lvl="1" indent="-17145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800" b="0" i="0" kern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The reappointment review and decision are done in the year prior to the expiration of the appointment.</a:t>
              </a:r>
              <a:endPara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171450" lvl="1" indent="-17145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800" b="0" i="0" kern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If successful, reappointment to associate professor with tenure</a:t>
              </a:r>
              <a:endPara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171450" lvl="1" indent="-171450" algn="l" defTabSz="8001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en-US" sz="1800" b="0" i="0" kern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If unsuccessful, the original appointment ends as scheduled.</a:t>
              </a:r>
              <a:endPara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C69F71C-099D-1488-21DE-0C1DBCCBE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211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BBE47-88C0-D54A-BD5A-52428523F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Extensions to the Tenure Clock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FF8F2-DF7A-7740-8963-00D89AF28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911" y="2603499"/>
            <a:ext cx="11038901" cy="3786283"/>
          </a:xfrm>
        </p:spPr>
        <p:txBody>
          <a:bodyPr>
            <a:normAutofit fontScale="92500"/>
          </a:bodyPr>
          <a:lstStyle/>
          <a:p>
            <a:pPr marL="57150" indent="0">
              <a:buNone/>
            </a:pPr>
            <a:r>
              <a:rPr lang="en-US" sz="2000" b="1" dirty="0"/>
              <a:t>There are six automatic extension reasons: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Leaves of absence that are one semester to twelve months.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Changes in appointment to 50% time or less for one year.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Immigration/visa status that does not permit the award of tenure for candidates who have been recommended for tenure.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Birth/adoption of a child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dirty="0"/>
              <a:t>An extension recommended as an outcome of a hearing and/or appeal conducted pursuant to the Faculty Grievance Policy.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800" b="0" i="0" dirty="0">
                <a:effectLst/>
              </a:rPr>
              <a:t>The impact of COVID-19 for any probationary faculty member who: a) was in the tenure system at MSU as of Spring 2020 scheduled for a reappointment or tenure review, or b) has an employment start date in the tenure system from Summer 2020 through August 15, 2023.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CAD447-5EC5-1B63-200B-886699FC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960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BBE47-88C0-D54A-BD5A-52428523F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Extensions to the Tenure Clock 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FF8F2-DF7A-7740-8963-00D89AF28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922989"/>
            <a:ext cx="9950048" cy="11642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In addition to automatic extensions, a</a:t>
            </a:r>
            <a:r>
              <a:rPr lang="en-US" b="0" i="0" dirty="0">
                <a:solidFill>
                  <a:srgbClr val="000000"/>
                </a:solidFill>
                <a:effectLst/>
              </a:rPr>
              <a:t>dditional extensions of the probationary appointment </a:t>
            </a:r>
            <a:r>
              <a:rPr lang="en-US" b="1" i="0" dirty="0">
                <a:solidFill>
                  <a:srgbClr val="000000"/>
                </a:solidFill>
                <a:effectLst/>
              </a:rPr>
              <a:t>may be requested </a:t>
            </a:r>
            <a:r>
              <a:rPr lang="en-US" b="0" i="0" dirty="0">
                <a:solidFill>
                  <a:srgbClr val="000000"/>
                </a:solidFill>
                <a:effectLst/>
              </a:rPr>
              <a:t>from the University Committee on Faculty Tenure (UCFT) for a variety of reasons such as: </a:t>
            </a:r>
            <a:endParaRPr lang="en-US" dirty="0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E1C2E634-B3F0-4E3C-B405-88F861DC5E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4446634"/>
              </p:ext>
            </p:extLst>
          </p:nvPr>
        </p:nvGraphicFramePr>
        <p:xfrm>
          <a:off x="1266939" y="4234046"/>
          <a:ext cx="9694844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47422">
                  <a:extLst>
                    <a:ext uri="{9D8B030D-6E8A-4147-A177-3AD203B41FA5}">
                      <a16:colId xmlns:a16="http://schemas.microsoft.com/office/drawing/2014/main" val="1110388438"/>
                    </a:ext>
                  </a:extLst>
                </a:gridCol>
                <a:gridCol w="4847422">
                  <a:extLst>
                    <a:ext uri="{9D8B030D-6E8A-4147-A177-3AD203B41FA5}">
                      <a16:colId xmlns:a16="http://schemas.microsoft.com/office/drawing/2014/main" val="24168639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effectLst/>
                        </a:rPr>
                        <a:t>childbirth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effectLst/>
                        </a:rPr>
                        <a:t>adoption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effectLst/>
                        </a:rPr>
                        <a:t>the care of an ill and/or disabled child, spouse, or parent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effectLst/>
                        </a:rPr>
                        <a:t> personal illness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effectLst/>
                        </a:rPr>
                        <a:t>to receive prestigious awards, fellowships, and/or special assignment opportunities;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i="0" dirty="0">
                          <a:solidFill>
                            <a:schemeClr val="bg1"/>
                          </a:solidFill>
                          <a:effectLst/>
                        </a:rPr>
                        <a:t>or other such serious constraints </a:t>
                      </a:r>
                      <a:endParaRPr lang="en-US" b="0" i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832106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DBE2B3-B8F3-CDD2-B63F-F445AD111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6519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93813dd7ca6ad654711aa0ab317e03a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f11dc0ce689dd3925e84e4e35398c6e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2B7C465-BD8F-4B6A-8925-267AB00CDB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9FC83A0-AB98-4659-ACD5-D2185007C703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B3949939-2C9E-4399-80BE-3FEFB064CF1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7045</TotalTime>
  <Words>1530</Words>
  <Application>Microsoft Office PowerPoint</Application>
  <PresentationFormat>Widescreen</PresentationFormat>
  <Paragraphs>147</Paragraphs>
  <Slides>18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Century Gothic</vt:lpstr>
      <vt:lpstr>Wingdings 3</vt:lpstr>
      <vt:lpstr>Ion Boardroom</vt:lpstr>
      <vt:lpstr>The Formal Process: Reappointment, Promotion, and Tenure</vt:lpstr>
      <vt:lpstr>Discussion Today</vt:lpstr>
      <vt:lpstr>The University Philosophy about Tenure (see Annual Provost Memorandum,  “Spring 2022 Memo”)</vt:lpstr>
      <vt:lpstr>Spring 2022 Memo</vt:lpstr>
      <vt:lpstr>Spring 2022 Memo (pg. 2 of 2)</vt:lpstr>
      <vt:lpstr>The Typical Timeline  for Assistant Professors </vt:lpstr>
      <vt:lpstr>The Typical Probationary  Associate Professor Progression</vt:lpstr>
      <vt:lpstr>Extensions to the Tenure Clock</vt:lpstr>
      <vt:lpstr>Extensions to the Tenure Clock (continued)</vt:lpstr>
      <vt:lpstr>Extension to the Tenure Clock (continued)</vt:lpstr>
      <vt:lpstr>Components and Processes</vt:lpstr>
      <vt:lpstr>Overview of The Reappointment, Promotion, and Tenure Review Process </vt:lpstr>
      <vt:lpstr>University Standards – Reappointment</vt:lpstr>
      <vt:lpstr>University Standards – Promotion with the award of tenure</vt:lpstr>
      <vt:lpstr>Diversity, Equity, and Inclusion</vt:lpstr>
      <vt:lpstr>Impact of COVID</vt:lpstr>
      <vt:lpstr>Resources</vt:lpstr>
      <vt:lpstr>THANK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FASA Strategic Plan</dc:title>
  <dc:creator>Yermak, Kara</dc:creator>
  <cp:lastModifiedBy>Leete, Beth</cp:lastModifiedBy>
  <cp:revision>25</cp:revision>
  <dcterms:created xsi:type="dcterms:W3CDTF">2022-01-11T21:46:53Z</dcterms:created>
  <dcterms:modified xsi:type="dcterms:W3CDTF">2023-02-06T17:53:36Z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