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4"/>
  </p:notesMasterIdLst>
  <p:sldIdLst>
    <p:sldId id="256" r:id="rId2"/>
    <p:sldId id="267" r:id="rId3"/>
    <p:sldId id="257" r:id="rId4"/>
    <p:sldId id="258" r:id="rId5"/>
    <p:sldId id="259" r:id="rId6"/>
    <p:sldId id="260" r:id="rId7"/>
    <p:sldId id="261" r:id="rId8"/>
    <p:sldId id="277" r:id="rId9"/>
    <p:sldId id="262" r:id="rId10"/>
    <p:sldId id="263" r:id="rId11"/>
    <p:sldId id="265" r:id="rId12"/>
    <p:sldId id="264" r:id="rId13"/>
    <p:sldId id="266" r:id="rId14"/>
    <p:sldId id="268" r:id="rId15"/>
    <p:sldId id="270" r:id="rId16"/>
    <p:sldId id="269" r:id="rId17"/>
    <p:sldId id="271" r:id="rId18"/>
    <p:sldId id="272" r:id="rId19"/>
    <p:sldId id="273" r:id="rId20"/>
    <p:sldId id="274" r:id="rId21"/>
    <p:sldId id="276" r:id="rId22"/>
    <p:sldId id="27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476723-1D9D-5644-BDAB-494F758157C1}" v="46" dt="2022-11-14T15:56:04.9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66"/>
    <p:restoredTop sz="94683"/>
  </p:normalViewPr>
  <p:slideViewPr>
    <p:cSldViewPr snapToGrid="0">
      <p:cViewPr varScale="1">
        <p:scale>
          <a:sx n="104" d="100"/>
          <a:sy n="104" d="100"/>
        </p:scale>
        <p:origin x="7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776C14-CA6A-6A49-A19B-CCFFD5FA585E}" type="doc">
      <dgm:prSet loTypeId="urn:microsoft.com/office/officeart/2005/8/layout/process3" loCatId="" qsTypeId="urn:microsoft.com/office/officeart/2005/8/quickstyle/simple1" qsCatId="simple" csTypeId="urn:microsoft.com/office/officeart/2005/8/colors/accent1_2" csCatId="accent1" phldr="1"/>
      <dgm:spPr/>
      <dgm:t>
        <a:bodyPr/>
        <a:lstStyle/>
        <a:p>
          <a:endParaRPr lang="en-US"/>
        </a:p>
      </dgm:t>
    </dgm:pt>
    <dgm:pt modelId="{7A579717-47E5-CC4D-8504-0AA25B258EA0}">
      <dgm:prSet phldrT="[Text]"/>
      <dgm:spPr/>
      <dgm:t>
        <a:bodyPr/>
        <a:lstStyle/>
        <a:p>
          <a:r>
            <a:rPr lang="en-US" dirty="0"/>
            <a:t>Components of a Teaching Dossier</a:t>
          </a:r>
        </a:p>
      </dgm:t>
    </dgm:pt>
    <dgm:pt modelId="{8D3C7032-BD31-9C42-8D07-81953917928F}" type="parTrans" cxnId="{34FFC845-CE6D-FA4A-AB99-F8F4E05A81A6}">
      <dgm:prSet/>
      <dgm:spPr/>
      <dgm:t>
        <a:bodyPr/>
        <a:lstStyle/>
        <a:p>
          <a:endParaRPr lang="en-US"/>
        </a:p>
      </dgm:t>
    </dgm:pt>
    <dgm:pt modelId="{431D2172-F5C9-214F-8BBC-AE625989E3B4}" type="sibTrans" cxnId="{34FFC845-CE6D-FA4A-AB99-F8F4E05A81A6}">
      <dgm:prSet/>
      <dgm:spPr/>
      <dgm:t>
        <a:bodyPr/>
        <a:lstStyle/>
        <a:p>
          <a:endParaRPr lang="en-US"/>
        </a:p>
      </dgm:t>
    </dgm:pt>
    <dgm:pt modelId="{C86C58E3-42D9-824B-8471-6C1A98B90D8F}">
      <dgm:prSet phldrT="[Text]"/>
      <dgm:spPr/>
      <dgm:t>
        <a:bodyPr/>
        <a:lstStyle/>
        <a:p>
          <a:r>
            <a:rPr lang="en-US" dirty="0"/>
            <a:t>Core elements and optional additions</a:t>
          </a:r>
        </a:p>
      </dgm:t>
    </dgm:pt>
    <dgm:pt modelId="{C90F5877-B139-1744-A0AB-83800918C6B9}" type="parTrans" cxnId="{F5073748-204C-8242-9133-15495B4E3B36}">
      <dgm:prSet/>
      <dgm:spPr/>
      <dgm:t>
        <a:bodyPr/>
        <a:lstStyle/>
        <a:p>
          <a:endParaRPr lang="en-US"/>
        </a:p>
      </dgm:t>
    </dgm:pt>
    <dgm:pt modelId="{32AAEFD4-3C6E-6742-A446-F765ED536240}" type="sibTrans" cxnId="{F5073748-204C-8242-9133-15495B4E3B36}">
      <dgm:prSet/>
      <dgm:spPr/>
      <dgm:t>
        <a:bodyPr/>
        <a:lstStyle/>
        <a:p>
          <a:endParaRPr lang="en-US"/>
        </a:p>
      </dgm:t>
    </dgm:pt>
    <dgm:pt modelId="{1ED77729-67DD-3641-8A56-44C06BDC388B}">
      <dgm:prSet phldrT="[Text]"/>
      <dgm:spPr/>
      <dgm:t>
        <a:bodyPr/>
        <a:lstStyle/>
        <a:p>
          <a:r>
            <a:rPr lang="en-US" dirty="0"/>
            <a:t>Building a Teaching Dossier</a:t>
          </a:r>
        </a:p>
      </dgm:t>
    </dgm:pt>
    <dgm:pt modelId="{530BCB36-14BB-694E-B9A0-43310F346D84}" type="parTrans" cxnId="{34E6761E-887C-6842-804E-9CF063A64FF4}">
      <dgm:prSet/>
      <dgm:spPr/>
      <dgm:t>
        <a:bodyPr/>
        <a:lstStyle/>
        <a:p>
          <a:endParaRPr lang="en-US"/>
        </a:p>
      </dgm:t>
    </dgm:pt>
    <dgm:pt modelId="{B7ACAC1E-B709-B641-91B0-D80008359E6A}" type="sibTrans" cxnId="{34E6761E-887C-6842-804E-9CF063A64FF4}">
      <dgm:prSet/>
      <dgm:spPr/>
      <dgm:t>
        <a:bodyPr/>
        <a:lstStyle/>
        <a:p>
          <a:endParaRPr lang="en-US"/>
        </a:p>
      </dgm:t>
    </dgm:pt>
    <dgm:pt modelId="{6D5223D7-FD22-8145-A27E-DC788719F478}">
      <dgm:prSet phldrT="[Text]"/>
      <dgm:spPr/>
      <dgm:t>
        <a:bodyPr/>
        <a:lstStyle/>
        <a:p>
          <a:r>
            <a:rPr lang="en-US" dirty="0"/>
            <a:t>Sharing and maintaining</a:t>
          </a:r>
        </a:p>
      </dgm:t>
    </dgm:pt>
    <dgm:pt modelId="{DF33F739-03F7-9C4B-8EFF-1681CC3D96F6}" type="parTrans" cxnId="{A8B76BEF-08BE-2548-960D-6F1CAE1E036A}">
      <dgm:prSet/>
      <dgm:spPr/>
      <dgm:t>
        <a:bodyPr/>
        <a:lstStyle/>
        <a:p>
          <a:endParaRPr lang="en-US"/>
        </a:p>
      </dgm:t>
    </dgm:pt>
    <dgm:pt modelId="{78043699-E334-734A-8590-4A57F73403A1}" type="sibTrans" cxnId="{A8B76BEF-08BE-2548-960D-6F1CAE1E036A}">
      <dgm:prSet/>
      <dgm:spPr/>
      <dgm:t>
        <a:bodyPr/>
        <a:lstStyle/>
        <a:p>
          <a:endParaRPr lang="en-US"/>
        </a:p>
      </dgm:t>
    </dgm:pt>
    <dgm:pt modelId="{32FA665D-DB07-7A46-BE01-BBF7B0381F62}">
      <dgm:prSet/>
      <dgm:spPr/>
      <dgm:t>
        <a:bodyPr/>
        <a:lstStyle/>
        <a:p>
          <a:r>
            <a:rPr lang="en-US" dirty="0"/>
            <a:t>Purpose</a:t>
          </a:r>
        </a:p>
      </dgm:t>
    </dgm:pt>
    <dgm:pt modelId="{DC9710DA-7772-DC44-8172-7DEF4AD03D71}" type="parTrans" cxnId="{3B641A93-9722-6E45-9CF3-A89D706C0C44}">
      <dgm:prSet/>
      <dgm:spPr/>
      <dgm:t>
        <a:bodyPr/>
        <a:lstStyle/>
        <a:p>
          <a:endParaRPr lang="en-US"/>
        </a:p>
      </dgm:t>
    </dgm:pt>
    <dgm:pt modelId="{C00EBE45-369D-9242-B464-7C57E81B9202}" type="sibTrans" cxnId="{3B641A93-9722-6E45-9CF3-A89D706C0C44}">
      <dgm:prSet/>
      <dgm:spPr/>
      <dgm:t>
        <a:bodyPr/>
        <a:lstStyle/>
        <a:p>
          <a:endParaRPr lang="en-US"/>
        </a:p>
      </dgm:t>
    </dgm:pt>
    <dgm:pt modelId="{732437D6-F03D-204A-8E2A-EC6AC6D25847}">
      <dgm:prSet/>
      <dgm:spPr/>
      <dgm:t>
        <a:bodyPr/>
        <a:lstStyle/>
        <a:p>
          <a:r>
            <a:rPr lang="en-US" dirty="0"/>
            <a:t>Rationale and use</a:t>
          </a:r>
        </a:p>
      </dgm:t>
    </dgm:pt>
    <dgm:pt modelId="{468D2A95-11E7-6B47-B5B1-E990100167C6}" type="parTrans" cxnId="{03CA535D-1E87-5F4B-96FC-9AEACC0CFACB}">
      <dgm:prSet/>
      <dgm:spPr/>
      <dgm:t>
        <a:bodyPr/>
        <a:lstStyle/>
        <a:p>
          <a:endParaRPr lang="en-US"/>
        </a:p>
      </dgm:t>
    </dgm:pt>
    <dgm:pt modelId="{395890AF-3588-6E43-BB00-F13A1FD6530E}" type="sibTrans" cxnId="{03CA535D-1E87-5F4B-96FC-9AEACC0CFACB}">
      <dgm:prSet/>
      <dgm:spPr/>
      <dgm:t>
        <a:bodyPr/>
        <a:lstStyle/>
        <a:p>
          <a:endParaRPr lang="en-US"/>
        </a:p>
      </dgm:t>
    </dgm:pt>
    <dgm:pt modelId="{425B981D-FBF1-0349-9E54-8DFBDC397D74}" type="pres">
      <dgm:prSet presAssocID="{66776C14-CA6A-6A49-A19B-CCFFD5FA585E}" presName="linearFlow" presStyleCnt="0">
        <dgm:presLayoutVars>
          <dgm:dir/>
          <dgm:animLvl val="lvl"/>
          <dgm:resizeHandles val="exact"/>
        </dgm:presLayoutVars>
      </dgm:prSet>
      <dgm:spPr/>
    </dgm:pt>
    <dgm:pt modelId="{E8C94118-C67C-7546-8B0F-B71C1BB899EC}" type="pres">
      <dgm:prSet presAssocID="{32FA665D-DB07-7A46-BE01-BBF7B0381F62}" presName="composite" presStyleCnt="0"/>
      <dgm:spPr/>
    </dgm:pt>
    <dgm:pt modelId="{4383A833-2F80-3F4B-AEAC-4ADF0DFDB960}" type="pres">
      <dgm:prSet presAssocID="{32FA665D-DB07-7A46-BE01-BBF7B0381F62}" presName="parTx" presStyleLbl="node1" presStyleIdx="0" presStyleCnt="3">
        <dgm:presLayoutVars>
          <dgm:chMax val="0"/>
          <dgm:chPref val="0"/>
          <dgm:bulletEnabled val="1"/>
        </dgm:presLayoutVars>
      </dgm:prSet>
      <dgm:spPr/>
    </dgm:pt>
    <dgm:pt modelId="{77575412-DCB3-044B-8E5E-E761D75A2D8A}" type="pres">
      <dgm:prSet presAssocID="{32FA665D-DB07-7A46-BE01-BBF7B0381F62}" presName="parSh" presStyleLbl="node1" presStyleIdx="0" presStyleCnt="3"/>
      <dgm:spPr/>
    </dgm:pt>
    <dgm:pt modelId="{4A820D1A-385F-F445-8CA7-B33D74DF0260}" type="pres">
      <dgm:prSet presAssocID="{32FA665D-DB07-7A46-BE01-BBF7B0381F62}" presName="desTx" presStyleLbl="fgAcc1" presStyleIdx="0" presStyleCnt="3">
        <dgm:presLayoutVars>
          <dgm:bulletEnabled val="1"/>
        </dgm:presLayoutVars>
      </dgm:prSet>
      <dgm:spPr/>
    </dgm:pt>
    <dgm:pt modelId="{9E1B96B2-CCE8-8242-9CE1-8063A3FCFB69}" type="pres">
      <dgm:prSet presAssocID="{C00EBE45-369D-9242-B464-7C57E81B9202}" presName="sibTrans" presStyleLbl="sibTrans2D1" presStyleIdx="0" presStyleCnt="2"/>
      <dgm:spPr/>
    </dgm:pt>
    <dgm:pt modelId="{4BA8264E-571D-AA40-B31C-54374503E123}" type="pres">
      <dgm:prSet presAssocID="{C00EBE45-369D-9242-B464-7C57E81B9202}" presName="connTx" presStyleLbl="sibTrans2D1" presStyleIdx="0" presStyleCnt="2"/>
      <dgm:spPr/>
    </dgm:pt>
    <dgm:pt modelId="{7375FE36-100F-3C49-9D93-1FA5E15A2982}" type="pres">
      <dgm:prSet presAssocID="{7A579717-47E5-CC4D-8504-0AA25B258EA0}" presName="composite" presStyleCnt="0"/>
      <dgm:spPr/>
    </dgm:pt>
    <dgm:pt modelId="{DDDD3DB2-A655-614E-A02F-4309B8C184A4}" type="pres">
      <dgm:prSet presAssocID="{7A579717-47E5-CC4D-8504-0AA25B258EA0}" presName="parTx" presStyleLbl="node1" presStyleIdx="0" presStyleCnt="3">
        <dgm:presLayoutVars>
          <dgm:chMax val="0"/>
          <dgm:chPref val="0"/>
          <dgm:bulletEnabled val="1"/>
        </dgm:presLayoutVars>
      </dgm:prSet>
      <dgm:spPr/>
    </dgm:pt>
    <dgm:pt modelId="{097871C3-C7F2-E741-9BE5-B741F8EB76C4}" type="pres">
      <dgm:prSet presAssocID="{7A579717-47E5-CC4D-8504-0AA25B258EA0}" presName="parSh" presStyleLbl="node1" presStyleIdx="1" presStyleCnt="3"/>
      <dgm:spPr/>
    </dgm:pt>
    <dgm:pt modelId="{0776DD23-860C-8F4E-B7FF-6A8A7903C3BC}" type="pres">
      <dgm:prSet presAssocID="{7A579717-47E5-CC4D-8504-0AA25B258EA0}" presName="desTx" presStyleLbl="fgAcc1" presStyleIdx="1" presStyleCnt="3">
        <dgm:presLayoutVars>
          <dgm:bulletEnabled val="1"/>
        </dgm:presLayoutVars>
      </dgm:prSet>
      <dgm:spPr/>
    </dgm:pt>
    <dgm:pt modelId="{0E3C6792-4F4A-884B-BCD9-0C7F5BB7D1CA}" type="pres">
      <dgm:prSet presAssocID="{431D2172-F5C9-214F-8BBC-AE625989E3B4}" presName="sibTrans" presStyleLbl="sibTrans2D1" presStyleIdx="1" presStyleCnt="2"/>
      <dgm:spPr/>
    </dgm:pt>
    <dgm:pt modelId="{6EDB057C-B247-0749-968B-95BE89E24E88}" type="pres">
      <dgm:prSet presAssocID="{431D2172-F5C9-214F-8BBC-AE625989E3B4}" presName="connTx" presStyleLbl="sibTrans2D1" presStyleIdx="1" presStyleCnt="2"/>
      <dgm:spPr/>
    </dgm:pt>
    <dgm:pt modelId="{056C95ED-BC35-4847-A58D-E4811534F0B3}" type="pres">
      <dgm:prSet presAssocID="{1ED77729-67DD-3641-8A56-44C06BDC388B}" presName="composite" presStyleCnt="0"/>
      <dgm:spPr/>
    </dgm:pt>
    <dgm:pt modelId="{26555262-5B43-8040-A540-DFA8EEBEA597}" type="pres">
      <dgm:prSet presAssocID="{1ED77729-67DD-3641-8A56-44C06BDC388B}" presName="parTx" presStyleLbl="node1" presStyleIdx="1" presStyleCnt="3">
        <dgm:presLayoutVars>
          <dgm:chMax val="0"/>
          <dgm:chPref val="0"/>
          <dgm:bulletEnabled val="1"/>
        </dgm:presLayoutVars>
      </dgm:prSet>
      <dgm:spPr/>
    </dgm:pt>
    <dgm:pt modelId="{49B37D29-649B-014A-8755-5CBC59437168}" type="pres">
      <dgm:prSet presAssocID="{1ED77729-67DD-3641-8A56-44C06BDC388B}" presName="parSh" presStyleLbl="node1" presStyleIdx="2" presStyleCnt="3"/>
      <dgm:spPr/>
    </dgm:pt>
    <dgm:pt modelId="{2D1D095B-DFC5-8446-A22A-D94E973B5AD7}" type="pres">
      <dgm:prSet presAssocID="{1ED77729-67DD-3641-8A56-44C06BDC388B}" presName="desTx" presStyleLbl="fgAcc1" presStyleIdx="2" presStyleCnt="3">
        <dgm:presLayoutVars>
          <dgm:bulletEnabled val="1"/>
        </dgm:presLayoutVars>
      </dgm:prSet>
      <dgm:spPr/>
    </dgm:pt>
  </dgm:ptLst>
  <dgm:cxnLst>
    <dgm:cxn modelId="{34E6761E-887C-6842-804E-9CF063A64FF4}" srcId="{66776C14-CA6A-6A49-A19B-CCFFD5FA585E}" destId="{1ED77729-67DD-3641-8A56-44C06BDC388B}" srcOrd="2" destOrd="0" parTransId="{530BCB36-14BB-694E-B9A0-43310F346D84}" sibTransId="{B7ACAC1E-B709-B641-91B0-D80008359E6A}"/>
    <dgm:cxn modelId="{4BCF0E32-D406-D242-8E2C-74CC9A26F646}" type="presOf" srcId="{C00EBE45-369D-9242-B464-7C57E81B9202}" destId="{4BA8264E-571D-AA40-B31C-54374503E123}" srcOrd="1" destOrd="0" presId="urn:microsoft.com/office/officeart/2005/8/layout/process3"/>
    <dgm:cxn modelId="{03CA535D-1E87-5F4B-96FC-9AEACC0CFACB}" srcId="{32FA665D-DB07-7A46-BE01-BBF7B0381F62}" destId="{732437D6-F03D-204A-8E2A-EC6AC6D25847}" srcOrd="0" destOrd="0" parTransId="{468D2A95-11E7-6B47-B5B1-E990100167C6}" sibTransId="{395890AF-3588-6E43-BB00-F13A1FD6530E}"/>
    <dgm:cxn modelId="{460A5A5E-6007-DE43-AE07-C5DECF7C802B}" type="presOf" srcId="{7A579717-47E5-CC4D-8504-0AA25B258EA0}" destId="{DDDD3DB2-A655-614E-A02F-4309B8C184A4}" srcOrd="0" destOrd="0" presId="urn:microsoft.com/office/officeart/2005/8/layout/process3"/>
    <dgm:cxn modelId="{34FFC845-CE6D-FA4A-AB99-F8F4E05A81A6}" srcId="{66776C14-CA6A-6A49-A19B-CCFFD5FA585E}" destId="{7A579717-47E5-CC4D-8504-0AA25B258EA0}" srcOrd="1" destOrd="0" parTransId="{8D3C7032-BD31-9C42-8D07-81953917928F}" sibTransId="{431D2172-F5C9-214F-8BBC-AE625989E3B4}"/>
    <dgm:cxn modelId="{F5073748-204C-8242-9133-15495B4E3B36}" srcId="{7A579717-47E5-CC4D-8504-0AA25B258EA0}" destId="{C86C58E3-42D9-824B-8471-6C1A98B90D8F}" srcOrd="0" destOrd="0" parTransId="{C90F5877-B139-1744-A0AB-83800918C6B9}" sibTransId="{32AAEFD4-3C6E-6742-A446-F765ED536240}"/>
    <dgm:cxn modelId="{04DA3A69-10CA-BC40-95DA-2FDD8CFF0081}" type="presOf" srcId="{6D5223D7-FD22-8145-A27E-DC788719F478}" destId="{2D1D095B-DFC5-8446-A22A-D94E973B5AD7}" srcOrd="0" destOrd="0" presId="urn:microsoft.com/office/officeart/2005/8/layout/process3"/>
    <dgm:cxn modelId="{9657A169-479C-A946-A60E-158C28220FE6}" type="presOf" srcId="{32FA665D-DB07-7A46-BE01-BBF7B0381F62}" destId="{4383A833-2F80-3F4B-AEAC-4ADF0DFDB960}" srcOrd="0" destOrd="0" presId="urn:microsoft.com/office/officeart/2005/8/layout/process3"/>
    <dgm:cxn modelId="{AB833F52-BBC0-134E-B1C5-05FD78E203AC}" type="presOf" srcId="{1ED77729-67DD-3641-8A56-44C06BDC388B}" destId="{49B37D29-649B-014A-8755-5CBC59437168}" srcOrd="1" destOrd="0" presId="urn:microsoft.com/office/officeart/2005/8/layout/process3"/>
    <dgm:cxn modelId="{31F89476-DFC1-1F46-B7BC-45A0AC0B8982}" type="presOf" srcId="{7A579717-47E5-CC4D-8504-0AA25B258EA0}" destId="{097871C3-C7F2-E741-9BE5-B741F8EB76C4}" srcOrd="1" destOrd="0" presId="urn:microsoft.com/office/officeart/2005/8/layout/process3"/>
    <dgm:cxn modelId="{5792C156-76AF-9E48-9847-60A1FF148052}" type="presOf" srcId="{1ED77729-67DD-3641-8A56-44C06BDC388B}" destId="{26555262-5B43-8040-A540-DFA8EEBEA597}" srcOrd="0" destOrd="0" presId="urn:microsoft.com/office/officeart/2005/8/layout/process3"/>
    <dgm:cxn modelId="{7E3DDF56-5BB8-B94B-80E2-5E235F7AD219}" type="presOf" srcId="{C86C58E3-42D9-824B-8471-6C1A98B90D8F}" destId="{0776DD23-860C-8F4E-B7FF-6A8A7903C3BC}" srcOrd="0" destOrd="0" presId="urn:microsoft.com/office/officeart/2005/8/layout/process3"/>
    <dgm:cxn modelId="{FA64C98A-1F1C-C747-B512-152F38516CBB}" type="presOf" srcId="{431D2172-F5C9-214F-8BBC-AE625989E3B4}" destId="{0E3C6792-4F4A-884B-BCD9-0C7F5BB7D1CA}" srcOrd="0" destOrd="0" presId="urn:microsoft.com/office/officeart/2005/8/layout/process3"/>
    <dgm:cxn modelId="{CE4F2190-056C-D549-8C27-9DE047493A6A}" type="presOf" srcId="{431D2172-F5C9-214F-8BBC-AE625989E3B4}" destId="{6EDB057C-B247-0749-968B-95BE89E24E88}" srcOrd="1" destOrd="0" presId="urn:microsoft.com/office/officeart/2005/8/layout/process3"/>
    <dgm:cxn modelId="{3B641A93-9722-6E45-9CF3-A89D706C0C44}" srcId="{66776C14-CA6A-6A49-A19B-CCFFD5FA585E}" destId="{32FA665D-DB07-7A46-BE01-BBF7B0381F62}" srcOrd="0" destOrd="0" parTransId="{DC9710DA-7772-DC44-8172-7DEF4AD03D71}" sibTransId="{C00EBE45-369D-9242-B464-7C57E81B9202}"/>
    <dgm:cxn modelId="{05F77998-6D4C-2A4A-B9AE-D6647DA559D2}" type="presOf" srcId="{C00EBE45-369D-9242-B464-7C57E81B9202}" destId="{9E1B96B2-CCE8-8242-9CE1-8063A3FCFB69}" srcOrd="0" destOrd="0" presId="urn:microsoft.com/office/officeart/2005/8/layout/process3"/>
    <dgm:cxn modelId="{97A4E2DE-5894-7340-8F80-BF944434DBF5}" type="presOf" srcId="{32FA665D-DB07-7A46-BE01-BBF7B0381F62}" destId="{77575412-DCB3-044B-8E5E-E761D75A2D8A}" srcOrd="1" destOrd="0" presId="urn:microsoft.com/office/officeart/2005/8/layout/process3"/>
    <dgm:cxn modelId="{5F56E6E2-E974-394A-825D-F8686437EEA3}" type="presOf" srcId="{66776C14-CA6A-6A49-A19B-CCFFD5FA585E}" destId="{425B981D-FBF1-0349-9E54-8DFBDC397D74}" srcOrd="0" destOrd="0" presId="urn:microsoft.com/office/officeart/2005/8/layout/process3"/>
    <dgm:cxn modelId="{A8B76BEF-08BE-2548-960D-6F1CAE1E036A}" srcId="{1ED77729-67DD-3641-8A56-44C06BDC388B}" destId="{6D5223D7-FD22-8145-A27E-DC788719F478}" srcOrd="0" destOrd="0" parTransId="{DF33F739-03F7-9C4B-8EFF-1681CC3D96F6}" sibTransId="{78043699-E334-734A-8590-4A57F73403A1}"/>
    <dgm:cxn modelId="{FD61DCFA-4C42-E049-B8D5-E7392D79624D}" type="presOf" srcId="{732437D6-F03D-204A-8E2A-EC6AC6D25847}" destId="{4A820D1A-385F-F445-8CA7-B33D74DF0260}" srcOrd="0" destOrd="0" presId="urn:microsoft.com/office/officeart/2005/8/layout/process3"/>
    <dgm:cxn modelId="{29E5AD8A-B1B0-B84A-AF77-02DBBE75765E}" type="presParOf" srcId="{425B981D-FBF1-0349-9E54-8DFBDC397D74}" destId="{E8C94118-C67C-7546-8B0F-B71C1BB899EC}" srcOrd="0" destOrd="0" presId="urn:microsoft.com/office/officeart/2005/8/layout/process3"/>
    <dgm:cxn modelId="{11C404A2-711F-0548-B9A7-ACA6AD2362B4}" type="presParOf" srcId="{E8C94118-C67C-7546-8B0F-B71C1BB899EC}" destId="{4383A833-2F80-3F4B-AEAC-4ADF0DFDB960}" srcOrd="0" destOrd="0" presId="urn:microsoft.com/office/officeart/2005/8/layout/process3"/>
    <dgm:cxn modelId="{670BF286-4D0B-344E-A269-3EA392289C63}" type="presParOf" srcId="{E8C94118-C67C-7546-8B0F-B71C1BB899EC}" destId="{77575412-DCB3-044B-8E5E-E761D75A2D8A}" srcOrd="1" destOrd="0" presId="urn:microsoft.com/office/officeart/2005/8/layout/process3"/>
    <dgm:cxn modelId="{4DEABC17-3B18-DE4C-A146-5C4EB80E32AE}" type="presParOf" srcId="{E8C94118-C67C-7546-8B0F-B71C1BB899EC}" destId="{4A820D1A-385F-F445-8CA7-B33D74DF0260}" srcOrd="2" destOrd="0" presId="urn:microsoft.com/office/officeart/2005/8/layout/process3"/>
    <dgm:cxn modelId="{A6FD4965-DC2A-AF44-BDA6-16517A95E07F}" type="presParOf" srcId="{425B981D-FBF1-0349-9E54-8DFBDC397D74}" destId="{9E1B96B2-CCE8-8242-9CE1-8063A3FCFB69}" srcOrd="1" destOrd="0" presId="urn:microsoft.com/office/officeart/2005/8/layout/process3"/>
    <dgm:cxn modelId="{119D4AD9-F7C8-D347-B6E3-CBDA1117C82B}" type="presParOf" srcId="{9E1B96B2-CCE8-8242-9CE1-8063A3FCFB69}" destId="{4BA8264E-571D-AA40-B31C-54374503E123}" srcOrd="0" destOrd="0" presId="urn:microsoft.com/office/officeart/2005/8/layout/process3"/>
    <dgm:cxn modelId="{01FDA83E-6150-E34B-81DE-DDDB5FEE3FEC}" type="presParOf" srcId="{425B981D-FBF1-0349-9E54-8DFBDC397D74}" destId="{7375FE36-100F-3C49-9D93-1FA5E15A2982}" srcOrd="2" destOrd="0" presId="urn:microsoft.com/office/officeart/2005/8/layout/process3"/>
    <dgm:cxn modelId="{4FD9C9A0-7446-6D4C-964E-92FC1A7937AD}" type="presParOf" srcId="{7375FE36-100F-3C49-9D93-1FA5E15A2982}" destId="{DDDD3DB2-A655-614E-A02F-4309B8C184A4}" srcOrd="0" destOrd="0" presId="urn:microsoft.com/office/officeart/2005/8/layout/process3"/>
    <dgm:cxn modelId="{02E533FE-CA19-9849-9ED6-4C9A1C146C06}" type="presParOf" srcId="{7375FE36-100F-3C49-9D93-1FA5E15A2982}" destId="{097871C3-C7F2-E741-9BE5-B741F8EB76C4}" srcOrd="1" destOrd="0" presId="urn:microsoft.com/office/officeart/2005/8/layout/process3"/>
    <dgm:cxn modelId="{02860B4C-FA0B-D840-A1A1-34BAEF52A94E}" type="presParOf" srcId="{7375FE36-100F-3C49-9D93-1FA5E15A2982}" destId="{0776DD23-860C-8F4E-B7FF-6A8A7903C3BC}" srcOrd="2" destOrd="0" presId="urn:microsoft.com/office/officeart/2005/8/layout/process3"/>
    <dgm:cxn modelId="{51BBD091-D91C-554D-9D1B-4570DBF7BF4A}" type="presParOf" srcId="{425B981D-FBF1-0349-9E54-8DFBDC397D74}" destId="{0E3C6792-4F4A-884B-BCD9-0C7F5BB7D1CA}" srcOrd="3" destOrd="0" presId="urn:microsoft.com/office/officeart/2005/8/layout/process3"/>
    <dgm:cxn modelId="{5690DB56-C88D-CF49-9C50-12860B17CDF2}" type="presParOf" srcId="{0E3C6792-4F4A-884B-BCD9-0C7F5BB7D1CA}" destId="{6EDB057C-B247-0749-968B-95BE89E24E88}" srcOrd="0" destOrd="0" presId="urn:microsoft.com/office/officeart/2005/8/layout/process3"/>
    <dgm:cxn modelId="{88FFE6AE-63FE-DD48-943C-53EBB72790C8}" type="presParOf" srcId="{425B981D-FBF1-0349-9E54-8DFBDC397D74}" destId="{056C95ED-BC35-4847-A58D-E4811534F0B3}" srcOrd="4" destOrd="0" presId="urn:microsoft.com/office/officeart/2005/8/layout/process3"/>
    <dgm:cxn modelId="{AD14711E-5C5A-2747-AA05-FF4E1CC4A625}" type="presParOf" srcId="{056C95ED-BC35-4847-A58D-E4811534F0B3}" destId="{26555262-5B43-8040-A540-DFA8EEBEA597}" srcOrd="0" destOrd="0" presId="urn:microsoft.com/office/officeart/2005/8/layout/process3"/>
    <dgm:cxn modelId="{3E92149A-C0E6-FA45-89EC-67E302F2C88D}" type="presParOf" srcId="{056C95ED-BC35-4847-A58D-E4811534F0B3}" destId="{49B37D29-649B-014A-8755-5CBC59437168}" srcOrd="1" destOrd="0" presId="urn:microsoft.com/office/officeart/2005/8/layout/process3"/>
    <dgm:cxn modelId="{E6B33ED4-C732-2D47-A4B4-6032A5818B61}" type="presParOf" srcId="{056C95ED-BC35-4847-A58D-E4811534F0B3}" destId="{2D1D095B-DFC5-8446-A22A-D94E973B5AD7}"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575412-DCB3-044B-8E5E-E761D75A2D8A}">
      <dsp:nvSpPr>
        <dsp:cNvPr id="0" name=""/>
        <dsp:cNvSpPr/>
      </dsp:nvSpPr>
      <dsp:spPr>
        <a:xfrm>
          <a:off x="4042" y="1898172"/>
          <a:ext cx="1838086" cy="964682"/>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Purpose</a:t>
          </a:r>
        </a:p>
      </dsp:txBody>
      <dsp:txXfrm>
        <a:off x="4042" y="1898172"/>
        <a:ext cx="1838086" cy="643121"/>
      </dsp:txXfrm>
    </dsp:sp>
    <dsp:sp modelId="{4A820D1A-385F-F445-8CA7-B33D74DF0260}">
      <dsp:nvSpPr>
        <dsp:cNvPr id="0" name=""/>
        <dsp:cNvSpPr/>
      </dsp:nvSpPr>
      <dsp:spPr>
        <a:xfrm>
          <a:off x="380518" y="2541294"/>
          <a:ext cx="1838086" cy="97920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Rationale and use</a:t>
          </a:r>
        </a:p>
      </dsp:txBody>
      <dsp:txXfrm>
        <a:off x="409198" y="2569974"/>
        <a:ext cx="1780726" cy="921840"/>
      </dsp:txXfrm>
    </dsp:sp>
    <dsp:sp modelId="{9E1B96B2-CCE8-8242-9CE1-8063A3FCFB69}">
      <dsp:nvSpPr>
        <dsp:cNvPr id="0" name=""/>
        <dsp:cNvSpPr/>
      </dsp:nvSpPr>
      <dsp:spPr>
        <a:xfrm>
          <a:off x="2120776" y="1990918"/>
          <a:ext cx="590732" cy="45763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120776" y="2082444"/>
        <a:ext cx="453443" cy="274578"/>
      </dsp:txXfrm>
    </dsp:sp>
    <dsp:sp modelId="{097871C3-C7F2-E741-9BE5-B741F8EB76C4}">
      <dsp:nvSpPr>
        <dsp:cNvPr id="0" name=""/>
        <dsp:cNvSpPr/>
      </dsp:nvSpPr>
      <dsp:spPr>
        <a:xfrm>
          <a:off x="2956718" y="1898172"/>
          <a:ext cx="1838086" cy="964682"/>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Components of a Teaching Dossier</a:t>
          </a:r>
        </a:p>
      </dsp:txBody>
      <dsp:txXfrm>
        <a:off x="2956718" y="1898172"/>
        <a:ext cx="1838086" cy="643121"/>
      </dsp:txXfrm>
    </dsp:sp>
    <dsp:sp modelId="{0776DD23-860C-8F4E-B7FF-6A8A7903C3BC}">
      <dsp:nvSpPr>
        <dsp:cNvPr id="0" name=""/>
        <dsp:cNvSpPr/>
      </dsp:nvSpPr>
      <dsp:spPr>
        <a:xfrm>
          <a:off x="3333194" y="2541294"/>
          <a:ext cx="1838086" cy="97920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Core elements and optional additions</a:t>
          </a:r>
        </a:p>
      </dsp:txBody>
      <dsp:txXfrm>
        <a:off x="3361874" y="2569974"/>
        <a:ext cx="1780726" cy="921840"/>
      </dsp:txXfrm>
    </dsp:sp>
    <dsp:sp modelId="{0E3C6792-4F4A-884B-BCD9-0C7F5BB7D1CA}">
      <dsp:nvSpPr>
        <dsp:cNvPr id="0" name=""/>
        <dsp:cNvSpPr/>
      </dsp:nvSpPr>
      <dsp:spPr>
        <a:xfrm>
          <a:off x="5073452" y="1990918"/>
          <a:ext cx="590732" cy="45763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073452" y="2082444"/>
        <a:ext cx="453443" cy="274578"/>
      </dsp:txXfrm>
    </dsp:sp>
    <dsp:sp modelId="{49B37D29-649B-014A-8755-5CBC59437168}">
      <dsp:nvSpPr>
        <dsp:cNvPr id="0" name=""/>
        <dsp:cNvSpPr/>
      </dsp:nvSpPr>
      <dsp:spPr>
        <a:xfrm>
          <a:off x="5909394" y="1898172"/>
          <a:ext cx="1838086" cy="964682"/>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Building a Teaching Dossier</a:t>
          </a:r>
        </a:p>
      </dsp:txBody>
      <dsp:txXfrm>
        <a:off x="5909394" y="1898172"/>
        <a:ext cx="1838086" cy="643121"/>
      </dsp:txXfrm>
    </dsp:sp>
    <dsp:sp modelId="{2D1D095B-DFC5-8446-A22A-D94E973B5AD7}">
      <dsp:nvSpPr>
        <dsp:cNvPr id="0" name=""/>
        <dsp:cNvSpPr/>
      </dsp:nvSpPr>
      <dsp:spPr>
        <a:xfrm>
          <a:off x="6285870" y="2541294"/>
          <a:ext cx="1838086" cy="97920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Sharing and maintaining</a:t>
          </a:r>
        </a:p>
      </dsp:txBody>
      <dsp:txXfrm>
        <a:off x="6314550" y="2569974"/>
        <a:ext cx="1780726" cy="921840"/>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8BA82C-13F8-B94C-AF93-DC8143B60715}" type="datetimeFigureOut">
              <a:rPr lang="en-US" smtClean="0"/>
              <a:t>11/1/2023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05181-294E-B04D-AF9E-89A9127888C4}" type="slidenum">
              <a:rPr lang="en-US" smtClean="0"/>
              <a:t>‹#›</a:t>
            </a:fld>
            <a:endParaRPr lang="en-US"/>
          </a:p>
        </p:txBody>
      </p:sp>
    </p:spTree>
    <p:extLst>
      <p:ext uri="{BB962C8B-B14F-4D97-AF65-F5344CB8AC3E}">
        <p14:creationId xmlns:p14="http://schemas.microsoft.com/office/powerpoint/2010/main" val="2310495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005181-294E-B04D-AF9E-89A9127888C4}" type="slidenum">
              <a:rPr lang="en-US" smtClean="0"/>
              <a:t>5</a:t>
            </a:fld>
            <a:endParaRPr lang="en-US"/>
          </a:p>
        </p:txBody>
      </p:sp>
    </p:spTree>
    <p:extLst>
      <p:ext uri="{BB962C8B-B14F-4D97-AF65-F5344CB8AC3E}">
        <p14:creationId xmlns:p14="http://schemas.microsoft.com/office/powerpoint/2010/main" val="3049528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005181-294E-B04D-AF9E-89A9127888C4}" type="slidenum">
              <a:rPr lang="en-US" smtClean="0"/>
              <a:t>22</a:t>
            </a:fld>
            <a:endParaRPr lang="en-US"/>
          </a:p>
        </p:txBody>
      </p:sp>
    </p:spTree>
    <p:extLst>
      <p:ext uri="{BB962C8B-B14F-4D97-AF65-F5344CB8AC3E}">
        <p14:creationId xmlns:p14="http://schemas.microsoft.com/office/powerpoint/2010/main" val="1122091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62357547-EF74-4544-9711-5466DB12BA09}" type="datetimeFigureOut">
              <a:rPr lang="en-US" smtClean="0"/>
              <a:t>11/1/2023</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F6498DA-5CB4-E546-8614-B6FFF4502BEB}" type="slidenum">
              <a:rPr lang="en-US" smtClean="0"/>
              <a:t>‹#›</a:t>
            </a:fld>
            <a:endParaRPr lang="en-US"/>
          </a:p>
        </p:txBody>
      </p:sp>
    </p:spTree>
    <p:extLst>
      <p:ext uri="{BB962C8B-B14F-4D97-AF65-F5344CB8AC3E}">
        <p14:creationId xmlns:p14="http://schemas.microsoft.com/office/powerpoint/2010/main" val="1648569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357547-EF74-4544-9711-5466DB12BA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6498DA-5CB4-E546-8614-B6FFF4502BEB}" type="slidenum">
              <a:rPr lang="en-US" smtClean="0"/>
              <a:t>‹#›</a:t>
            </a:fld>
            <a:endParaRPr lang="en-US"/>
          </a:p>
        </p:txBody>
      </p:sp>
    </p:spTree>
    <p:extLst>
      <p:ext uri="{BB962C8B-B14F-4D97-AF65-F5344CB8AC3E}">
        <p14:creationId xmlns:p14="http://schemas.microsoft.com/office/powerpoint/2010/main" val="4269747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62357547-EF74-4544-9711-5466DB12BA09}" type="datetimeFigureOut">
              <a:rPr lang="en-US" smtClean="0"/>
              <a:t>11/1/2023</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F6498DA-5CB4-E546-8614-B6FFF4502BEB}" type="slidenum">
              <a:rPr lang="en-US" smtClean="0"/>
              <a:t>‹#›</a:t>
            </a:fld>
            <a:endParaRPr lang="en-US"/>
          </a:p>
        </p:txBody>
      </p:sp>
    </p:spTree>
    <p:extLst>
      <p:ext uri="{BB962C8B-B14F-4D97-AF65-F5344CB8AC3E}">
        <p14:creationId xmlns:p14="http://schemas.microsoft.com/office/powerpoint/2010/main" val="3759693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357547-EF74-4544-9711-5466DB12BA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9F6498DA-5CB4-E546-8614-B6FFF4502BEB}" type="slidenum">
              <a:rPr lang="en-US" smtClean="0"/>
              <a:t>‹#›</a:t>
            </a:fld>
            <a:endParaRPr lang="en-US"/>
          </a:p>
        </p:txBody>
      </p:sp>
    </p:spTree>
    <p:extLst>
      <p:ext uri="{BB962C8B-B14F-4D97-AF65-F5344CB8AC3E}">
        <p14:creationId xmlns:p14="http://schemas.microsoft.com/office/powerpoint/2010/main" val="2300709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2357547-EF74-4544-9711-5466DB12BA09}" type="datetimeFigureOut">
              <a:rPr lang="en-US" smtClean="0"/>
              <a:t>11/1/2023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F6498DA-5CB4-E546-8614-B6FFF4502BEB}" type="slidenum">
              <a:rPr lang="en-US" smtClean="0"/>
              <a:t>‹#›</a:t>
            </a:fld>
            <a:endParaRPr lang="en-US"/>
          </a:p>
        </p:txBody>
      </p:sp>
    </p:spTree>
    <p:extLst>
      <p:ext uri="{BB962C8B-B14F-4D97-AF65-F5344CB8AC3E}">
        <p14:creationId xmlns:p14="http://schemas.microsoft.com/office/powerpoint/2010/main" val="173188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357547-EF74-4544-9711-5466DB12BA09}"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498DA-5CB4-E546-8614-B6FFF4502BEB}" type="slidenum">
              <a:rPr lang="en-US" smtClean="0"/>
              <a:t>‹#›</a:t>
            </a:fld>
            <a:endParaRPr lang="en-US"/>
          </a:p>
        </p:txBody>
      </p:sp>
    </p:spTree>
    <p:extLst>
      <p:ext uri="{BB962C8B-B14F-4D97-AF65-F5344CB8AC3E}">
        <p14:creationId xmlns:p14="http://schemas.microsoft.com/office/powerpoint/2010/main" val="711942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357547-EF74-4544-9711-5466DB12BA09}" type="datetimeFigureOut">
              <a:rPr lang="en-US" smtClean="0"/>
              <a:t>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6498DA-5CB4-E546-8614-B6FFF4502BEB}" type="slidenum">
              <a:rPr lang="en-US" smtClean="0"/>
              <a:t>‹#›</a:t>
            </a:fld>
            <a:endParaRPr lang="en-US"/>
          </a:p>
        </p:txBody>
      </p:sp>
    </p:spTree>
    <p:extLst>
      <p:ext uri="{BB962C8B-B14F-4D97-AF65-F5344CB8AC3E}">
        <p14:creationId xmlns:p14="http://schemas.microsoft.com/office/powerpoint/2010/main" val="2109702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357547-EF74-4544-9711-5466DB12BA09}" type="datetimeFigureOut">
              <a:rPr lang="en-US" smtClean="0"/>
              <a:t>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6498DA-5CB4-E546-8614-B6FFF4502BEB}" type="slidenum">
              <a:rPr lang="en-US" smtClean="0"/>
              <a:t>‹#›</a:t>
            </a:fld>
            <a:endParaRPr lang="en-US"/>
          </a:p>
        </p:txBody>
      </p:sp>
    </p:spTree>
    <p:extLst>
      <p:ext uri="{BB962C8B-B14F-4D97-AF65-F5344CB8AC3E}">
        <p14:creationId xmlns:p14="http://schemas.microsoft.com/office/powerpoint/2010/main" val="3502507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57547-EF74-4544-9711-5466DB12BA09}" type="datetimeFigureOut">
              <a:rPr lang="en-US" smtClean="0"/>
              <a:t>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6498DA-5CB4-E546-8614-B6FFF4502BEB}" type="slidenum">
              <a:rPr lang="en-US" smtClean="0"/>
              <a:t>‹#›</a:t>
            </a:fld>
            <a:endParaRPr lang="en-US"/>
          </a:p>
        </p:txBody>
      </p:sp>
    </p:spTree>
    <p:extLst>
      <p:ext uri="{BB962C8B-B14F-4D97-AF65-F5344CB8AC3E}">
        <p14:creationId xmlns:p14="http://schemas.microsoft.com/office/powerpoint/2010/main" val="305307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62357547-EF74-4544-9711-5466DB12BA09}" type="datetimeFigureOut">
              <a:rPr lang="en-US" smtClean="0"/>
              <a:t>11/1/2023</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F6498DA-5CB4-E546-8614-B6FFF4502BEB}" type="slidenum">
              <a:rPr lang="en-US" smtClean="0"/>
              <a:t>‹#›</a:t>
            </a:fld>
            <a:endParaRPr lang="en-US"/>
          </a:p>
        </p:txBody>
      </p:sp>
    </p:spTree>
    <p:extLst>
      <p:ext uri="{BB962C8B-B14F-4D97-AF65-F5344CB8AC3E}">
        <p14:creationId xmlns:p14="http://schemas.microsoft.com/office/powerpoint/2010/main" val="57416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357547-EF74-4544-9711-5466DB12BA09}"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6498DA-5CB4-E546-8614-B6FFF4502BEB}" type="slidenum">
              <a:rPr lang="en-US" smtClean="0"/>
              <a:t>‹#›</a:t>
            </a:fld>
            <a:endParaRPr lang="en-US"/>
          </a:p>
        </p:txBody>
      </p:sp>
    </p:spTree>
    <p:extLst>
      <p:ext uri="{BB962C8B-B14F-4D97-AF65-F5344CB8AC3E}">
        <p14:creationId xmlns:p14="http://schemas.microsoft.com/office/powerpoint/2010/main" val="1924475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62357547-EF74-4544-9711-5466DB12BA09}" type="datetimeFigureOut">
              <a:rPr lang="en-US" smtClean="0"/>
              <a:t>11/1/2023</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F6498DA-5CB4-E546-8614-B6FFF4502BEB}"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2083331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s://grad.msu.edu/sample-portfolios"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hyperlink" Target="https://sites.google.com/view/jayloftus-portfolio/home?authuser=0" TargetMode="External"/><Relationship Id="rId4" Type="http://schemas.openxmlformats.org/officeDocument/2006/relationships/hyperlink" Target="https://youtu.be/0woNTtlcxgM"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75447-8553-F188-4D71-719FEC48C2A9}"/>
              </a:ext>
            </a:extLst>
          </p:cNvPr>
          <p:cNvSpPr>
            <a:spLocks noGrp="1"/>
          </p:cNvSpPr>
          <p:nvPr>
            <p:ph type="ctrTitle"/>
          </p:nvPr>
        </p:nvSpPr>
        <p:spPr/>
        <p:txBody>
          <a:bodyPr/>
          <a:lstStyle/>
          <a:p>
            <a:r>
              <a:rPr lang="en-US" dirty="0"/>
              <a:t>Composing &amp; Sharing Your Teaching Dossier</a:t>
            </a:r>
          </a:p>
        </p:txBody>
      </p:sp>
      <p:sp>
        <p:nvSpPr>
          <p:cNvPr id="3" name="Subtitle 2">
            <a:extLst>
              <a:ext uri="{FF2B5EF4-FFF2-40B4-BE49-F238E27FC236}">
                <a16:creationId xmlns:a16="http://schemas.microsoft.com/office/drawing/2014/main" id="{B621C91C-7F5C-EAF7-CEDF-0735661C0139}"/>
              </a:ext>
            </a:extLst>
          </p:cNvPr>
          <p:cNvSpPr>
            <a:spLocks noGrp="1"/>
          </p:cNvSpPr>
          <p:nvPr>
            <p:ph type="subTitle" idx="1"/>
          </p:nvPr>
        </p:nvSpPr>
        <p:spPr/>
        <p:txBody>
          <a:bodyPr/>
          <a:lstStyle/>
          <a:p>
            <a:r>
              <a:rPr lang="en-US" dirty="0"/>
              <a:t>Center for teaching and learning innovation </a:t>
            </a:r>
            <a:br>
              <a:rPr lang="en-US" dirty="0"/>
            </a:br>
            <a:r>
              <a:rPr lang="en-US" dirty="0"/>
              <a:t>(Draft)</a:t>
            </a:r>
          </a:p>
        </p:txBody>
      </p:sp>
    </p:spTree>
    <p:extLst>
      <p:ext uri="{BB962C8B-B14F-4D97-AF65-F5344CB8AC3E}">
        <p14:creationId xmlns:p14="http://schemas.microsoft.com/office/powerpoint/2010/main" val="2916341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59827" y="386146"/>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459827" y="1965434"/>
            <a:ext cx="4966424" cy="769441"/>
          </a:xfrm>
          <a:prstGeom prst="rect">
            <a:avLst/>
          </a:prstGeom>
          <a:noFill/>
        </p:spPr>
        <p:txBody>
          <a:bodyPr wrap="none" rtlCol="0">
            <a:spAutoFit/>
          </a:bodyPr>
          <a:lstStyle/>
          <a:p>
            <a:r>
              <a:rPr lang="en-US" sz="4400" b="1" dirty="0"/>
              <a:t>Reviews &amp; Feedback</a:t>
            </a:r>
          </a:p>
        </p:txBody>
      </p:sp>
      <p:sp>
        <p:nvSpPr>
          <p:cNvPr id="4" name="TextBox 3">
            <a:extLst>
              <a:ext uri="{FF2B5EF4-FFF2-40B4-BE49-F238E27FC236}">
                <a16:creationId xmlns:a16="http://schemas.microsoft.com/office/drawing/2014/main" id="{1B80B626-740E-24B0-6B44-5C09AB8E3751}"/>
              </a:ext>
            </a:extLst>
          </p:cNvPr>
          <p:cNvSpPr txBox="1"/>
          <p:nvPr/>
        </p:nvSpPr>
        <p:spPr>
          <a:xfrm>
            <a:off x="662152" y="3090041"/>
            <a:ext cx="10172849" cy="1477328"/>
          </a:xfrm>
          <a:prstGeom prst="rect">
            <a:avLst/>
          </a:prstGeom>
          <a:noFill/>
        </p:spPr>
        <p:txBody>
          <a:bodyPr wrap="none" rtlCol="0">
            <a:spAutoFit/>
          </a:bodyPr>
          <a:lstStyle/>
          <a:p>
            <a:pPr marL="285750" indent="-285750">
              <a:buFontTx/>
              <a:buChar char="-"/>
            </a:pPr>
            <a:r>
              <a:rPr lang="en-US" dirty="0"/>
              <a:t>Consider sharing (anonymized) feedback from students in the form of emails, posts in discussion forums</a:t>
            </a:r>
          </a:p>
          <a:p>
            <a:r>
              <a:rPr lang="en-US" dirty="0"/>
              <a:t>    or general feedback.</a:t>
            </a:r>
          </a:p>
          <a:p>
            <a:pPr marL="285750" indent="-285750">
              <a:buFontTx/>
              <a:buChar char="-"/>
            </a:pPr>
            <a:r>
              <a:rPr lang="en-US" dirty="0"/>
              <a:t>Course evaluation data if it is public and anonymized.</a:t>
            </a:r>
          </a:p>
          <a:p>
            <a:pPr marL="285750" indent="-285750">
              <a:buFontTx/>
              <a:buChar char="-"/>
            </a:pPr>
            <a:r>
              <a:rPr lang="en-US" dirty="0"/>
              <a:t>Peer feedback and comments from peer dialogue activities (with permission)</a:t>
            </a:r>
          </a:p>
          <a:p>
            <a:pPr marL="285750" indent="-285750">
              <a:buFontTx/>
              <a:buChar char="-"/>
            </a:pPr>
            <a:r>
              <a:rPr lang="en-US" dirty="0"/>
              <a:t>Awards and recognition (i.e. </a:t>
            </a:r>
            <a:r>
              <a:rPr lang="en-US" dirty="0" err="1"/>
              <a:t>iteach.msu.edu</a:t>
            </a:r>
            <a:r>
              <a:rPr lang="en-US" dirty="0"/>
              <a:t> “Thank an Educator”)</a:t>
            </a:r>
          </a:p>
        </p:txBody>
      </p:sp>
    </p:spTree>
    <p:extLst>
      <p:ext uri="{BB962C8B-B14F-4D97-AF65-F5344CB8AC3E}">
        <p14:creationId xmlns:p14="http://schemas.microsoft.com/office/powerpoint/2010/main" val="2520821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07276" y="365126"/>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407276" y="1954924"/>
            <a:ext cx="6422720" cy="769441"/>
          </a:xfrm>
          <a:prstGeom prst="rect">
            <a:avLst/>
          </a:prstGeom>
          <a:noFill/>
        </p:spPr>
        <p:txBody>
          <a:bodyPr wrap="none" rtlCol="0">
            <a:spAutoFit/>
          </a:bodyPr>
          <a:lstStyle/>
          <a:p>
            <a:r>
              <a:rPr lang="en-US" sz="4400" b="1" dirty="0"/>
              <a:t>Summary &amp; Reflections</a:t>
            </a:r>
          </a:p>
        </p:txBody>
      </p:sp>
      <p:sp>
        <p:nvSpPr>
          <p:cNvPr id="4" name="TextBox 3">
            <a:extLst>
              <a:ext uri="{FF2B5EF4-FFF2-40B4-BE49-F238E27FC236}">
                <a16:creationId xmlns:a16="http://schemas.microsoft.com/office/drawing/2014/main" id="{D743B0E7-7F74-E137-001A-362652E36827}"/>
              </a:ext>
            </a:extLst>
          </p:cNvPr>
          <p:cNvSpPr txBox="1"/>
          <p:nvPr/>
        </p:nvSpPr>
        <p:spPr>
          <a:xfrm>
            <a:off x="525517" y="2900855"/>
            <a:ext cx="11130455" cy="2308324"/>
          </a:xfrm>
          <a:prstGeom prst="rect">
            <a:avLst/>
          </a:prstGeom>
          <a:noFill/>
        </p:spPr>
        <p:txBody>
          <a:bodyPr wrap="square" rtlCol="0">
            <a:spAutoFit/>
          </a:bodyPr>
          <a:lstStyle/>
          <a:p>
            <a:r>
              <a:rPr lang="en-US" dirty="0"/>
              <a:t>Keeping notes on your teaching is a good professional practice. It allows you to reflect and review your efforts and experiences for future opportunities. Consider the practice of reflecting on your instruction as your chance to present your perspective on a course. Students have this opportunity in the course evaluation process, similarly you should also look at that experience and comment on things that worked well, and things that would be done differently the next time. </a:t>
            </a:r>
          </a:p>
          <a:p>
            <a:endParaRPr lang="en-US" dirty="0"/>
          </a:p>
          <a:p>
            <a:r>
              <a:rPr lang="en-US" dirty="0"/>
              <a:t>Your summary should be a brief reflection on your experiences. You may also outline goals that you hope to accomplish in your teaching practice. </a:t>
            </a:r>
          </a:p>
        </p:txBody>
      </p:sp>
    </p:spTree>
    <p:extLst>
      <p:ext uri="{BB962C8B-B14F-4D97-AF65-F5344CB8AC3E}">
        <p14:creationId xmlns:p14="http://schemas.microsoft.com/office/powerpoint/2010/main" val="980465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80849" y="302064"/>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407276" y="1944413"/>
            <a:ext cx="6067687" cy="769441"/>
          </a:xfrm>
          <a:prstGeom prst="rect">
            <a:avLst/>
          </a:prstGeom>
          <a:noFill/>
        </p:spPr>
        <p:txBody>
          <a:bodyPr wrap="none" rtlCol="0">
            <a:spAutoFit/>
          </a:bodyPr>
          <a:lstStyle/>
          <a:p>
            <a:r>
              <a:rPr lang="en-US" sz="4400" b="1" dirty="0"/>
              <a:t>Appendices / Evidence</a:t>
            </a:r>
          </a:p>
        </p:txBody>
      </p:sp>
      <p:sp>
        <p:nvSpPr>
          <p:cNvPr id="4" name="TextBox 3">
            <a:extLst>
              <a:ext uri="{FF2B5EF4-FFF2-40B4-BE49-F238E27FC236}">
                <a16:creationId xmlns:a16="http://schemas.microsoft.com/office/drawing/2014/main" id="{6072CE96-1FD0-0C17-972E-193175D61951}"/>
              </a:ext>
            </a:extLst>
          </p:cNvPr>
          <p:cNvSpPr txBox="1"/>
          <p:nvPr/>
        </p:nvSpPr>
        <p:spPr>
          <a:xfrm>
            <a:off x="480849" y="2713854"/>
            <a:ext cx="10796751" cy="2862322"/>
          </a:xfrm>
          <a:prstGeom prst="rect">
            <a:avLst/>
          </a:prstGeom>
          <a:noFill/>
        </p:spPr>
        <p:txBody>
          <a:bodyPr wrap="square" rtlCol="0">
            <a:spAutoFit/>
          </a:bodyPr>
          <a:lstStyle/>
          <a:p>
            <a:r>
              <a:rPr lang="en-US" dirty="0"/>
              <a:t>One of the most profound differences between a dossier / portfolio and a Curriculum Vitae (CV) is that you can showcase and provide artifacts to demonstrate your work. In this portion of your dossier you may consider adding:</a:t>
            </a:r>
          </a:p>
          <a:p>
            <a:endParaRPr lang="en-US" dirty="0"/>
          </a:p>
          <a:p>
            <a:r>
              <a:rPr lang="en-US" dirty="0"/>
              <a:t>-   Examples of learning activities </a:t>
            </a:r>
          </a:p>
          <a:p>
            <a:pPr marL="285750" indent="-285750">
              <a:buFontTx/>
              <a:buChar char="-"/>
            </a:pPr>
            <a:r>
              <a:rPr lang="en-US" dirty="0"/>
              <a:t>Module examples</a:t>
            </a:r>
          </a:p>
          <a:p>
            <a:pPr marL="285750" indent="-285750">
              <a:buFontTx/>
              <a:buChar char="-"/>
            </a:pPr>
            <a:r>
              <a:rPr lang="en-US" dirty="0"/>
              <a:t>Learning materials that you have developed</a:t>
            </a:r>
          </a:p>
          <a:p>
            <a:pPr marL="285750" indent="-285750">
              <a:buFontTx/>
              <a:buChar char="-"/>
            </a:pPr>
            <a:r>
              <a:rPr lang="en-US" dirty="0"/>
              <a:t>Assessments</a:t>
            </a:r>
          </a:p>
          <a:p>
            <a:endParaRPr lang="en-US" dirty="0"/>
          </a:p>
          <a:p>
            <a:pPr marL="285750" indent="-285750">
              <a:buFontTx/>
              <a:buChar char="-"/>
            </a:pPr>
            <a:endParaRPr lang="en-US" dirty="0"/>
          </a:p>
        </p:txBody>
      </p:sp>
    </p:spTree>
    <p:extLst>
      <p:ext uri="{BB962C8B-B14F-4D97-AF65-F5344CB8AC3E}">
        <p14:creationId xmlns:p14="http://schemas.microsoft.com/office/powerpoint/2010/main" val="3625826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9EBBC-A86D-85E5-0660-AD9F215E3406}"/>
              </a:ext>
            </a:extLst>
          </p:cNvPr>
          <p:cNvSpPr>
            <a:spLocks noGrp="1"/>
          </p:cNvSpPr>
          <p:nvPr>
            <p:ph type="title"/>
          </p:nvPr>
        </p:nvSpPr>
        <p:spPr/>
        <p:txBody>
          <a:bodyPr/>
          <a:lstStyle/>
          <a:p>
            <a:r>
              <a:rPr lang="en-US" dirty="0"/>
              <a:t>Sharing your dossier</a:t>
            </a:r>
          </a:p>
        </p:txBody>
      </p:sp>
      <p:sp>
        <p:nvSpPr>
          <p:cNvPr id="3" name="Content Placeholder 2">
            <a:extLst>
              <a:ext uri="{FF2B5EF4-FFF2-40B4-BE49-F238E27FC236}">
                <a16:creationId xmlns:a16="http://schemas.microsoft.com/office/drawing/2014/main" id="{CFEE43BD-F25A-AA61-5DD0-2421290D9990}"/>
              </a:ext>
            </a:extLst>
          </p:cNvPr>
          <p:cNvSpPr>
            <a:spLocks noGrp="1"/>
          </p:cNvSpPr>
          <p:nvPr>
            <p:ph idx="1"/>
          </p:nvPr>
        </p:nvSpPr>
        <p:spPr/>
        <p:txBody>
          <a:bodyPr anchor="t"/>
          <a:lstStyle/>
          <a:p>
            <a:r>
              <a:rPr lang="en-US" dirty="0"/>
              <a:t>Creating a resource to share</a:t>
            </a:r>
          </a:p>
          <a:p>
            <a:r>
              <a:rPr lang="en-US" dirty="0"/>
              <a:t>Making the right decision</a:t>
            </a:r>
          </a:p>
          <a:p>
            <a:r>
              <a:rPr lang="en-US" dirty="0"/>
              <a:t>Options and examples</a:t>
            </a:r>
          </a:p>
          <a:p>
            <a:r>
              <a:rPr lang="en-US" dirty="0"/>
              <a:t>Things to consider</a:t>
            </a:r>
          </a:p>
        </p:txBody>
      </p:sp>
    </p:spTree>
    <p:extLst>
      <p:ext uri="{BB962C8B-B14F-4D97-AF65-F5344CB8AC3E}">
        <p14:creationId xmlns:p14="http://schemas.microsoft.com/office/powerpoint/2010/main" val="4271719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9EBBC-A86D-85E5-0660-AD9F215E3406}"/>
              </a:ext>
            </a:extLst>
          </p:cNvPr>
          <p:cNvSpPr>
            <a:spLocks noGrp="1"/>
          </p:cNvSpPr>
          <p:nvPr>
            <p:ph type="title"/>
          </p:nvPr>
        </p:nvSpPr>
        <p:spPr/>
        <p:txBody>
          <a:bodyPr/>
          <a:lstStyle/>
          <a:p>
            <a:r>
              <a:rPr lang="en-US" dirty="0"/>
              <a:t>Creating your dossier</a:t>
            </a:r>
          </a:p>
        </p:txBody>
      </p:sp>
      <p:sp>
        <p:nvSpPr>
          <p:cNvPr id="3" name="Content Placeholder 2">
            <a:extLst>
              <a:ext uri="{FF2B5EF4-FFF2-40B4-BE49-F238E27FC236}">
                <a16:creationId xmlns:a16="http://schemas.microsoft.com/office/drawing/2014/main" id="{CFEE43BD-F25A-AA61-5DD0-2421290D9990}"/>
              </a:ext>
            </a:extLst>
          </p:cNvPr>
          <p:cNvSpPr>
            <a:spLocks noGrp="1"/>
          </p:cNvSpPr>
          <p:nvPr>
            <p:ph idx="1"/>
          </p:nvPr>
        </p:nvSpPr>
        <p:spPr/>
        <p:txBody>
          <a:bodyPr anchor="t"/>
          <a:lstStyle/>
          <a:p>
            <a:r>
              <a:rPr lang="en-US" dirty="0"/>
              <a:t>Using your MSU NetID you have access to various tools and resources that you may consider using in the development of your dossier. Two options you may consider:</a:t>
            </a:r>
          </a:p>
          <a:p>
            <a:pPr lvl="1"/>
            <a:r>
              <a:rPr lang="en-US" dirty="0"/>
              <a:t>D2L </a:t>
            </a:r>
          </a:p>
          <a:p>
            <a:pPr lvl="1"/>
            <a:r>
              <a:rPr lang="en-US" dirty="0"/>
              <a:t>Google Sites</a:t>
            </a:r>
          </a:p>
        </p:txBody>
      </p:sp>
    </p:spTree>
    <p:extLst>
      <p:ext uri="{BB962C8B-B14F-4D97-AF65-F5344CB8AC3E}">
        <p14:creationId xmlns:p14="http://schemas.microsoft.com/office/powerpoint/2010/main" val="441523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9EBBC-A86D-85E5-0660-AD9F215E3406}"/>
              </a:ext>
            </a:extLst>
          </p:cNvPr>
          <p:cNvSpPr>
            <a:spLocks noGrp="1"/>
          </p:cNvSpPr>
          <p:nvPr>
            <p:ph type="title"/>
          </p:nvPr>
        </p:nvSpPr>
        <p:spPr/>
        <p:txBody>
          <a:bodyPr/>
          <a:lstStyle/>
          <a:p>
            <a:r>
              <a:rPr lang="en-US" dirty="0"/>
              <a:t>D2L - ePortfolio</a:t>
            </a:r>
          </a:p>
        </p:txBody>
      </p:sp>
      <p:sp>
        <p:nvSpPr>
          <p:cNvPr id="3" name="Content Placeholder 2">
            <a:extLst>
              <a:ext uri="{FF2B5EF4-FFF2-40B4-BE49-F238E27FC236}">
                <a16:creationId xmlns:a16="http://schemas.microsoft.com/office/drawing/2014/main" id="{CFEE43BD-F25A-AA61-5DD0-2421290D9990}"/>
              </a:ext>
            </a:extLst>
          </p:cNvPr>
          <p:cNvSpPr>
            <a:spLocks noGrp="1"/>
          </p:cNvSpPr>
          <p:nvPr>
            <p:ph idx="1"/>
          </p:nvPr>
        </p:nvSpPr>
        <p:spPr/>
        <p:txBody>
          <a:bodyPr anchor="t"/>
          <a:lstStyle/>
          <a:p>
            <a:r>
              <a:rPr lang="en-US" dirty="0"/>
              <a:t>You may be familiar with the ePortfolio option within D2L, or you may have seen the tab and wondered what it was for (see below).</a:t>
            </a:r>
          </a:p>
          <a:p>
            <a:pPr marL="0" indent="0">
              <a:buNone/>
            </a:pPr>
            <a:endParaRPr lang="en-US" dirty="0"/>
          </a:p>
        </p:txBody>
      </p:sp>
      <p:pic>
        <p:nvPicPr>
          <p:cNvPr id="5" name="Picture 4" descr="Graphical user interface, text, application, Teams&#10;&#10;Description automatically generated">
            <a:extLst>
              <a:ext uri="{FF2B5EF4-FFF2-40B4-BE49-F238E27FC236}">
                <a16:creationId xmlns:a16="http://schemas.microsoft.com/office/drawing/2014/main" id="{60DD9899-D7D2-208C-0D98-7B3A31F8CB77}"/>
              </a:ext>
            </a:extLst>
          </p:cNvPr>
          <p:cNvPicPr>
            <a:picLocks noChangeAspect="1"/>
          </p:cNvPicPr>
          <p:nvPr/>
        </p:nvPicPr>
        <p:blipFill>
          <a:blip r:embed="rId2"/>
          <a:stretch>
            <a:fillRect/>
          </a:stretch>
        </p:blipFill>
        <p:spPr>
          <a:xfrm>
            <a:off x="1821413" y="3080768"/>
            <a:ext cx="7772400" cy="1420992"/>
          </a:xfrm>
          <a:prstGeom prst="rect">
            <a:avLst/>
          </a:prstGeom>
        </p:spPr>
      </p:pic>
      <p:sp>
        <p:nvSpPr>
          <p:cNvPr id="6" name="Frame 5">
            <a:extLst>
              <a:ext uri="{FF2B5EF4-FFF2-40B4-BE49-F238E27FC236}">
                <a16:creationId xmlns:a16="http://schemas.microsoft.com/office/drawing/2014/main" id="{B8F8B281-8B86-B370-14E2-AA1F6A4E8B27}"/>
              </a:ext>
            </a:extLst>
          </p:cNvPr>
          <p:cNvSpPr/>
          <p:nvPr/>
        </p:nvSpPr>
        <p:spPr>
          <a:xfrm>
            <a:off x="3878317" y="3899338"/>
            <a:ext cx="1093076" cy="336331"/>
          </a:xfrm>
          <a:prstGeom prst="frame">
            <a:avLst>
              <a:gd name="adj1" fmla="val 312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99296D91-2A50-9A86-5C91-B2B8616B0433}"/>
              </a:ext>
            </a:extLst>
          </p:cNvPr>
          <p:cNvSpPr txBox="1"/>
          <p:nvPr/>
        </p:nvSpPr>
        <p:spPr>
          <a:xfrm>
            <a:off x="665275" y="5320330"/>
            <a:ext cx="10454670" cy="923330"/>
          </a:xfrm>
          <a:prstGeom prst="rect">
            <a:avLst/>
          </a:prstGeom>
          <a:noFill/>
        </p:spPr>
        <p:txBody>
          <a:bodyPr wrap="square" rtlCol="0">
            <a:spAutoFit/>
          </a:bodyPr>
          <a:lstStyle/>
          <a:p>
            <a:r>
              <a:rPr lang="en-US" dirty="0"/>
              <a:t>Note:  The D2L ePortfolio is available to anyone with a NetID who can log into D2L. This doesn’t mean it is the best or most ‘user-friendly’ option. It is being presented here because it is a tool everyone at MSU should have access to. </a:t>
            </a:r>
          </a:p>
        </p:txBody>
      </p:sp>
    </p:spTree>
    <p:extLst>
      <p:ext uri="{BB962C8B-B14F-4D97-AF65-F5344CB8AC3E}">
        <p14:creationId xmlns:p14="http://schemas.microsoft.com/office/powerpoint/2010/main" val="619616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9EBBC-A86D-85E5-0660-AD9F215E3406}"/>
              </a:ext>
            </a:extLst>
          </p:cNvPr>
          <p:cNvSpPr>
            <a:spLocks noGrp="1"/>
          </p:cNvSpPr>
          <p:nvPr>
            <p:ph type="title"/>
          </p:nvPr>
        </p:nvSpPr>
        <p:spPr/>
        <p:txBody>
          <a:bodyPr/>
          <a:lstStyle/>
          <a:p>
            <a:r>
              <a:rPr lang="en-US" dirty="0"/>
              <a:t>D2L - ePortfolio</a:t>
            </a:r>
          </a:p>
        </p:txBody>
      </p:sp>
      <p:sp>
        <p:nvSpPr>
          <p:cNvPr id="3" name="Content Placeholder 2">
            <a:extLst>
              <a:ext uri="{FF2B5EF4-FFF2-40B4-BE49-F238E27FC236}">
                <a16:creationId xmlns:a16="http://schemas.microsoft.com/office/drawing/2014/main" id="{CFEE43BD-F25A-AA61-5DD0-2421290D9990}"/>
              </a:ext>
            </a:extLst>
          </p:cNvPr>
          <p:cNvSpPr>
            <a:spLocks noGrp="1"/>
          </p:cNvSpPr>
          <p:nvPr>
            <p:ph idx="1"/>
          </p:nvPr>
        </p:nvSpPr>
        <p:spPr>
          <a:xfrm>
            <a:off x="581192" y="1992238"/>
            <a:ext cx="11029615" cy="3678303"/>
          </a:xfrm>
        </p:spPr>
        <p:txBody>
          <a:bodyPr anchor="t"/>
          <a:lstStyle/>
          <a:p>
            <a:r>
              <a:rPr lang="en-US" dirty="0"/>
              <a:t>Building an </a:t>
            </a:r>
            <a:r>
              <a:rPr lang="en-US" dirty="0" err="1"/>
              <a:t>ePorfolio</a:t>
            </a:r>
            <a:r>
              <a:rPr lang="en-US" dirty="0"/>
              <a:t> in D2L is counter intuitive to other tools, like Google Sites. </a:t>
            </a:r>
          </a:p>
          <a:p>
            <a:r>
              <a:rPr lang="en-US" dirty="0"/>
              <a:t>To construct an ePortfolio in D2L, you must first add the artifacts (i.e. examples, documents, reflections) to D2L (See image below)</a:t>
            </a:r>
          </a:p>
          <a:p>
            <a:pPr marL="0" indent="0">
              <a:buNone/>
            </a:pPr>
            <a:endParaRPr lang="en-US" dirty="0"/>
          </a:p>
          <a:p>
            <a:pPr marL="0" indent="0">
              <a:buNone/>
            </a:pPr>
            <a:endParaRPr lang="en-US" dirty="0"/>
          </a:p>
        </p:txBody>
      </p:sp>
      <p:pic>
        <p:nvPicPr>
          <p:cNvPr id="8" name="Picture 7" descr="Graphical user interface, text, application, email&#10;&#10;Description automatically generated">
            <a:extLst>
              <a:ext uri="{FF2B5EF4-FFF2-40B4-BE49-F238E27FC236}">
                <a16:creationId xmlns:a16="http://schemas.microsoft.com/office/drawing/2014/main" id="{0765D859-7941-B0C0-FD9F-B4A9D0F3EDFC}"/>
              </a:ext>
            </a:extLst>
          </p:cNvPr>
          <p:cNvPicPr>
            <a:picLocks noChangeAspect="1"/>
          </p:cNvPicPr>
          <p:nvPr/>
        </p:nvPicPr>
        <p:blipFill>
          <a:blip r:embed="rId2"/>
          <a:stretch>
            <a:fillRect/>
          </a:stretch>
        </p:blipFill>
        <p:spPr>
          <a:xfrm>
            <a:off x="581192" y="3200401"/>
            <a:ext cx="5197038" cy="3319227"/>
          </a:xfrm>
          <a:prstGeom prst="rect">
            <a:avLst/>
          </a:prstGeom>
        </p:spPr>
      </p:pic>
      <p:sp>
        <p:nvSpPr>
          <p:cNvPr id="9" name="TextBox 8">
            <a:extLst>
              <a:ext uri="{FF2B5EF4-FFF2-40B4-BE49-F238E27FC236}">
                <a16:creationId xmlns:a16="http://schemas.microsoft.com/office/drawing/2014/main" id="{3E1C69E1-1BC3-0EAA-BF4D-2990E5502D3D}"/>
              </a:ext>
            </a:extLst>
          </p:cNvPr>
          <p:cNvSpPr txBox="1"/>
          <p:nvPr/>
        </p:nvSpPr>
        <p:spPr>
          <a:xfrm>
            <a:off x="6413772" y="3879093"/>
            <a:ext cx="5398266" cy="1477328"/>
          </a:xfrm>
          <a:prstGeom prst="rect">
            <a:avLst/>
          </a:prstGeom>
          <a:noFill/>
        </p:spPr>
        <p:txBody>
          <a:bodyPr wrap="square" rtlCol="0">
            <a:spAutoFit/>
          </a:bodyPr>
          <a:lstStyle/>
          <a:p>
            <a:r>
              <a:rPr lang="en-US" dirty="0"/>
              <a:t>To add artifacts and items to your ePortfolio:</a:t>
            </a:r>
          </a:p>
          <a:p>
            <a:endParaRPr lang="en-US" dirty="0"/>
          </a:p>
          <a:p>
            <a:pPr marL="285750" indent="-285750">
              <a:buFontTx/>
              <a:buChar char="-"/>
            </a:pPr>
            <a:r>
              <a:rPr lang="en-US" dirty="0"/>
              <a:t>Go to ‘My Items’</a:t>
            </a:r>
          </a:p>
          <a:p>
            <a:pPr marL="285750" indent="-285750">
              <a:buFontTx/>
              <a:buChar char="-"/>
            </a:pPr>
            <a:r>
              <a:rPr lang="en-US" dirty="0"/>
              <a:t>Select ‘Add’</a:t>
            </a:r>
          </a:p>
          <a:p>
            <a:pPr marL="285750" indent="-285750">
              <a:buFontTx/>
              <a:buChar char="-"/>
            </a:pPr>
            <a:r>
              <a:rPr lang="en-US" dirty="0"/>
              <a:t>Select the type of item you wish to add</a:t>
            </a:r>
          </a:p>
        </p:txBody>
      </p:sp>
    </p:spTree>
    <p:extLst>
      <p:ext uri="{BB962C8B-B14F-4D97-AF65-F5344CB8AC3E}">
        <p14:creationId xmlns:p14="http://schemas.microsoft.com/office/powerpoint/2010/main" val="231600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9EBBC-A86D-85E5-0660-AD9F215E3406}"/>
              </a:ext>
            </a:extLst>
          </p:cNvPr>
          <p:cNvSpPr>
            <a:spLocks noGrp="1"/>
          </p:cNvSpPr>
          <p:nvPr>
            <p:ph type="title"/>
          </p:nvPr>
        </p:nvSpPr>
        <p:spPr>
          <a:xfrm>
            <a:off x="581192" y="702156"/>
            <a:ext cx="11029616" cy="1013800"/>
          </a:xfrm>
        </p:spPr>
        <p:txBody>
          <a:bodyPr>
            <a:normAutofit/>
          </a:bodyPr>
          <a:lstStyle/>
          <a:p>
            <a:r>
              <a:rPr lang="en-US" dirty="0"/>
              <a:t>D2L - ePortfolio</a:t>
            </a:r>
          </a:p>
        </p:txBody>
      </p:sp>
      <p:sp>
        <p:nvSpPr>
          <p:cNvPr id="10" name="Rectangle 9">
            <a:extLst>
              <a:ext uri="{FF2B5EF4-FFF2-40B4-BE49-F238E27FC236}">
                <a16:creationId xmlns:a16="http://schemas.microsoft.com/office/drawing/2014/main" id="{44CCC960-EBB0-4648-A189-5FEE0EE3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raphical user interface, text, application, email&#10;&#10;Description automatically generated">
            <a:extLst>
              <a:ext uri="{FF2B5EF4-FFF2-40B4-BE49-F238E27FC236}">
                <a16:creationId xmlns:a16="http://schemas.microsoft.com/office/drawing/2014/main" id="{61845D5B-1DF9-E4F7-7AA7-7C0B06BABF6A}"/>
              </a:ext>
            </a:extLst>
          </p:cNvPr>
          <p:cNvPicPr>
            <a:picLocks noChangeAspect="1"/>
          </p:cNvPicPr>
          <p:nvPr/>
        </p:nvPicPr>
        <p:blipFill rotWithShape="1">
          <a:blip r:embed="rId2"/>
          <a:srcRect t="606" r="-3" b="7184"/>
          <a:stretch/>
        </p:blipFill>
        <p:spPr>
          <a:xfrm>
            <a:off x="657225" y="2361056"/>
            <a:ext cx="4962525" cy="3649219"/>
          </a:xfrm>
          <a:prstGeom prst="rect">
            <a:avLst/>
          </a:prstGeom>
        </p:spPr>
      </p:pic>
      <p:sp>
        <p:nvSpPr>
          <p:cNvPr id="3" name="Content Placeholder 2">
            <a:extLst>
              <a:ext uri="{FF2B5EF4-FFF2-40B4-BE49-F238E27FC236}">
                <a16:creationId xmlns:a16="http://schemas.microsoft.com/office/drawing/2014/main" id="{CFEE43BD-F25A-AA61-5DD0-2421290D9990}"/>
              </a:ext>
            </a:extLst>
          </p:cNvPr>
          <p:cNvSpPr>
            <a:spLocks noGrp="1"/>
          </p:cNvSpPr>
          <p:nvPr>
            <p:ph idx="1"/>
          </p:nvPr>
        </p:nvSpPr>
        <p:spPr>
          <a:xfrm>
            <a:off x="6335805" y="2180496"/>
            <a:ext cx="5275001" cy="4045683"/>
          </a:xfrm>
        </p:spPr>
        <p:txBody>
          <a:bodyPr>
            <a:normAutofit/>
          </a:bodyPr>
          <a:lstStyle/>
          <a:p>
            <a:r>
              <a:rPr lang="en-US" dirty="0"/>
              <a:t>Once you have your items added to D2L, you can compose your ePortfolio.</a:t>
            </a:r>
          </a:p>
          <a:p>
            <a:r>
              <a:rPr lang="en-US" dirty="0"/>
              <a:t>The ePortfolio in D2L is shared by creating a ‘Presentation’. </a:t>
            </a:r>
          </a:p>
          <a:p>
            <a:r>
              <a:rPr lang="en-US" dirty="0"/>
              <a:t>Select the ‘New Presentation’ tab and fill in the information for your presentation (see image to left).</a:t>
            </a:r>
          </a:p>
          <a:p>
            <a:r>
              <a:rPr lang="en-US" dirty="0"/>
              <a:t>You can add pages and select different layouts for your ePortfolio.</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18550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9EBBC-A86D-85E5-0660-AD9F215E3406}"/>
              </a:ext>
            </a:extLst>
          </p:cNvPr>
          <p:cNvSpPr>
            <a:spLocks noGrp="1"/>
          </p:cNvSpPr>
          <p:nvPr>
            <p:ph type="title"/>
          </p:nvPr>
        </p:nvSpPr>
        <p:spPr>
          <a:xfrm>
            <a:off x="581192" y="702156"/>
            <a:ext cx="11029616" cy="1013800"/>
          </a:xfrm>
        </p:spPr>
        <p:txBody>
          <a:bodyPr>
            <a:normAutofit/>
          </a:bodyPr>
          <a:lstStyle/>
          <a:p>
            <a:r>
              <a:rPr lang="en-US" dirty="0"/>
              <a:t>D2L - ePortfolio</a:t>
            </a:r>
          </a:p>
        </p:txBody>
      </p:sp>
      <p:sp>
        <p:nvSpPr>
          <p:cNvPr id="10" name="Rectangle 9">
            <a:extLst>
              <a:ext uri="{FF2B5EF4-FFF2-40B4-BE49-F238E27FC236}">
                <a16:creationId xmlns:a16="http://schemas.microsoft.com/office/drawing/2014/main" id="{44CCC960-EBB0-4648-A189-5FEE0EE3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FEE43BD-F25A-AA61-5DD0-2421290D9990}"/>
              </a:ext>
            </a:extLst>
          </p:cNvPr>
          <p:cNvSpPr>
            <a:spLocks noGrp="1"/>
          </p:cNvSpPr>
          <p:nvPr>
            <p:ph idx="1"/>
          </p:nvPr>
        </p:nvSpPr>
        <p:spPr>
          <a:xfrm>
            <a:off x="511351" y="2870961"/>
            <a:ext cx="5275001" cy="3284883"/>
          </a:xfrm>
        </p:spPr>
        <p:txBody>
          <a:bodyPr>
            <a:normAutofit/>
          </a:bodyPr>
          <a:lstStyle/>
          <a:p>
            <a:r>
              <a:rPr lang="en-US" dirty="0"/>
              <a:t>When you have composed your ePortfolio, you can share it with people for review and feedback. </a:t>
            </a:r>
          </a:p>
          <a:p>
            <a:r>
              <a:rPr lang="en-US" dirty="0"/>
              <a:t>Look for the title of your presentation within the ePortfolio section of D2L.</a:t>
            </a:r>
          </a:p>
          <a:p>
            <a:r>
              <a:rPr lang="en-US" dirty="0"/>
              <a:t>Select the down arrow and click on the ‘Share’ tab.</a:t>
            </a:r>
          </a:p>
          <a:p>
            <a:r>
              <a:rPr lang="en-US" dirty="0"/>
              <a:t>You can set the window of access for people to review your ePortfolio.</a:t>
            </a:r>
          </a:p>
          <a:p>
            <a:r>
              <a:rPr lang="en-US" dirty="0"/>
              <a:t>There is a URL that you can share with people to access your presentation</a:t>
            </a:r>
          </a:p>
          <a:p>
            <a:endParaRPr lang="en-US" dirty="0"/>
          </a:p>
          <a:p>
            <a:pPr marL="0" indent="0">
              <a:buNone/>
            </a:pPr>
            <a:endParaRPr lang="en-US" dirty="0"/>
          </a:p>
          <a:p>
            <a:pPr marL="0" indent="0">
              <a:buNone/>
            </a:pPr>
            <a:endParaRPr lang="en-US" dirty="0"/>
          </a:p>
        </p:txBody>
      </p:sp>
      <p:pic>
        <p:nvPicPr>
          <p:cNvPr id="6" name="Picture 5" descr="Table&#10;&#10;Description automatically generated with medium confidence">
            <a:extLst>
              <a:ext uri="{FF2B5EF4-FFF2-40B4-BE49-F238E27FC236}">
                <a16:creationId xmlns:a16="http://schemas.microsoft.com/office/drawing/2014/main" id="{5AE7A834-D176-B7A4-104A-40010E1F5CC1}"/>
              </a:ext>
            </a:extLst>
          </p:cNvPr>
          <p:cNvPicPr>
            <a:picLocks noChangeAspect="1"/>
          </p:cNvPicPr>
          <p:nvPr/>
        </p:nvPicPr>
        <p:blipFill>
          <a:blip r:embed="rId2"/>
          <a:stretch>
            <a:fillRect/>
          </a:stretch>
        </p:blipFill>
        <p:spPr>
          <a:xfrm>
            <a:off x="6764298" y="2049193"/>
            <a:ext cx="2305978" cy="4308288"/>
          </a:xfrm>
          <a:prstGeom prst="rect">
            <a:avLst/>
          </a:prstGeom>
        </p:spPr>
      </p:pic>
      <p:sp>
        <p:nvSpPr>
          <p:cNvPr id="7" name="Frame 6">
            <a:extLst>
              <a:ext uri="{FF2B5EF4-FFF2-40B4-BE49-F238E27FC236}">
                <a16:creationId xmlns:a16="http://schemas.microsoft.com/office/drawing/2014/main" id="{0D61B3C8-BDB3-6C0D-BCE9-23A553C42FDD}"/>
              </a:ext>
            </a:extLst>
          </p:cNvPr>
          <p:cNvSpPr/>
          <p:nvPr/>
        </p:nvSpPr>
        <p:spPr>
          <a:xfrm>
            <a:off x="6764298" y="3751729"/>
            <a:ext cx="2204890" cy="451608"/>
          </a:xfrm>
          <a:prstGeom prst="frame">
            <a:avLst>
              <a:gd name="adj1" fmla="val 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809402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CCDF-1BBB-4398-E8A0-6CDFB3E3E1C7}"/>
              </a:ext>
            </a:extLst>
          </p:cNvPr>
          <p:cNvSpPr>
            <a:spLocks noGrp="1"/>
          </p:cNvSpPr>
          <p:nvPr>
            <p:ph type="title"/>
          </p:nvPr>
        </p:nvSpPr>
        <p:spPr/>
        <p:txBody>
          <a:bodyPr/>
          <a:lstStyle/>
          <a:p>
            <a:r>
              <a:rPr lang="en-US" dirty="0"/>
              <a:t>Google Sites</a:t>
            </a:r>
          </a:p>
        </p:txBody>
      </p:sp>
      <p:sp>
        <p:nvSpPr>
          <p:cNvPr id="3" name="TextBox 2">
            <a:extLst>
              <a:ext uri="{FF2B5EF4-FFF2-40B4-BE49-F238E27FC236}">
                <a16:creationId xmlns:a16="http://schemas.microsoft.com/office/drawing/2014/main" id="{8225C004-D9BF-FE55-9DEF-25F50A35963C}"/>
              </a:ext>
            </a:extLst>
          </p:cNvPr>
          <p:cNvSpPr txBox="1"/>
          <p:nvPr/>
        </p:nvSpPr>
        <p:spPr>
          <a:xfrm>
            <a:off x="704193" y="2196662"/>
            <a:ext cx="7851228" cy="4524315"/>
          </a:xfrm>
          <a:prstGeom prst="rect">
            <a:avLst/>
          </a:prstGeom>
          <a:noFill/>
        </p:spPr>
        <p:txBody>
          <a:bodyPr wrap="square" rtlCol="0">
            <a:spAutoFit/>
          </a:bodyPr>
          <a:lstStyle/>
          <a:p>
            <a:pPr marL="285750" indent="-285750">
              <a:buFont typeface="Arial" panose="020B0604020202020204" pitchFamily="34" charset="0"/>
              <a:buChar char="•"/>
            </a:pPr>
            <a:r>
              <a:rPr lang="en-US" dirty="0"/>
              <a:t>Log into your Google account (MSU email address will work)</a:t>
            </a:r>
            <a:br>
              <a:rPr lang="en-US" dirty="0"/>
            </a:br>
            <a:endParaRPr lang="en-US" dirty="0"/>
          </a:p>
          <a:p>
            <a:pPr marL="285750" indent="-285750">
              <a:buFont typeface="Arial" panose="020B0604020202020204" pitchFamily="34" charset="0"/>
              <a:buChar char="•"/>
            </a:pPr>
            <a:r>
              <a:rPr lang="en-US" dirty="0"/>
              <a:t>Go to Google Drive (or go to https://</a:t>
            </a:r>
            <a:r>
              <a:rPr lang="en-US" dirty="0" err="1"/>
              <a:t>sites.google.com</a:t>
            </a:r>
            <a:r>
              <a:rPr lang="en-US" dirty="0"/>
              <a:t>)</a:t>
            </a:r>
            <a:br>
              <a:rPr lang="en-US" dirty="0"/>
            </a:br>
            <a:endParaRPr lang="en-US" dirty="0"/>
          </a:p>
          <a:p>
            <a:pPr marL="285750" indent="-285750">
              <a:buFont typeface="Arial" panose="020B0604020202020204" pitchFamily="34" charset="0"/>
              <a:buChar char="•"/>
            </a:pPr>
            <a:r>
              <a:rPr lang="en-US" dirty="0"/>
              <a:t>Select the ‘New’ button</a:t>
            </a:r>
            <a:br>
              <a:rPr lang="en-US" dirty="0"/>
            </a:br>
            <a:endParaRPr lang="en-US" dirty="0"/>
          </a:p>
          <a:p>
            <a:pPr marL="285750" indent="-285750">
              <a:buFont typeface="Arial" panose="020B0604020202020204" pitchFamily="34" charset="0"/>
              <a:buChar char="•"/>
            </a:pPr>
            <a:r>
              <a:rPr lang="en-US" dirty="0"/>
              <a:t>Search for Google Sites</a:t>
            </a:r>
            <a:br>
              <a:rPr lang="en-US" dirty="0"/>
            </a:br>
            <a:endParaRPr lang="en-US" dirty="0"/>
          </a:p>
          <a:p>
            <a:pPr marL="285750" indent="-285750">
              <a:buFont typeface="Arial" panose="020B0604020202020204" pitchFamily="34" charset="0"/>
              <a:buChar char="•"/>
            </a:pPr>
            <a:r>
              <a:rPr lang="en-US" dirty="0"/>
              <a:t>The interface for Google Sites is more intuitive than ePortfolio. You can:</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Select more themes for your resource.</a:t>
            </a:r>
          </a:p>
          <a:p>
            <a:pPr marL="742950" lvl="1" indent="-285750">
              <a:buFont typeface="Arial" panose="020B0604020202020204" pitchFamily="34" charset="0"/>
              <a:buChar char="•"/>
            </a:pPr>
            <a:r>
              <a:rPr lang="en-US" dirty="0"/>
              <a:t>Add elements as you build</a:t>
            </a:r>
          </a:p>
          <a:p>
            <a:pPr marL="742950" lvl="1" indent="-285750">
              <a:buFont typeface="Arial" panose="020B0604020202020204" pitchFamily="34" charset="0"/>
              <a:buChar char="•"/>
            </a:pPr>
            <a:r>
              <a:rPr lang="en-US" dirty="0"/>
              <a:t>Link to resources within your Google Drive</a:t>
            </a:r>
          </a:p>
          <a:p>
            <a:pPr marL="742950" lvl="1" indent="-285750">
              <a:buFont typeface="Arial" panose="020B0604020202020204" pitchFamily="34" charset="0"/>
              <a:buChar char="•"/>
            </a:pPr>
            <a:r>
              <a:rPr lang="en-US" dirty="0"/>
              <a:t>Use Google analytics to monitor visits to your page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pic>
        <p:nvPicPr>
          <p:cNvPr id="5" name="Picture 4" descr="Icon&#10;&#10;Description automatically generated">
            <a:extLst>
              <a:ext uri="{FF2B5EF4-FFF2-40B4-BE49-F238E27FC236}">
                <a16:creationId xmlns:a16="http://schemas.microsoft.com/office/drawing/2014/main" id="{7CF6039F-DE12-7461-A6D0-ACD47CB45B49}"/>
              </a:ext>
            </a:extLst>
          </p:cNvPr>
          <p:cNvPicPr>
            <a:picLocks noChangeAspect="1"/>
          </p:cNvPicPr>
          <p:nvPr/>
        </p:nvPicPr>
        <p:blipFill>
          <a:blip r:embed="rId2"/>
          <a:stretch>
            <a:fillRect/>
          </a:stretch>
        </p:blipFill>
        <p:spPr>
          <a:xfrm>
            <a:off x="3294118" y="3718910"/>
            <a:ext cx="558800" cy="660400"/>
          </a:xfrm>
          <a:prstGeom prst="rect">
            <a:avLst/>
          </a:prstGeom>
        </p:spPr>
      </p:pic>
      <p:sp>
        <p:nvSpPr>
          <p:cNvPr id="6" name="TextBox 5">
            <a:extLst>
              <a:ext uri="{FF2B5EF4-FFF2-40B4-BE49-F238E27FC236}">
                <a16:creationId xmlns:a16="http://schemas.microsoft.com/office/drawing/2014/main" id="{10DBF93E-84A8-A322-8E87-7EE26A79A866}"/>
              </a:ext>
            </a:extLst>
          </p:cNvPr>
          <p:cNvSpPr txBox="1"/>
          <p:nvPr/>
        </p:nvSpPr>
        <p:spPr>
          <a:xfrm>
            <a:off x="8555421" y="4379310"/>
            <a:ext cx="3363310" cy="2031325"/>
          </a:xfrm>
          <a:prstGeom prst="rect">
            <a:avLst/>
          </a:prstGeom>
          <a:noFill/>
        </p:spPr>
        <p:txBody>
          <a:bodyPr wrap="square" rtlCol="0">
            <a:spAutoFit/>
          </a:bodyPr>
          <a:lstStyle/>
          <a:p>
            <a:r>
              <a:rPr lang="en-US" dirty="0"/>
              <a:t>Note – Google sites is a public facing website. People with the URL can access this site. The benefit of using D2L is that you have more control over who can view and access your portfolio and the content contained within. </a:t>
            </a:r>
          </a:p>
        </p:txBody>
      </p:sp>
      <p:sp>
        <p:nvSpPr>
          <p:cNvPr id="7" name="Frame 6">
            <a:extLst>
              <a:ext uri="{FF2B5EF4-FFF2-40B4-BE49-F238E27FC236}">
                <a16:creationId xmlns:a16="http://schemas.microsoft.com/office/drawing/2014/main" id="{894B3BAD-1BF5-7F91-B604-AC11C3DC0516}"/>
              </a:ext>
            </a:extLst>
          </p:cNvPr>
          <p:cNvSpPr/>
          <p:nvPr/>
        </p:nvSpPr>
        <p:spPr>
          <a:xfrm>
            <a:off x="8481848" y="4224138"/>
            <a:ext cx="3510455" cy="2341667"/>
          </a:xfrm>
          <a:prstGeom prst="frame">
            <a:avLst>
              <a:gd name="adj1" fmla="val 1279"/>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35654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78150-5068-D34F-E7E3-588AED5D89F5}"/>
              </a:ext>
            </a:extLst>
          </p:cNvPr>
          <p:cNvSpPr>
            <a:spLocks noGrp="1"/>
          </p:cNvSpPr>
          <p:nvPr>
            <p:ph type="title"/>
          </p:nvPr>
        </p:nvSpPr>
        <p:spPr>
          <a:xfrm>
            <a:off x="838200" y="365125"/>
            <a:ext cx="10515600" cy="791013"/>
          </a:xfrm>
        </p:spPr>
        <p:txBody>
          <a:bodyPr/>
          <a:lstStyle/>
          <a:p>
            <a:r>
              <a:rPr lang="en-US" dirty="0"/>
              <a:t>Objectives</a:t>
            </a:r>
          </a:p>
        </p:txBody>
      </p:sp>
      <p:sp>
        <p:nvSpPr>
          <p:cNvPr id="3" name="TextBox 2">
            <a:extLst>
              <a:ext uri="{FF2B5EF4-FFF2-40B4-BE49-F238E27FC236}">
                <a16:creationId xmlns:a16="http://schemas.microsoft.com/office/drawing/2014/main" id="{BDC3516A-12B5-A9E6-D2EB-5646B1E5747A}"/>
              </a:ext>
            </a:extLst>
          </p:cNvPr>
          <p:cNvSpPr txBox="1"/>
          <p:nvPr/>
        </p:nvSpPr>
        <p:spPr>
          <a:xfrm>
            <a:off x="838200" y="2241331"/>
            <a:ext cx="7870809" cy="2308324"/>
          </a:xfrm>
          <a:prstGeom prst="rect">
            <a:avLst/>
          </a:prstGeom>
          <a:noFill/>
        </p:spPr>
        <p:txBody>
          <a:bodyPr wrap="none" rtlCol="0">
            <a:spAutoFit/>
          </a:bodyPr>
          <a:lstStyle/>
          <a:p>
            <a:r>
              <a:rPr lang="en-US" dirty="0"/>
              <a:t>By the end of this session, you will:</a:t>
            </a:r>
            <a:br>
              <a:rPr lang="en-US" dirty="0"/>
            </a:br>
            <a:endParaRPr lang="en-US" dirty="0"/>
          </a:p>
          <a:p>
            <a:pPr marL="285750" indent="-285750">
              <a:buFontTx/>
              <a:buChar char="-"/>
            </a:pPr>
            <a:r>
              <a:rPr lang="en-US" dirty="0"/>
              <a:t>Be able to describe the purpose of composing a teaching dossier.</a:t>
            </a:r>
          </a:p>
          <a:p>
            <a:pPr marL="285750" indent="-285750">
              <a:buFontTx/>
              <a:buChar char="-"/>
            </a:pPr>
            <a:r>
              <a:rPr lang="en-US" dirty="0"/>
              <a:t>Be able to identify the core components of a well constructed teaching dossier.</a:t>
            </a:r>
          </a:p>
          <a:p>
            <a:pPr marL="285750" indent="-285750">
              <a:buFontTx/>
              <a:buChar char="-"/>
            </a:pPr>
            <a:r>
              <a:rPr lang="en-US" dirty="0"/>
              <a:t>Construct an outline of your teaching dossier.</a:t>
            </a:r>
          </a:p>
          <a:p>
            <a:pPr marL="285750" indent="-285750">
              <a:buFontTx/>
              <a:buChar char="-"/>
            </a:pPr>
            <a:r>
              <a:rPr lang="en-US" dirty="0"/>
              <a:t>Decide what resources and artifacts you will include in your dossier.</a:t>
            </a:r>
          </a:p>
          <a:p>
            <a:pPr marL="285750" indent="-285750">
              <a:buFontTx/>
              <a:buChar char="-"/>
            </a:pPr>
            <a:r>
              <a:rPr lang="en-US" dirty="0"/>
              <a:t>Decide what tools you will use to build and share your dossier.</a:t>
            </a:r>
          </a:p>
          <a:p>
            <a:pPr marL="285750" indent="-285750">
              <a:buFontTx/>
              <a:buChar char="-"/>
            </a:pPr>
            <a:r>
              <a:rPr lang="en-US" dirty="0"/>
              <a:t>Reflect on how you wish to maintain and build your dossier for future use.</a:t>
            </a:r>
          </a:p>
        </p:txBody>
      </p:sp>
    </p:spTree>
    <p:extLst>
      <p:ext uri="{BB962C8B-B14F-4D97-AF65-F5344CB8AC3E}">
        <p14:creationId xmlns:p14="http://schemas.microsoft.com/office/powerpoint/2010/main" val="1644983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20235-5773-47C0-23AB-45F4F661E5B8}"/>
              </a:ext>
            </a:extLst>
          </p:cNvPr>
          <p:cNvSpPr>
            <a:spLocks noGrp="1"/>
          </p:cNvSpPr>
          <p:nvPr>
            <p:ph type="title"/>
          </p:nvPr>
        </p:nvSpPr>
        <p:spPr/>
        <p:txBody>
          <a:bodyPr/>
          <a:lstStyle/>
          <a:p>
            <a:r>
              <a:rPr lang="en-US" dirty="0"/>
              <a:t>Considerations</a:t>
            </a:r>
          </a:p>
        </p:txBody>
      </p:sp>
      <p:sp>
        <p:nvSpPr>
          <p:cNvPr id="3" name="TextBox 2">
            <a:extLst>
              <a:ext uri="{FF2B5EF4-FFF2-40B4-BE49-F238E27FC236}">
                <a16:creationId xmlns:a16="http://schemas.microsoft.com/office/drawing/2014/main" id="{CDB349B0-2B18-5491-C487-9A21401969C4}"/>
              </a:ext>
            </a:extLst>
          </p:cNvPr>
          <p:cNvSpPr txBox="1"/>
          <p:nvPr/>
        </p:nvSpPr>
        <p:spPr>
          <a:xfrm>
            <a:off x="575894" y="2070538"/>
            <a:ext cx="11174672" cy="2308324"/>
          </a:xfrm>
          <a:prstGeom prst="rect">
            <a:avLst/>
          </a:prstGeom>
          <a:noFill/>
        </p:spPr>
        <p:txBody>
          <a:bodyPr wrap="square" rtlCol="0">
            <a:spAutoFit/>
          </a:bodyPr>
          <a:lstStyle/>
          <a:p>
            <a:r>
              <a:rPr lang="en-US" dirty="0"/>
              <a:t>- There are some factors to consider before you start building or composing your dossier (online):</a:t>
            </a:r>
          </a:p>
          <a:p>
            <a:endParaRPr lang="en-US" dirty="0"/>
          </a:p>
          <a:p>
            <a:r>
              <a:rPr lang="en-US" dirty="0"/>
              <a:t>	- Privacy &amp; access – Who and when?</a:t>
            </a:r>
          </a:p>
          <a:p>
            <a:r>
              <a:rPr lang="en-US" dirty="0"/>
              <a:t>	- Portability – Can I take this with me? </a:t>
            </a:r>
          </a:p>
          <a:p>
            <a:r>
              <a:rPr lang="en-US" dirty="0"/>
              <a:t>	- Ease of developing a resource</a:t>
            </a:r>
          </a:p>
          <a:p>
            <a:r>
              <a:rPr lang="en-US" dirty="0"/>
              <a:t>	- Monitoring visitors (Use of Google Analytics)</a:t>
            </a:r>
          </a:p>
          <a:p>
            <a:r>
              <a:rPr lang="en-US" dirty="0"/>
              <a:t>	- Linking to content and materials – You can link to Google resources within the D2L ePortfolio. You may have a </a:t>
            </a:r>
          </a:p>
          <a:p>
            <a:r>
              <a:rPr lang="en-US" dirty="0"/>
              <a:t>          hard time linking to D2L from Google Sites</a:t>
            </a:r>
          </a:p>
        </p:txBody>
      </p:sp>
    </p:spTree>
    <p:extLst>
      <p:ext uri="{BB962C8B-B14F-4D97-AF65-F5344CB8AC3E}">
        <p14:creationId xmlns:p14="http://schemas.microsoft.com/office/powerpoint/2010/main" val="1007587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53EE3-11E4-5B2D-9EC5-5302C409825B}"/>
              </a:ext>
            </a:extLst>
          </p:cNvPr>
          <p:cNvSpPr>
            <a:spLocks noGrp="1"/>
          </p:cNvSpPr>
          <p:nvPr>
            <p:ph type="title"/>
          </p:nvPr>
        </p:nvSpPr>
        <p:spPr/>
        <p:txBody>
          <a:bodyPr/>
          <a:lstStyle/>
          <a:p>
            <a:r>
              <a:rPr lang="en-US" dirty="0"/>
              <a:t>Consideration checklist</a:t>
            </a:r>
          </a:p>
        </p:txBody>
      </p:sp>
      <p:graphicFrame>
        <p:nvGraphicFramePr>
          <p:cNvPr id="3" name="Table 3">
            <a:extLst>
              <a:ext uri="{FF2B5EF4-FFF2-40B4-BE49-F238E27FC236}">
                <a16:creationId xmlns:a16="http://schemas.microsoft.com/office/drawing/2014/main" id="{27BAF3BC-4F7F-7B0F-C0B4-60C1B9A17EB8}"/>
              </a:ext>
            </a:extLst>
          </p:cNvPr>
          <p:cNvGraphicFramePr>
            <a:graphicFrameLocks noGrp="1"/>
          </p:cNvGraphicFramePr>
          <p:nvPr>
            <p:extLst>
              <p:ext uri="{D42A27DB-BD31-4B8C-83A1-F6EECF244321}">
                <p14:modId xmlns:p14="http://schemas.microsoft.com/office/powerpoint/2010/main" val="1404950438"/>
              </p:ext>
            </p:extLst>
          </p:nvPr>
        </p:nvGraphicFramePr>
        <p:xfrm>
          <a:off x="1544129" y="2025457"/>
          <a:ext cx="8636451" cy="4420550"/>
        </p:xfrm>
        <a:graphic>
          <a:graphicData uri="http://schemas.openxmlformats.org/drawingml/2006/table">
            <a:tbl>
              <a:tblPr firstRow="1" bandRow="1">
                <a:tableStyleId>{2D5ABB26-0587-4C30-8999-92F81FD0307C}</a:tableStyleId>
              </a:tblPr>
              <a:tblGrid>
                <a:gridCol w="2878817">
                  <a:extLst>
                    <a:ext uri="{9D8B030D-6E8A-4147-A177-3AD203B41FA5}">
                      <a16:colId xmlns:a16="http://schemas.microsoft.com/office/drawing/2014/main" val="3522803102"/>
                    </a:ext>
                  </a:extLst>
                </a:gridCol>
                <a:gridCol w="2878817">
                  <a:extLst>
                    <a:ext uri="{9D8B030D-6E8A-4147-A177-3AD203B41FA5}">
                      <a16:colId xmlns:a16="http://schemas.microsoft.com/office/drawing/2014/main" val="1469535273"/>
                    </a:ext>
                  </a:extLst>
                </a:gridCol>
                <a:gridCol w="2878817">
                  <a:extLst>
                    <a:ext uri="{9D8B030D-6E8A-4147-A177-3AD203B41FA5}">
                      <a16:colId xmlns:a16="http://schemas.microsoft.com/office/drawing/2014/main" val="1527750374"/>
                    </a:ext>
                  </a:extLst>
                </a:gridCol>
              </a:tblGrid>
              <a:tr h="472915">
                <a:tc>
                  <a:txBody>
                    <a:bodyPr/>
                    <a:lstStyle/>
                    <a:p>
                      <a:r>
                        <a:rPr lang="en-US" b="1" dirty="0"/>
                        <a:t>Feature</a:t>
                      </a:r>
                    </a:p>
                  </a:txBody>
                  <a:tcPr/>
                </a:tc>
                <a:tc>
                  <a:txBody>
                    <a:bodyPr/>
                    <a:lstStyle/>
                    <a:p>
                      <a:pPr algn="ctr"/>
                      <a:r>
                        <a:rPr lang="en-US" b="1" dirty="0"/>
                        <a:t>D2L</a:t>
                      </a:r>
                    </a:p>
                  </a:txBody>
                  <a:tcPr/>
                </a:tc>
                <a:tc>
                  <a:txBody>
                    <a:bodyPr/>
                    <a:lstStyle/>
                    <a:p>
                      <a:pPr algn="ctr"/>
                      <a:r>
                        <a:rPr lang="en-US" b="1" dirty="0"/>
                        <a:t>Google</a:t>
                      </a:r>
                    </a:p>
                  </a:txBody>
                  <a:tcPr/>
                </a:tc>
                <a:extLst>
                  <a:ext uri="{0D108BD9-81ED-4DB2-BD59-A6C34878D82A}">
                    <a16:rowId xmlns:a16="http://schemas.microsoft.com/office/drawing/2014/main" val="42185391"/>
                  </a:ext>
                </a:extLst>
              </a:tr>
              <a:tr h="0">
                <a:tc>
                  <a:txBody>
                    <a:bodyPr/>
                    <a:lstStyle/>
                    <a:p>
                      <a:r>
                        <a:rPr lang="en-US" sz="1600" dirty="0"/>
                        <a:t>Cost (Free)</a:t>
                      </a:r>
                    </a:p>
                  </a:txBody>
                  <a:tcPr anchor="ctr"/>
                </a:tc>
                <a:tc>
                  <a:txBody>
                    <a:bodyPr/>
                    <a:lstStyle/>
                    <a:p>
                      <a:pPr algn="ctr"/>
                      <a:r>
                        <a:rPr lang="en-US" sz="1600" b="1" dirty="0"/>
                        <a:t>✓</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extLst>
                  <a:ext uri="{0D108BD9-81ED-4DB2-BD59-A6C34878D82A}">
                    <a16:rowId xmlns:a16="http://schemas.microsoft.com/office/drawing/2014/main" val="3226997263"/>
                  </a:ext>
                </a:extLst>
              </a:tr>
              <a:tr h="285882">
                <a:tc>
                  <a:txBody>
                    <a:bodyPr/>
                    <a:lstStyle/>
                    <a:p>
                      <a:r>
                        <a:rPr lang="en-US" sz="1600" dirty="0"/>
                        <a:t>Portability (Take with you)</a:t>
                      </a:r>
                    </a:p>
                  </a:txBody>
                  <a:tcPr anchor="ctr"/>
                </a:tc>
                <a:tc>
                  <a:txBody>
                    <a:bodyPr/>
                    <a:lstStyle/>
                    <a:p>
                      <a:pPr algn="ctr"/>
                      <a:r>
                        <a:rPr lang="en-US" sz="1600" b="1" dirty="0"/>
                        <a:t>✗</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extLst>
                  <a:ext uri="{0D108BD9-81ED-4DB2-BD59-A6C34878D82A}">
                    <a16:rowId xmlns:a16="http://schemas.microsoft.com/office/drawing/2014/main" val="1069352567"/>
                  </a:ext>
                </a:extLst>
              </a:tr>
              <a:tr h="472915">
                <a:tc>
                  <a:txBody>
                    <a:bodyPr/>
                    <a:lstStyle/>
                    <a:p>
                      <a:r>
                        <a:rPr lang="en-US" sz="1600" dirty="0"/>
                        <a:t>Privacy (Control)</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extLst>
                  <a:ext uri="{0D108BD9-81ED-4DB2-BD59-A6C34878D82A}">
                    <a16:rowId xmlns:a16="http://schemas.microsoft.com/office/drawing/2014/main" val="72547961"/>
                  </a:ext>
                </a:extLst>
              </a:tr>
              <a:tr h="570117">
                <a:tc>
                  <a:txBody>
                    <a:bodyPr/>
                    <a:lstStyle/>
                    <a:p>
                      <a:r>
                        <a:rPr lang="en-US" sz="1600" dirty="0"/>
                        <a:t>Ease </a:t>
                      </a:r>
                      <a:r>
                        <a:rPr lang="en-US" sz="1600"/>
                        <a:t>of Use (Build)</a:t>
                      </a:r>
                      <a:endParaRPr lang="en-US" sz="1600"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extLst>
                  <a:ext uri="{0D108BD9-81ED-4DB2-BD59-A6C34878D82A}">
                    <a16:rowId xmlns:a16="http://schemas.microsoft.com/office/drawing/2014/main" val="1448525080"/>
                  </a:ext>
                </a:extLst>
              </a:tr>
              <a:tr h="472915">
                <a:tc>
                  <a:txBody>
                    <a:bodyPr/>
                    <a:lstStyle/>
                    <a:p>
                      <a:r>
                        <a:rPr lang="en-US" sz="1600" dirty="0"/>
                        <a:t>Analytics</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endParaRPr lang="en-US" sz="1600"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r>
                        <a:rPr lang="en-US" sz="1600" b="1" baseline="30000" dirty="0"/>
                        <a:t>*</a:t>
                      </a:r>
                    </a:p>
                    <a:p>
                      <a:endParaRPr lang="en-US" sz="1600" dirty="0"/>
                    </a:p>
                  </a:txBody>
                  <a:tcPr anchor="ctr"/>
                </a:tc>
                <a:extLst>
                  <a:ext uri="{0D108BD9-81ED-4DB2-BD59-A6C34878D82A}">
                    <a16:rowId xmlns:a16="http://schemas.microsoft.com/office/drawing/2014/main" val="1718246706"/>
                  </a:ext>
                </a:extLst>
              </a:tr>
              <a:tr h="305712">
                <a:tc>
                  <a:txBody>
                    <a:bodyPr/>
                    <a:lstStyle/>
                    <a:p>
                      <a:r>
                        <a:rPr lang="en-US" sz="1600" dirty="0"/>
                        <a:t>Design Elements</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a:t>
                      </a:r>
                    </a:p>
                    <a:p>
                      <a:pPr algn="ctr"/>
                      <a:endParaRPr lang="en-US" sz="1600" dirty="0"/>
                    </a:p>
                  </a:txBody>
                  <a:tcPr anchor="ctr"/>
                </a:tc>
                <a:extLst>
                  <a:ext uri="{0D108BD9-81ED-4DB2-BD59-A6C34878D82A}">
                    <a16:rowId xmlns:a16="http://schemas.microsoft.com/office/drawing/2014/main" val="978458276"/>
                  </a:ext>
                </a:extLst>
              </a:tr>
              <a:tr h="472915">
                <a:tc>
                  <a:txBody>
                    <a:bodyPr/>
                    <a:lstStyle/>
                    <a:p>
                      <a:r>
                        <a:rPr lang="en-US" sz="1400" dirty="0"/>
                        <a:t>* With Google Analytics</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082229173"/>
                  </a:ext>
                </a:extLst>
              </a:tr>
            </a:tbl>
          </a:graphicData>
        </a:graphic>
      </p:graphicFrame>
    </p:spTree>
    <p:extLst>
      <p:ext uri="{BB962C8B-B14F-4D97-AF65-F5344CB8AC3E}">
        <p14:creationId xmlns:p14="http://schemas.microsoft.com/office/powerpoint/2010/main" val="1753232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01878-9137-6D4F-DA34-D9A608EB9773}"/>
              </a:ext>
            </a:extLst>
          </p:cNvPr>
          <p:cNvSpPr>
            <a:spLocks noGrp="1"/>
          </p:cNvSpPr>
          <p:nvPr>
            <p:ph type="title"/>
          </p:nvPr>
        </p:nvSpPr>
        <p:spPr/>
        <p:txBody>
          <a:bodyPr/>
          <a:lstStyle/>
          <a:p>
            <a:r>
              <a:rPr lang="en-US" dirty="0"/>
              <a:t>Examples &amp; Resources</a:t>
            </a:r>
          </a:p>
        </p:txBody>
      </p:sp>
      <p:sp>
        <p:nvSpPr>
          <p:cNvPr id="3" name="TextBox 2">
            <a:extLst>
              <a:ext uri="{FF2B5EF4-FFF2-40B4-BE49-F238E27FC236}">
                <a16:creationId xmlns:a16="http://schemas.microsoft.com/office/drawing/2014/main" id="{64AD0FF7-7F1E-7274-E0FF-AE40020BE84A}"/>
              </a:ext>
            </a:extLst>
          </p:cNvPr>
          <p:cNvSpPr txBox="1"/>
          <p:nvPr/>
        </p:nvSpPr>
        <p:spPr>
          <a:xfrm>
            <a:off x="575894" y="2280745"/>
            <a:ext cx="10126298" cy="3693319"/>
          </a:xfrm>
          <a:prstGeom prst="rect">
            <a:avLst/>
          </a:prstGeom>
          <a:noFill/>
        </p:spPr>
        <p:txBody>
          <a:bodyPr wrap="none" rtlCol="0">
            <a:spAutoFit/>
          </a:bodyPr>
          <a:lstStyle/>
          <a:p>
            <a:r>
              <a:rPr lang="en-US" dirty="0"/>
              <a:t>Here are some sample portfolios by MSU graduate students. You can refer to these as an example of what </a:t>
            </a:r>
            <a:br>
              <a:rPr lang="en-US" dirty="0"/>
            </a:br>
            <a:r>
              <a:rPr lang="en-US" dirty="0"/>
              <a:t>is possible technically:</a:t>
            </a:r>
          </a:p>
          <a:p>
            <a:endParaRPr lang="en-US" dirty="0"/>
          </a:p>
          <a:p>
            <a:r>
              <a:rPr lang="en-US" dirty="0"/>
              <a:t>Samples:</a:t>
            </a:r>
          </a:p>
          <a:p>
            <a:pPr marL="285750" indent="-285750">
              <a:buFontTx/>
              <a:buChar char="-"/>
            </a:pPr>
            <a:r>
              <a:rPr lang="en-US" dirty="0">
                <a:hlinkClick r:id="rId3"/>
              </a:rPr>
              <a:t>https://grad.msu.edu/sample-portfolios</a:t>
            </a:r>
            <a:endParaRPr lang="en-US" dirty="0"/>
          </a:p>
          <a:p>
            <a:endParaRPr lang="en-US" dirty="0"/>
          </a:p>
          <a:p>
            <a:r>
              <a:rPr lang="en-US" dirty="0"/>
              <a:t>How to:</a:t>
            </a:r>
          </a:p>
          <a:p>
            <a:pPr marL="285750" indent="-285750">
              <a:buFontTx/>
              <a:buChar char="-"/>
            </a:pPr>
            <a:r>
              <a:rPr lang="en-US" dirty="0">
                <a:hlinkClick r:id="rId4"/>
              </a:rPr>
              <a:t>https://youtu.be/0woNTtlcxgM</a:t>
            </a:r>
            <a:br>
              <a:rPr lang="en-US" dirty="0"/>
            </a:br>
            <a:endParaRPr lang="en-US" dirty="0"/>
          </a:p>
          <a:p>
            <a:pPr marL="285750" indent="-285750">
              <a:buFontTx/>
              <a:buChar char="-"/>
            </a:pPr>
            <a:r>
              <a:rPr lang="en-US" dirty="0"/>
              <a:t>Shameless self-promotion example: </a:t>
            </a:r>
            <a:r>
              <a:rPr lang="en-US" dirty="0">
                <a:hlinkClick r:id="rId5"/>
              </a:rPr>
              <a:t>https://sites.google.com/view/jayloftus-portfolio/home?authuser=0</a:t>
            </a:r>
            <a:endParaRPr lang="en-US" dirty="0"/>
          </a:p>
          <a:p>
            <a:pPr marL="285750" indent="-285750">
              <a:buFontTx/>
              <a:buChar char="-"/>
            </a:pPr>
            <a:endParaRPr lang="en-US" dirty="0"/>
          </a:p>
          <a:p>
            <a:pPr marL="285750" indent="-285750">
              <a:buFontTx/>
              <a:buChar char="-"/>
            </a:pPr>
            <a:endParaRPr lang="en-US" dirty="0"/>
          </a:p>
          <a:p>
            <a:endParaRPr lang="en-US" dirty="0"/>
          </a:p>
        </p:txBody>
      </p:sp>
    </p:spTree>
    <p:extLst>
      <p:ext uri="{BB962C8B-B14F-4D97-AF65-F5344CB8AC3E}">
        <p14:creationId xmlns:p14="http://schemas.microsoft.com/office/powerpoint/2010/main" val="3793542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CE962-810E-77F2-4DA4-174553EB85E5}"/>
              </a:ext>
            </a:extLst>
          </p:cNvPr>
          <p:cNvSpPr>
            <a:spLocks noGrp="1"/>
          </p:cNvSpPr>
          <p:nvPr>
            <p:ph type="title"/>
          </p:nvPr>
        </p:nvSpPr>
        <p:spPr>
          <a:xfrm>
            <a:off x="838200" y="365126"/>
            <a:ext cx="10515600" cy="821124"/>
          </a:xfrm>
        </p:spPr>
        <p:txBody>
          <a:bodyPr/>
          <a:lstStyle/>
          <a:p>
            <a:r>
              <a:rPr lang="en-US" dirty="0"/>
              <a:t>Outline of Module</a:t>
            </a:r>
          </a:p>
        </p:txBody>
      </p:sp>
      <p:graphicFrame>
        <p:nvGraphicFramePr>
          <p:cNvPr id="3" name="Diagram 2">
            <a:extLst>
              <a:ext uri="{FF2B5EF4-FFF2-40B4-BE49-F238E27FC236}">
                <a16:creationId xmlns:a16="http://schemas.microsoft.com/office/drawing/2014/main" id="{A350AF8D-ABF7-8DBA-842B-CA1FB9155966}"/>
              </a:ext>
            </a:extLst>
          </p:cNvPr>
          <p:cNvGraphicFramePr/>
          <p:nvPr>
            <p:extLst>
              <p:ext uri="{D42A27DB-BD31-4B8C-83A1-F6EECF244321}">
                <p14:modId xmlns:p14="http://schemas.microsoft.com/office/powerpoint/2010/main" val="3461938705"/>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912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78150-5068-D34F-E7E3-588AED5D89F5}"/>
              </a:ext>
            </a:extLst>
          </p:cNvPr>
          <p:cNvSpPr>
            <a:spLocks noGrp="1"/>
          </p:cNvSpPr>
          <p:nvPr>
            <p:ph type="title"/>
          </p:nvPr>
        </p:nvSpPr>
        <p:spPr>
          <a:xfrm>
            <a:off x="838200" y="365125"/>
            <a:ext cx="10515600" cy="791013"/>
          </a:xfrm>
        </p:spPr>
        <p:txBody>
          <a:bodyPr/>
          <a:lstStyle/>
          <a:p>
            <a:r>
              <a:rPr lang="en-US" dirty="0"/>
              <a:t>Purpose</a:t>
            </a:r>
          </a:p>
        </p:txBody>
      </p:sp>
      <p:sp>
        <p:nvSpPr>
          <p:cNvPr id="3" name="TextBox 2">
            <a:extLst>
              <a:ext uri="{FF2B5EF4-FFF2-40B4-BE49-F238E27FC236}">
                <a16:creationId xmlns:a16="http://schemas.microsoft.com/office/drawing/2014/main" id="{BDC3516A-12B5-A9E6-D2EB-5646B1E5747A}"/>
              </a:ext>
            </a:extLst>
          </p:cNvPr>
          <p:cNvSpPr txBox="1"/>
          <p:nvPr/>
        </p:nvSpPr>
        <p:spPr>
          <a:xfrm>
            <a:off x="838200" y="2241331"/>
            <a:ext cx="8006872" cy="1754326"/>
          </a:xfrm>
          <a:prstGeom prst="rect">
            <a:avLst/>
          </a:prstGeom>
          <a:noFill/>
        </p:spPr>
        <p:txBody>
          <a:bodyPr wrap="none" rtlCol="0">
            <a:spAutoFit/>
          </a:bodyPr>
          <a:lstStyle/>
          <a:p>
            <a:pPr marL="285750" indent="-285750">
              <a:buFontTx/>
              <a:buChar char="-"/>
            </a:pPr>
            <a:r>
              <a:rPr lang="en-US" dirty="0"/>
              <a:t>Highlights personal values and perspectives on teaching.</a:t>
            </a:r>
          </a:p>
          <a:p>
            <a:pPr marL="285750" indent="-285750">
              <a:buFontTx/>
              <a:buChar char="-"/>
            </a:pPr>
            <a:r>
              <a:rPr lang="en-US" dirty="0"/>
              <a:t>Provides a context to personal philosophy of instruction.</a:t>
            </a:r>
          </a:p>
          <a:p>
            <a:pPr marL="285750" indent="-285750">
              <a:buFontTx/>
              <a:buChar char="-"/>
            </a:pPr>
            <a:r>
              <a:rPr lang="en-US" dirty="0"/>
              <a:t>Provides evidence of experience and effectiveness.</a:t>
            </a:r>
          </a:p>
          <a:p>
            <a:pPr marL="285750" indent="-285750">
              <a:buFontTx/>
              <a:buChar char="-"/>
            </a:pPr>
            <a:r>
              <a:rPr lang="en-US" dirty="0"/>
              <a:t>Highlights ongoing professional development and commitment to improvement.</a:t>
            </a:r>
          </a:p>
          <a:p>
            <a:pPr marL="285750" indent="-285750">
              <a:buFontTx/>
              <a:buChar char="-"/>
            </a:pPr>
            <a:r>
              <a:rPr lang="en-US" dirty="0"/>
              <a:t>Displays contributions to scholarly work.</a:t>
            </a:r>
          </a:p>
          <a:p>
            <a:pPr marL="285750" indent="-285750">
              <a:buFontTx/>
              <a:buChar char="-"/>
            </a:pPr>
            <a:r>
              <a:rPr lang="en-US" dirty="0"/>
              <a:t>Offers personal reflections.</a:t>
            </a:r>
          </a:p>
        </p:txBody>
      </p:sp>
    </p:spTree>
    <p:extLst>
      <p:ext uri="{BB962C8B-B14F-4D97-AF65-F5344CB8AC3E}">
        <p14:creationId xmlns:p14="http://schemas.microsoft.com/office/powerpoint/2010/main" val="3093075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49317" y="365126"/>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312683" y="2028496"/>
            <a:ext cx="5634748" cy="769441"/>
          </a:xfrm>
          <a:prstGeom prst="rect">
            <a:avLst/>
          </a:prstGeom>
          <a:noFill/>
        </p:spPr>
        <p:txBody>
          <a:bodyPr wrap="none" rtlCol="0">
            <a:spAutoFit/>
          </a:bodyPr>
          <a:lstStyle/>
          <a:p>
            <a:r>
              <a:rPr lang="en-US" sz="4400" b="1" dirty="0"/>
              <a:t>Biographical Statement</a:t>
            </a:r>
          </a:p>
        </p:txBody>
      </p:sp>
      <p:sp>
        <p:nvSpPr>
          <p:cNvPr id="4" name="TextBox 3">
            <a:extLst>
              <a:ext uri="{FF2B5EF4-FFF2-40B4-BE49-F238E27FC236}">
                <a16:creationId xmlns:a16="http://schemas.microsoft.com/office/drawing/2014/main" id="{CCD43C19-D727-CD02-1339-84968110B7E2}"/>
              </a:ext>
            </a:extLst>
          </p:cNvPr>
          <p:cNvSpPr txBox="1"/>
          <p:nvPr/>
        </p:nvSpPr>
        <p:spPr>
          <a:xfrm>
            <a:off x="630620" y="2995448"/>
            <a:ext cx="6765250" cy="2585323"/>
          </a:xfrm>
          <a:prstGeom prst="rect">
            <a:avLst/>
          </a:prstGeom>
          <a:noFill/>
        </p:spPr>
        <p:txBody>
          <a:bodyPr wrap="none" rtlCol="0">
            <a:spAutoFit/>
          </a:bodyPr>
          <a:lstStyle/>
          <a:p>
            <a:pPr marL="285750" indent="-285750">
              <a:buFont typeface="Arial" panose="020B0604020202020204" pitchFamily="34" charset="0"/>
              <a:buChar char="•"/>
            </a:pPr>
            <a:r>
              <a:rPr lang="en-US" dirty="0"/>
              <a:t>Brief History of how you ended up in your current position.</a:t>
            </a:r>
          </a:p>
          <a:p>
            <a:pPr marL="285750" indent="-285750">
              <a:buFont typeface="Arial" panose="020B0604020202020204" pitchFamily="34" charset="0"/>
              <a:buChar char="•"/>
            </a:pPr>
            <a:r>
              <a:rPr lang="en-US" dirty="0"/>
              <a:t>Your current responsibilities</a:t>
            </a:r>
          </a:p>
          <a:p>
            <a:pPr marL="285750" indent="-285750">
              <a:buFont typeface="Arial" panose="020B0604020202020204" pitchFamily="34" charset="0"/>
              <a:buChar char="•"/>
            </a:pPr>
            <a:r>
              <a:rPr lang="en-US" dirty="0"/>
              <a:t>Describe the courses you have taught most recently</a:t>
            </a:r>
          </a:p>
          <a:p>
            <a:pPr marL="285750" indent="-285750">
              <a:buFont typeface="Arial" panose="020B0604020202020204" pitchFamily="34" charset="0"/>
              <a:buChar char="•"/>
            </a:pPr>
            <a:r>
              <a:rPr lang="en-US" dirty="0"/>
              <a:t>Describe the courses you’d like to teach or develop</a:t>
            </a:r>
            <a:br>
              <a:rPr lang="en-US" dirty="0"/>
            </a:br>
            <a:br>
              <a:rPr lang="en-US" dirty="0"/>
            </a:br>
            <a:r>
              <a:rPr lang="en-US" dirty="0"/>
              <a:t>To get started, you may want to begin with addressing the following:</a:t>
            </a:r>
          </a:p>
          <a:p>
            <a:pPr marL="285750" indent="-285750">
              <a:buFontTx/>
              <a:buChar char="-"/>
            </a:pPr>
            <a:r>
              <a:rPr lang="en-US" dirty="0"/>
              <a:t>When did your teaching begin?</a:t>
            </a:r>
          </a:p>
          <a:p>
            <a:pPr marL="285750" indent="-285750">
              <a:buFontTx/>
              <a:buChar char="-"/>
            </a:pPr>
            <a:r>
              <a:rPr lang="en-US" dirty="0"/>
              <a:t>What brought / drew you to teaching?</a:t>
            </a:r>
          </a:p>
          <a:p>
            <a:pPr marL="285750" indent="-285750">
              <a:buFontTx/>
              <a:buChar char="-"/>
            </a:pPr>
            <a:r>
              <a:rPr lang="en-US" dirty="0"/>
              <a:t>What are your goals for teaching?</a:t>
            </a:r>
          </a:p>
        </p:txBody>
      </p:sp>
    </p:spTree>
    <p:extLst>
      <p:ext uri="{BB962C8B-B14F-4D97-AF65-F5344CB8AC3E}">
        <p14:creationId xmlns:p14="http://schemas.microsoft.com/office/powerpoint/2010/main" val="40630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49317" y="323084"/>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353877" y="1965434"/>
            <a:ext cx="10474406" cy="769441"/>
          </a:xfrm>
          <a:prstGeom prst="rect">
            <a:avLst/>
          </a:prstGeom>
          <a:noFill/>
        </p:spPr>
        <p:txBody>
          <a:bodyPr wrap="none" rtlCol="0">
            <a:spAutoFit/>
          </a:bodyPr>
          <a:lstStyle/>
          <a:p>
            <a:r>
              <a:rPr lang="en-US" sz="4400" b="1" dirty="0"/>
              <a:t>Approach to Teaching / Teaching Philosophy</a:t>
            </a:r>
          </a:p>
        </p:txBody>
      </p:sp>
      <p:sp>
        <p:nvSpPr>
          <p:cNvPr id="4" name="TextBox 3">
            <a:extLst>
              <a:ext uri="{FF2B5EF4-FFF2-40B4-BE49-F238E27FC236}">
                <a16:creationId xmlns:a16="http://schemas.microsoft.com/office/drawing/2014/main" id="{E2273078-8333-DB41-671B-CB79CC67BC2F}"/>
              </a:ext>
            </a:extLst>
          </p:cNvPr>
          <p:cNvSpPr txBox="1"/>
          <p:nvPr/>
        </p:nvSpPr>
        <p:spPr>
          <a:xfrm>
            <a:off x="525517" y="3174124"/>
            <a:ext cx="6154249" cy="2031325"/>
          </a:xfrm>
          <a:prstGeom prst="rect">
            <a:avLst/>
          </a:prstGeom>
          <a:noFill/>
        </p:spPr>
        <p:txBody>
          <a:bodyPr wrap="none" rtlCol="0">
            <a:spAutoFit/>
          </a:bodyPr>
          <a:lstStyle/>
          <a:p>
            <a:pPr marL="285750" indent="-285750">
              <a:buFontTx/>
              <a:buChar char="-"/>
            </a:pPr>
            <a:r>
              <a:rPr lang="en-US" dirty="0"/>
              <a:t>Personal beliefs about teaching and learning.</a:t>
            </a:r>
          </a:p>
          <a:p>
            <a:pPr marL="285750" indent="-285750">
              <a:buFontTx/>
              <a:buChar char="-"/>
            </a:pPr>
            <a:r>
              <a:rPr lang="en-US" dirty="0"/>
              <a:t>Evidence to support your claims about teaching and learning:</a:t>
            </a:r>
          </a:p>
          <a:p>
            <a:pPr marL="742950" lvl="1" indent="-285750">
              <a:buFontTx/>
              <a:buChar char="-"/>
            </a:pPr>
            <a:r>
              <a:rPr lang="en-US" dirty="0"/>
              <a:t>Anecdotal evidence and personal experiences</a:t>
            </a:r>
          </a:p>
          <a:p>
            <a:pPr marL="742950" lvl="1" indent="-285750">
              <a:buFontTx/>
              <a:buChar char="-"/>
            </a:pPr>
            <a:r>
              <a:rPr lang="en-US" dirty="0"/>
              <a:t>Discipline-specific strategies you employ </a:t>
            </a:r>
          </a:p>
          <a:p>
            <a:pPr marL="285750" indent="-285750">
              <a:buFontTx/>
              <a:buChar char="-"/>
            </a:pPr>
            <a:r>
              <a:rPr lang="en-US" dirty="0"/>
              <a:t>Summarize your plans and goals as an educator</a:t>
            </a:r>
          </a:p>
          <a:p>
            <a:pPr marL="285750" indent="-285750">
              <a:buFontTx/>
              <a:buChar char="-"/>
            </a:pPr>
            <a:r>
              <a:rPr lang="en-US" dirty="0"/>
              <a:t>Write this in the 1</a:t>
            </a:r>
            <a:r>
              <a:rPr lang="en-US" baseline="30000" dirty="0"/>
              <a:t>st</a:t>
            </a:r>
            <a:r>
              <a:rPr lang="en-US" dirty="0"/>
              <a:t> person. </a:t>
            </a:r>
          </a:p>
          <a:p>
            <a:pPr marL="285750" indent="-285750">
              <a:buFontTx/>
              <a:buChar char="-"/>
            </a:pPr>
            <a:r>
              <a:rPr lang="en-US" dirty="0"/>
              <a:t>Statements should be somewhat ‘brief’ (i.e. within 2 pages)</a:t>
            </a:r>
          </a:p>
        </p:txBody>
      </p:sp>
      <p:sp>
        <p:nvSpPr>
          <p:cNvPr id="5" name="TextBox 4">
            <a:extLst>
              <a:ext uri="{FF2B5EF4-FFF2-40B4-BE49-F238E27FC236}">
                <a16:creationId xmlns:a16="http://schemas.microsoft.com/office/drawing/2014/main" id="{2D2AFE22-6B2F-4EB8-702C-5BBE24E95BB8}"/>
              </a:ext>
            </a:extLst>
          </p:cNvPr>
          <p:cNvSpPr txBox="1"/>
          <p:nvPr/>
        </p:nvSpPr>
        <p:spPr>
          <a:xfrm>
            <a:off x="7073461" y="3384462"/>
            <a:ext cx="4782208" cy="2031325"/>
          </a:xfrm>
          <a:prstGeom prst="rect">
            <a:avLst/>
          </a:prstGeom>
          <a:noFill/>
        </p:spPr>
        <p:txBody>
          <a:bodyPr wrap="square" rtlCol="0">
            <a:spAutoFit/>
          </a:bodyPr>
          <a:lstStyle/>
          <a:p>
            <a:r>
              <a:rPr lang="en-CA" i="1" dirty="0">
                <a:effectLst/>
                <a:latin typeface="Arial" panose="020B0604020202020204" pitchFamily="34" charset="0"/>
              </a:rPr>
              <a:t>“A teaching philosophy statement is a systematic and critical rationale that focuses on the important components defining effective teaching and learning in a particular discipline and/or institutional context”</a:t>
            </a:r>
            <a:br>
              <a:rPr lang="en-CA" dirty="0">
                <a:effectLst/>
                <a:latin typeface="Arial" panose="020B0604020202020204" pitchFamily="34" charset="0"/>
              </a:rPr>
            </a:br>
            <a:br>
              <a:rPr lang="en-CA" dirty="0"/>
            </a:br>
            <a:r>
              <a:rPr lang="en-CA" sz="1400" dirty="0" err="1">
                <a:effectLst/>
                <a:latin typeface="Arial" panose="020B0604020202020204" pitchFamily="34" charset="0"/>
              </a:rPr>
              <a:t>Schönwetter</a:t>
            </a:r>
            <a:r>
              <a:rPr lang="en-CA" sz="1400" dirty="0">
                <a:effectLst/>
                <a:latin typeface="Arial" panose="020B0604020202020204" pitchFamily="34" charset="0"/>
              </a:rPr>
              <a:t> et al, 2002</a:t>
            </a:r>
            <a:endParaRPr lang="en-US" sz="1400" dirty="0"/>
          </a:p>
        </p:txBody>
      </p:sp>
      <p:sp>
        <p:nvSpPr>
          <p:cNvPr id="6" name="TextBox 5">
            <a:extLst>
              <a:ext uri="{FF2B5EF4-FFF2-40B4-BE49-F238E27FC236}">
                <a16:creationId xmlns:a16="http://schemas.microsoft.com/office/drawing/2014/main" id="{0E54232A-D774-D503-378E-BABF058E78E3}"/>
              </a:ext>
            </a:extLst>
          </p:cNvPr>
          <p:cNvSpPr txBox="1"/>
          <p:nvPr/>
        </p:nvSpPr>
        <p:spPr>
          <a:xfrm>
            <a:off x="353877" y="6112774"/>
            <a:ext cx="11501792" cy="461665"/>
          </a:xfrm>
          <a:prstGeom prst="rect">
            <a:avLst/>
          </a:prstGeom>
          <a:noFill/>
        </p:spPr>
        <p:txBody>
          <a:bodyPr wrap="square" rtlCol="0">
            <a:spAutoFit/>
          </a:bodyPr>
          <a:lstStyle/>
          <a:p>
            <a:r>
              <a:rPr lang="en-CA" sz="1200" dirty="0" err="1">
                <a:effectLst/>
                <a:latin typeface="Arial" panose="020B0604020202020204" pitchFamily="34" charset="0"/>
              </a:rPr>
              <a:t>Schonwetter</a:t>
            </a:r>
            <a:r>
              <a:rPr lang="en-CA" sz="1200" dirty="0">
                <a:effectLst/>
                <a:latin typeface="Arial" panose="020B0604020202020204" pitchFamily="34" charset="0"/>
              </a:rPr>
              <a:t>, D.J., </a:t>
            </a:r>
            <a:r>
              <a:rPr lang="en-CA" sz="1200" dirty="0" err="1">
                <a:effectLst/>
                <a:latin typeface="Arial" panose="020B0604020202020204" pitchFamily="34" charset="0"/>
              </a:rPr>
              <a:t>Sokal</a:t>
            </a:r>
            <a:r>
              <a:rPr lang="en-CA" sz="1200" dirty="0">
                <a:effectLst/>
                <a:latin typeface="Arial" panose="020B0604020202020204" pitchFamily="34" charset="0"/>
              </a:rPr>
              <a:t>, L., Friesen, M., and K.L. Taylor (2002) Teaching philosophies reconsidered: a conceptual model for the development and evaluation of teaching philosophy statements. </a:t>
            </a:r>
            <a:r>
              <a:rPr lang="en-CA" sz="1200" i="1" dirty="0">
                <a:effectLst/>
                <a:latin typeface="Arial" panose="020B0604020202020204" pitchFamily="34" charset="0"/>
              </a:rPr>
              <a:t>The International Journal for Academic Development. 7</a:t>
            </a:r>
            <a:r>
              <a:rPr lang="en-CA" sz="1200" dirty="0">
                <a:effectLst/>
                <a:latin typeface="Arial" panose="020B0604020202020204" pitchFamily="34" charset="0"/>
              </a:rPr>
              <a:t>:83-97.</a:t>
            </a:r>
            <a:endParaRPr lang="en-US" sz="1200" dirty="0"/>
          </a:p>
        </p:txBody>
      </p:sp>
    </p:spTree>
    <p:extLst>
      <p:ext uri="{BB962C8B-B14F-4D97-AF65-F5344CB8AC3E}">
        <p14:creationId xmlns:p14="http://schemas.microsoft.com/office/powerpoint/2010/main" val="2333290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59828" y="323084"/>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295750" y="1939450"/>
            <a:ext cx="8212376" cy="769441"/>
          </a:xfrm>
          <a:prstGeom prst="rect">
            <a:avLst/>
          </a:prstGeom>
          <a:noFill/>
        </p:spPr>
        <p:txBody>
          <a:bodyPr wrap="none" rtlCol="0">
            <a:spAutoFit/>
          </a:bodyPr>
          <a:lstStyle/>
          <a:p>
            <a:r>
              <a:rPr lang="en-US" sz="4400" b="1" dirty="0"/>
              <a:t>Teaching Methods &amp; Examples</a:t>
            </a:r>
          </a:p>
        </p:txBody>
      </p:sp>
      <p:sp>
        <p:nvSpPr>
          <p:cNvPr id="4" name="TextBox 3">
            <a:extLst>
              <a:ext uri="{FF2B5EF4-FFF2-40B4-BE49-F238E27FC236}">
                <a16:creationId xmlns:a16="http://schemas.microsoft.com/office/drawing/2014/main" id="{1FA6CB9B-FA35-3A85-1E65-FDD61A903FD0}"/>
              </a:ext>
            </a:extLst>
          </p:cNvPr>
          <p:cNvSpPr txBox="1"/>
          <p:nvPr/>
        </p:nvSpPr>
        <p:spPr>
          <a:xfrm>
            <a:off x="295750" y="2962891"/>
            <a:ext cx="11323549" cy="2862322"/>
          </a:xfrm>
          <a:prstGeom prst="rect">
            <a:avLst/>
          </a:prstGeom>
          <a:noFill/>
        </p:spPr>
        <p:txBody>
          <a:bodyPr wrap="none" rtlCol="0">
            <a:spAutoFit/>
          </a:bodyPr>
          <a:lstStyle/>
          <a:p>
            <a:pPr marL="285750" indent="-285750">
              <a:buFontTx/>
              <a:buChar char="-"/>
            </a:pPr>
            <a:r>
              <a:rPr lang="en-US" dirty="0"/>
              <a:t>A description of the teaching methods you employ. Don’t simply state that you use a particular method (i.e. lecture).</a:t>
            </a:r>
            <a:br>
              <a:rPr lang="en-US" dirty="0"/>
            </a:br>
            <a:r>
              <a:rPr lang="en-US" dirty="0"/>
              <a:t>You should provide a rationale: [Example]: </a:t>
            </a:r>
            <a:br>
              <a:rPr lang="en-US" dirty="0"/>
            </a:br>
            <a:br>
              <a:rPr lang="en-US" dirty="0"/>
            </a:br>
            <a:r>
              <a:rPr lang="en-US" dirty="0"/>
              <a:t>		</a:t>
            </a:r>
            <a:r>
              <a:rPr lang="en-US" i="1" dirty="0"/>
              <a:t>“My instructional method of choice is the didactic lecture. I believe that for my discipline </a:t>
            </a:r>
            <a:br>
              <a:rPr lang="en-US" i="1" dirty="0"/>
            </a:br>
            <a:r>
              <a:rPr lang="en-US" i="1" dirty="0"/>
              <a:t>		 direct instruction is the most effective approach, and lecture is the most efficient method </a:t>
            </a:r>
            <a:br>
              <a:rPr lang="en-US" i="1" dirty="0"/>
            </a:br>
            <a:r>
              <a:rPr lang="en-US" i="1" dirty="0"/>
              <a:t>		 to achieve the learning outcomes for my course”. </a:t>
            </a:r>
            <a:br>
              <a:rPr lang="en-US" i="1" dirty="0"/>
            </a:br>
            <a:endParaRPr lang="en-US" i="1" dirty="0"/>
          </a:p>
          <a:p>
            <a:pPr marL="285750" indent="-285750">
              <a:buFontTx/>
              <a:buChar char="-"/>
            </a:pPr>
            <a:r>
              <a:rPr lang="en-US" dirty="0"/>
              <a:t>You may include descriptions of activities and assignments you use in your class. </a:t>
            </a:r>
          </a:p>
          <a:p>
            <a:pPr marL="285750" indent="-285750">
              <a:buFontTx/>
              <a:buChar char="-"/>
            </a:pPr>
            <a:endParaRPr lang="en-US" i="1" dirty="0"/>
          </a:p>
          <a:p>
            <a:pPr marL="285750" indent="-285750">
              <a:buFontTx/>
              <a:buChar char="-"/>
            </a:pPr>
            <a:endParaRPr lang="en-US" dirty="0"/>
          </a:p>
        </p:txBody>
      </p:sp>
    </p:spTree>
    <p:extLst>
      <p:ext uri="{BB962C8B-B14F-4D97-AF65-F5344CB8AC3E}">
        <p14:creationId xmlns:p14="http://schemas.microsoft.com/office/powerpoint/2010/main" val="1215669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59828" y="323084"/>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312683" y="2049517"/>
            <a:ext cx="8811066" cy="769441"/>
          </a:xfrm>
          <a:prstGeom prst="rect">
            <a:avLst/>
          </a:prstGeom>
          <a:noFill/>
        </p:spPr>
        <p:txBody>
          <a:bodyPr wrap="none" rtlCol="0">
            <a:spAutoFit/>
          </a:bodyPr>
          <a:lstStyle/>
          <a:p>
            <a:r>
              <a:rPr lang="en-US" sz="4400" b="1" dirty="0"/>
              <a:t>Teaching Responsibilities &amp; Activities</a:t>
            </a:r>
          </a:p>
        </p:txBody>
      </p:sp>
      <p:sp>
        <p:nvSpPr>
          <p:cNvPr id="4" name="TextBox 3">
            <a:extLst>
              <a:ext uri="{FF2B5EF4-FFF2-40B4-BE49-F238E27FC236}">
                <a16:creationId xmlns:a16="http://schemas.microsoft.com/office/drawing/2014/main" id="{1FA6CB9B-FA35-3A85-1E65-FDD61A903FD0}"/>
              </a:ext>
            </a:extLst>
          </p:cNvPr>
          <p:cNvSpPr txBox="1"/>
          <p:nvPr/>
        </p:nvSpPr>
        <p:spPr>
          <a:xfrm>
            <a:off x="620110" y="3111062"/>
            <a:ext cx="7802649" cy="2585323"/>
          </a:xfrm>
          <a:prstGeom prst="rect">
            <a:avLst/>
          </a:prstGeom>
          <a:noFill/>
        </p:spPr>
        <p:txBody>
          <a:bodyPr wrap="none" rtlCol="0">
            <a:spAutoFit/>
          </a:bodyPr>
          <a:lstStyle/>
          <a:p>
            <a:pPr marL="285750" indent="-285750">
              <a:buFontTx/>
              <a:buChar char="-"/>
            </a:pPr>
            <a:r>
              <a:rPr lang="en-US" dirty="0"/>
              <a:t>Courses taught:</a:t>
            </a:r>
          </a:p>
          <a:p>
            <a:pPr marL="742950" lvl="1" indent="-285750">
              <a:buFontTx/>
              <a:buChar char="-"/>
            </a:pPr>
            <a:r>
              <a:rPr lang="en-US" dirty="0"/>
              <a:t>Brief description of the course: Modality, level, class size, credit hours, etc.</a:t>
            </a:r>
          </a:p>
          <a:p>
            <a:pPr marL="285750" indent="-285750">
              <a:buFontTx/>
              <a:buChar char="-"/>
            </a:pPr>
            <a:r>
              <a:rPr lang="en-US" dirty="0"/>
              <a:t>Role in course development and delivery</a:t>
            </a:r>
          </a:p>
          <a:p>
            <a:pPr marL="285750" indent="-285750">
              <a:buFontTx/>
              <a:buChar char="-"/>
            </a:pPr>
            <a:r>
              <a:rPr lang="en-US" dirty="0"/>
              <a:t>Materials developed (i.e. online modules, videos, study guides, lab manuals, etc.)</a:t>
            </a:r>
          </a:p>
          <a:p>
            <a:pPr marL="285750" indent="-285750">
              <a:buFontTx/>
              <a:buChar char="-"/>
            </a:pPr>
            <a:r>
              <a:rPr lang="en-US" dirty="0"/>
              <a:t>Any additional teaching (non-credit)</a:t>
            </a:r>
          </a:p>
          <a:p>
            <a:pPr marL="742950" lvl="1" indent="-285750">
              <a:buFontTx/>
              <a:buChar char="-"/>
            </a:pPr>
            <a:r>
              <a:rPr lang="en-US" dirty="0"/>
              <a:t>Seminars &amp; workshops</a:t>
            </a:r>
          </a:p>
          <a:p>
            <a:pPr marL="742950" lvl="1" indent="-285750">
              <a:buFontTx/>
              <a:buChar char="-"/>
            </a:pPr>
            <a:r>
              <a:rPr lang="en-US" dirty="0"/>
              <a:t>Sessions for community interest groups</a:t>
            </a:r>
          </a:p>
          <a:p>
            <a:pPr marL="285750" indent="-285750">
              <a:buFontTx/>
              <a:buChar char="-"/>
            </a:pPr>
            <a:r>
              <a:rPr lang="en-US" dirty="0"/>
              <a:t>You may attach the syllabi for courses that you have developed or taught</a:t>
            </a:r>
          </a:p>
          <a:p>
            <a:pPr marL="285750" indent="-285750">
              <a:buFontTx/>
              <a:buChar char="-"/>
            </a:pPr>
            <a:endParaRPr lang="en-US" dirty="0"/>
          </a:p>
        </p:txBody>
      </p:sp>
    </p:spTree>
    <p:extLst>
      <p:ext uri="{BB962C8B-B14F-4D97-AF65-F5344CB8AC3E}">
        <p14:creationId xmlns:p14="http://schemas.microsoft.com/office/powerpoint/2010/main" val="847134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5BECA-FDB1-1B0D-CE3C-E391F125E171}"/>
              </a:ext>
            </a:extLst>
          </p:cNvPr>
          <p:cNvSpPr>
            <a:spLocks noGrp="1"/>
          </p:cNvSpPr>
          <p:nvPr>
            <p:ph type="title"/>
          </p:nvPr>
        </p:nvSpPr>
        <p:spPr>
          <a:xfrm>
            <a:off x="459828" y="375636"/>
            <a:ext cx="10515600" cy="748972"/>
          </a:xfrm>
        </p:spPr>
        <p:txBody>
          <a:bodyPr>
            <a:normAutofit/>
          </a:bodyPr>
          <a:lstStyle/>
          <a:p>
            <a:r>
              <a:rPr lang="en-US" sz="2400" dirty="0"/>
              <a:t>Elements of a Teaching Dossier</a:t>
            </a:r>
          </a:p>
        </p:txBody>
      </p:sp>
      <p:sp>
        <p:nvSpPr>
          <p:cNvPr id="3" name="TextBox 2">
            <a:extLst>
              <a:ext uri="{FF2B5EF4-FFF2-40B4-BE49-F238E27FC236}">
                <a16:creationId xmlns:a16="http://schemas.microsoft.com/office/drawing/2014/main" id="{0307612C-938C-9184-D189-39A83BC0C4C1}"/>
              </a:ext>
            </a:extLst>
          </p:cNvPr>
          <p:cNvSpPr txBox="1"/>
          <p:nvPr/>
        </p:nvSpPr>
        <p:spPr>
          <a:xfrm>
            <a:off x="312683" y="1902373"/>
            <a:ext cx="10359311" cy="769441"/>
          </a:xfrm>
          <a:prstGeom prst="rect">
            <a:avLst/>
          </a:prstGeom>
          <a:noFill/>
        </p:spPr>
        <p:txBody>
          <a:bodyPr wrap="none" rtlCol="0">
            <a:spAutoFit/>
          </a:bodyPr>
          <a:lstStyle/>
          <a:p>
            <a:r>
              <a:rPr lang="en-US" sz="4400" b="1" dirty="0"/>
              <a:t>Professional Development &amp; SoTL Activities</a:t>
            </a:r>
          </a:p>
        </p:txBody>
      </p:sp>
      <p:sp>
        <p:nvSpPr>
          <p:cNvPr id="4" name="Rounded Rectangle 3">
            <a:extLst>
              <a:ext uri="{FF2B5EF4-FFF2-40B4-BE49-F238E27FC236}">
                <a16:creationId xmlns:a16="http://schemas.microsoft.com/office/drawing/2014/main" id="{21BCD255-FB05-135F-4782-743E02F35EF2}"/>
              </a:ext>
            </a:extLst>
          </p:cNvPr>
          <p:cNvSpPr/>
          <p:nvPr/>
        </p:nvSpPr>
        <p:spPr>
          <a:xfrm>
            <a:off x="459828" y="2671815"/>
            <a:ext cx="5478517" cy="3810550"/>
          </a:xfrm>
          <a:prstGeom prst="roundRect">
            <a:avLst>
              <a:gd name="adj" fmla="val 37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Professional Development Sessions &amp; Training </a:t>
            </a:r>
          </a:p>
          <a:p>
            <a:pPr algn="ctr"/>
            <a:endParaRPr lang="en-US" dirty="0"/>
          </a:p>
          <a:p>
            <a:pPr algn="ctr"/>
            <a:r>
              <a:rPr lang="en-US" dirty="0"/>
              <a:t>These are activities where you were a participant, not the facilitator or author of the opportunity. </a:t>
            </a:r>
          </a:p>
          <a:p>
            <a:pPr algn="ctr"/>
            <a:endParaRPr lang="en-US" dirty="0"/>
          </a:p>
          <a:p>
            <a:pPr marL="285750" indent="-285750" algn="ctr">
              <a:buFontTx/>
              <a:buChar char="-"/>
            </a:pPr>
            <a:r>
              <a:rPr lang="en-US" dirty="0"/>
              <a:t>In-house opportunities (i.e. CTLI, IT, Department, College sessions)</a:t>
            </a:r>
          </a:p>
          <a:p>
            <a:pPr marL="285750" indent="-285750" algn="ctr">
              <a:buFontTx/>
              <a:buChar char="-"/>
            </a:pPr>
            <a:r>
              <a:rPr lang="en-US" dirty="0"/>
              <a:t>Discipline or society opportunities (i.e. FASEB, AAA, AERA, etc.)</a:t>
            </a:r>
            <a:br>
              <a:rPr lang="en-US" dirty="0"/>
            </a:br>
            <a:br>
              <a:rPr lang="en-US" dirty="0"/>
            </a:br>
            <a:endParaRPr lang="en-US" dirty="0"/>
          </a:p>
        </p:txBody>
      </p:sp>
      <p:sp>
        <p:nvSpPr>
          <p:cNvPr id="5" name="Rounded Rectangle 4">
            <a:extLst>
              <a:ext uri="{FF2B5EF4-FFF2-40B4-BE49-F238E27FC236}">
                <a16:creationId xmlns:a16="http://schemas.microsoft.com/office/drawing/2014/main" id="{E892272D-E70F-348B-5CA9-4D058F889C48}"/>
              </a:ext>
            </a:extLst>
          </p:cNvPr>
          <p:cNvSpPr/>
          <p:nvPr/>
        </p:nvSpPr>
        <p:spPr>
          <a:xfrm>
            <a:off x="6096000" y="2671813"/>
            <a:ext cx="5625662" cy="3810551"/>
          </a:xfrm>
          <a:prstGeom prst="roundRect">
            <a:avLst>
              <a:gd name="adj" fmla="val 37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b="1" dirty="0"/>
              <a:t>Scholarship of Teaching and Learning (SoTL)</a:t>
            </a:r>
            <a:br>
              <a:rPr lang="en-US" dirty="0"/>
            </a:br>
            <a:br>
              <a:rPr lang="en-US" dirty="0"/>
            </a:br>
            <a:r>
              <a:rPr lang="en-US" dirty="0"/>
              <a:t>These are activities related to the practice of teaching and learning you have researched. These would include, but are not limited to innovations in technology, strategies, assessments, and design:</a:t>
            </a:r>
          </a:p>
          <a:p>
            <a:pPr lvl="1" algn="ctr"/>
            <a:endParaRPr lang="en-US" dirty="0"/>
          </a:p>
          <a:p>
            <a:pPr marL="742950" lvl="1" indent="-285750">
              <a:buFontTx/>
              <a:buChar char="-"/>
            </a:pPr>
            <a:r>
              <a:rPr lang="en-US" dirty="0"/>
              <a:t>Faculty Development Presentations &amp; workshops</a:t>
            </a:r>
          </a:p>
          <a:p>
            <a:pPr marL="742950" lvl="1" indent="-285750">
              <a:buFontTx/>
              <a:buChar char="-"/>
            </a:pPr>
            <a:r>
              <a:rPr lang="en-US" dirty="0"/>
              <a:t>Conference Posters &amp; Presentations</a:t>
            </a:r>
          </a:p>
          <a:p>
            <a:pPr marL="742950" lvl="1" indent="-285750">
              <a:buFontTx/>
              <a:buChar char="-"/>
            </a:pPr>
            <a:r>
              <a:rPr lang="en-US" dirty="0"/>
              <a:t>Papers &amp; Publications</a:t>
            </a:r>
          </a:p>
          <a:p>
            <a:pPr marL="742950" lvl="1" indent="-285750">
              <a:buFontTx/>
              <a:buChar char="-"/>
            </a:pPr>
            <a:r>
              <a:rPr lang="en-US" dirty="0"/>
              <a:t>Participation &amp; Collaboration </a:t>
            </a:r>
          </a:p>
        </p:txBody>
      </p:sp>
    </p:spTree>
    <p:extLst>
      <p:ext uri="{BB962C8B-B14F-4D97-AF65-F5344CB8AC3E}">
        <p14:creationId xmlns:p14="http://schemas.microsoft.com/office/powerpoint/2010/main" val="332643254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{452E0B42-09CA-E148-9703-1A5317BAFD55}tf10001123</Template>
  <TotalTime>8490</TotalTime>
  <Words>1665</Words>
  <Application>Microsoft Office PowerPoint</Application>
  <PresentationFormat>Widescreen</PresentationFormat>
  <Paragraphs>180</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Gill Sans MT</vt:lpstr>
      <vt:lpstr>Wingdings 2</vt:lpstr>
      <vt:lpstr>Dividend</vt:lpstr>
      <vt:lpstr>Composing &amp; Sharing Your Teaching Dossier</vt:lpstr>
      <vt:lpstr>Objectives</vt:lpstr>
      <vt:lpstr>Outline of Module</vt:lpstr>
      <vt:lpstr>Purpose</vt:lpstr>
      <vt:lpstr>Elements of a Teaching Dossier</vt:lpstr>
      <vt:lpstr>Elements of a Teaching Dossier</vt:lpstr>
      <vt:lpstr>Elements of a Teaching Dossier</vt:lpstr>
      <vt:lpstr>Elements of a Teaching Dossier</vt:lpstr>
      <vt:lpstr>Elements of a Teaching Dossier</vt:lpstr>
      <vt:lpstr>Elements of a Teaching Dossier</vt:lpstr>
      <vt:lpstr>Elements of a Teaching Dossier</vt:lpstr>
      <vt:lpstr>Elements of a Teaching Dossier</vt:lpstr>
      <vt:lpstr>Sharing your dossier</vt:lpstr>
      <vt:lpstr>Creating your dossier</vt:lpstr>
      <vt:lpstr>D2L - ePortfolio</vt:lpstr>
      <vt:lpstr>D2L - ePortfolio</vt:lpstr>
      <vt:lpstr>D2L - ePortfolio</vt:lpstr>
      <vt:lpstr>D2L - ePortfolio</vt:lpstr>
      <vt:lpstr>Google Sites</vt:lpstr>
      <vt:lpstr>Considerations</vt:lpstr>
      <vt:lpstr>Consideration checklist</vt:lpstr>
      <vt:lpstr>Examples &amp;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Composing Your Teaching Dossier</dc:title>
  <dc:creator>Loftus, Jay</dc:creator>
  <cp:lastModifiedBy>Leete, Beth</cp:lastModifiedBy>
  <cp:revision>2</cp:revision>
  <dcterms:created xsi:type="dcterms:W3CDTF">2022-11-02T17:12:57Z</dcterms:created>
  <dcterms:modified xsi:type="dcterms:W3CDTF">2023-11-01T19:05:06Z</dcterms:modified>
</cp:coreProperties>
</file>