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5"/>
  </p:notesMasterIdLst>
  <p:sldIdLst>
    <p:sldId id="461" r:id="rId2"/>
    <p:sldId id="260" r:id="rId3"/>
    <p:sldId id="468" r:id="rId4"/>
    <p:sldId id="470" r:id="rId5"/>
    <p:sldId id="372" r:id="rId6"/>
    <p:sldId id="373" r:id="rId7"/>
    <p:sldId id="463" r:id="rId8"/>
    <p:sldId id="292" r:id="rId9"/>
    <p:sldId id="380" r:id="rId10"/>
    <p:sldId id="471" r:id="rId11"/>
    <p:sldId id="381" r:id="rId12"/>
    <p:sldId id="472"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013" autoAdjust="0"/>
  </p:normalViewPr>
  <p:slideViewPr>
    <p:cSldViewPr snapToGrid="0">
      <p:cViewPr varScale="1">
        <p:scale>
          <a:sx n="98" d="100"/>
          <a:sy n="98" d="100"/>
        </p:scale>
        <p:origin x="3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9FA19B-E9A9-41BA-94FA-FBB3CFA2177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828FF6EB-3A0F-4CFE-A043-23767E4983E4}">
      <dgm:prSet/>
      <dgm:spPr/>
      <dgm:t>
        <a:bodyPr/>
        <a:lstStyle/>
        <a:p>
          <a:r>
            <a:rPr lang="en-US" dirty="0"/>
            <a:t>Ranked Faculty</a:t>
          </a:r>
        </a:p>
      </dgm:t>
    </dgm:pt>
    <dgm:pt modelId="{3725E1DD-CB74-4435-A1A2-6A2912C41B87}" type="parTrans" cxnId="{100D544F-9C7B-4F40-B9D5-35E42A532795}">
      <dgm:prSet/>
      <dgm:spPr/>
      <dgm:t>
        <a:bodyPr/>
        <a:lstStyle/>
        <a:p>
          <a:endParaRPr lang="en-US"/>
        </a:p>
      </dgm:t>
    </dgm:pt>
    <dgm:pt modelId="{891EDD0A-E1D3-4739-A79C-3F9648DD2AD2}" type="sibTrans" cxnId="{100D544F-9C7B-4F40-B9D5-35E42A532795}">
      <dgm:prSet/>
      <dgm:spPr/>
      <dgm:t>
        <a:bodyPr/>
        <a:lstStyle/>
        <a:p>
          <a:endParaRPr lang="en-US"/>
        </a:p>
      </dgm:t>
    </dgm:pt>
    <dgm:pt modelId="{43BA5A1A-5478-406B-A7C3-73FCCC5D910F}">
      <dgm:prSet custT="1"/>
      <dgm:spPr/>
      <dgm:t>
        <a:bodyPr/>
        <a:lstStyle/>
        <a:p>
          <a:r>
            <a:rPr lang="en-US" sz="1800" dirty="0"/>
            <a:t>Instructor,  Senior Instructor, Assistant Professor,  Associate Professor, Professor</a:t>
          </a:r>
        </a:p>
      </dgm:t>
    </dgm:pt>
    <dgm:pt modelId="{F4A8082A-70AE-4F92-8449-D0A8DA773285}" type="parTrans" cxnId="{52D4B217-7537-4F80-A21B-A2FB08502FED}">
      <dgm:prSet/>
      <dgm:spPr/>
      <dgm:t>
        <a:bodyPr/>
        <a:lstStyle/>
        <a:p>
          <a:endParaRPr lang="en-US"/>
        </a:p>
      </dgm:t>
    </dgm:pt>
    <dgm:pt modelId="{4B58940A-6EF5-4642-B35C-36077D1D310B}" type="sibTrans" cxnId="{52D4B217-7537-4F80-A21B-A2FB08502FED}">
      <dgm:prSet/>
      <dgm:spPr/>
      <dgm:t>
        <a:bodyPr/>
        <a:lstStyle/>
        <a:p>
          <a:endParaRPr lang="en-US"/>
        </a:p>
      </dgm:t>
    </dgm:pt>
    <dgm:pt modelId="{5863321D-BE60-4F7F-A6C1-955484103F1C}">
      <dgm:prSet/>
      <dgm:spPr/>
      <dgm:t>
        <a:bodyPr/>
        <a:lstStyle/>
        <a:p>
          <a:r>
            <a:rPr lang="en-US" dirty="0"/>
            <a:t>Academic Staff (includes but not limited to)</a:t>
          </a:r>
        </a:p>
      </dgm:t>
    </dgm:pt>
    <dgm:pt modelId="{88957EE3-1BA5-476C-9B13-398A200C9028}" type="parTrans" cxnId="{3777203C-F303-4283-A6AD-18926F2A2EF4}">
      <dgm:prSet/>
      <dgm:spPr/>
      <dgm:t>
        <a:bodyPr/>
        <a:lstStyle/>
        <a:p>
          <a:endParaRPr lang="en-US"/>
        </a:p>
      </dgm:t>
    </dgm:pt>
    <dgm:pt modelId="{09509179-7722-4153-BE65-C151CEB441CC}" type="sibTrans" cxnId="{3777203C-F303-4283-A6AD-18926F2A2EF4}">
      <dgm:prSet/>
      <dgm:spPr/>
      <dgm:t>
        <a:bodyPr/>
        <a:lstStyle/>
        <a:p>
          <a:endParaRPr lang="en-US"/>
        </a:p>
      </dgm:t>
    </dgm:pt>
    <dgm:pt modelId="{84D6DA20-F28A-4777-9FD6-8A7D2242C632}">
      <dgm:prSet custT="1"/>
      <dgm:spPr/>
      <dgm:t>
        <a:bodyPr/>
        <a:lstStyle/>
        <a:p>
          <a:r>
            <a:rPr lang="en-US" sz="1800" dirty="0"/>
            <a:t>Specialist,  Senior Specialist, Assistant Instructor, Lecturer, Research Associate (postdocs), Scholar,  Archivist, Extension, etc.</a:t>
          </a:r>
        </a:p>
      </dgm:t>
    </dgm:pt>
    <dgm:pt modelId="{C9DC4DC0-8296-4E30-BF6E-02E620E102FA}" type="parTrans" cxnId="{2A9E731D-AD46-440C-95AA-1C9D3A6E3981}">
      <dgm:prSet/>
      <dgm:spPr/>
      <dgm:t>
        <a:bodyPr/>
        <a:lstStyle/>
        <a:p>
          <a:endParaRPr lang="en-US"/>
        </a:p>
      </dgm:t>
    </dgm:pt>
    <dgm:pt modelId="{6C6BC36A-9CDA-430A-A634-1EC25A0819EF}" type="sibTrans" cxnId="{2A9E731D-AD46-440C-95AA-1C9D3A6E3981}">
      <dgm:prSet/>
      <dgm:spPr/>
      <dgm:t>
        <a:bodyPr/>
        <a:lstStyle/>
        <a:p>
          <a:endParaRPr lang="en-US"/>
        </a:p>
      </dgm:t>
    </dgm:pt>
    <dgm:pt modelId="{6C16EAEF-D109-4422-9C78-DF574EC685AD}" type="pres">
      <dgm:prSet presAssocID="{239FA19B-E9A9-41BA-94FA-FBB3CFA2177B}" presName="Name0" presStyleCnt="0">
        <dgm:presLayoutVars>
          <dgm:dir/>
          <dgm:animLvl val="lvl"/>
          <dgm:resizeHandles val="exact"/>
        </dgm:presLayoutVars>
      </dgm:prSet>
      <dgm:spPr/>
    </dgm:pt>
    <dgm:pt modelId="{ACCF5192-87FA-4FD6-99F7-07528F44B3CF}" type="pres">
      <dgm:prSet presAssocID="{828FF6EB-3A0F-4CFE-A043-23767E4983E4}" presName="linNode" presStyleCnt="0"/>
      <dgm:spPr/>
    </dgm:pt>
    <dgm:pt modelId="{25F7F824-F4DA-46BF-9087-3463861ED398}" type="pres">
      <dgm:prSet presAssocID="{828FF6EB-3A0F-4CFE-A043-23767E4983E4}" presName="parentText" presStyleLbl="node1" presStyleIdx="0" presStyleCnt="2">
        <dgm:presLayoutVars>
          <dgm:chMax val="1"/>
          <dgm:bulletEnabled val="1"/>
        </dgm:presLayoutVars>
      </dgm:prSet>
      <dgm:spPr/>
    </dgm:pt>
    <dgm:pt modelId="{7038B5EE-6898-421A-B1E8-B86031B96C08}" type="pres">
      <dgm:prSet presAssocID="{828FF6EB-3A0F-4CFE-A043-23767E4983E4}" presName="descendantText" presStyleLbl="alignAccFollowNode1" presStyleIdx="0" presStyleCnt="2">
        <dgm:presLayoutVars>
          <dgm:bulletEnabled val="1"/>
        </dgm:presLayoutVars>
      </dgm:prSet>
      <dgm:spPr/>
    </dgm:pt>
    <dgm:pt modelId="{C5D86A77-BD5E-4AA3-B1CE-D9E5310EC242}" type="pres">
      <dgm:prSet presAssocID="{891EDD0A-E1D3-4739-A79C-3F9648DD2AD2}" presName="sp" presStyleCnt="0"/>
      <dgm:spPr/>
    </dgm:pt>
    <dgm:pt modelId="{BC7283C1-3711-47EA-A274-7FCA2F857809}" type="pres">
      <dgm:prSet presAssocID="{5863321D-BE60-4F7F-A6C1-955484103F1C}" presName="linNode" presStyleCnt="0"/>
      <dgm:spPr/>
    </dgm:pt>
    <dgm:pt modelId="{E7BB9AB4-7F7A-4DC6-A9A5-2E8447946FF8}" type="pres">
      <dgm:prSet presAssocID="{5863321D-BE60-4F7F-A6C1-955484103F1C}" presName="parentText" presStyleLbl="node1" presStyleIdx="1" presStyleCnt="2">
        <dgm:presLayoutVars>
          <dgm:chMax val="1"/>
          <dgm:bulletEnabled val="1"/>
        </dgm:presLayoutVars>
      </dgm:prSet>
      <dgm:spPr/>
    </dgm:pt>
    <dgm:pt modelId="{9857703C-3CC4-417C-BFF6-FEF37A8282DA}" type="pres">
      <dgm:prSet presAssocID="{5863321D-BE60-4F7F-A6C1-955484103F1C}" presName="descendantText" presStyleLbl="alignAccFollowNode1" presStyleIdx="1" presStyleCnt="2">
        <dgm:presLayoutVars>
          <dgm:bulletEnabled val="1"/>
        </dgm:presLayoutVars>
      </dgm:prSet>
      <dgm:spPr/>
    </dgm:pt>
  </dgm:ptLst>
  <dgm:cxnLst>
    <dgm:cxn modelId="{52D4B217-7537-4F80-A21B-A2FB08502FED}" srcId="{828FF6EB-3A0F-4CFE-A043-23767E4983E4}" destId="{43BA5A1A-5478-406B-A7C3-73FCCC5D910F}" srcOrd="0" destOrd="0" parTransId="{F4A8082A-70AE-4F92-8449-D0A8DA773285}" sibTransId="{4B58940A-6EF5-4642-B35C-36077D1D310B}"/>
    <dgm:cxn modelId="{2A9E731D-AD46-440C-95AA-1C9D3A6E3981}" srcId="{5863321D-BE60-4F7F-A6C1-955484103F1C}" destId="{84D6DA20-F28A-4777-9FD6-8A7D2242C632}" srcOrd="0" destOrd="0" parTransId="{C9DC4DC0-8296-4E30-BF6E-02E620E102FA}" sibTransId="{6C6BC36A-9CDA-430A-A634-1EC25A0819EF}"/>
    <dgm:cxn modelId="{0656CD26-F166-4D78-A61C-0CAA02F4E1C6}" type="presOf" srcId="{828FF6EB-3A0F-4CFE-A043-23767E4983E4}" destId="{25F7F824-F4DA-46BF-9087-3463861ED398}" srcOrd="0" destOrd="0" presId="urn:microsoft.com/office/officeart/2005/8/layout/vList5"/>
    <dgm:cxn modelId="{3777203C-F303-4283-A6AD-18926F2A2EF4}" srcId="{239FA19B-E9A9-41BA-94FA-FBB3CFA2177B}" destId="{5863321D-BE60-4F7F-A6C1-955484103F1C}" srcOrd="1" destOrd="0" parTransId="{88957EE3-1BA5-476C-9B13-398A200C9028}" sibTransId="{09509179-7722-4153-BE65-C151CEB441CC}"/>
    <dgm:cxn modelId="{6FDCBC6C-F8FA-4E95-B9CB-D785527152C7}" type="presOf" srcId="{5863321D-BE60-4F7F-A6C1-955484103F1C}" destId="{E7BB9AB4-7F7A-4DC6-A9A5-2E8447946FF8}" srcOrd="0" destOrd="0" presId="urn:microsoft.com/office/officeart/2005/8/layout/vList5"/>
    <dgm:cxn modelId="{100D544F-9C7B-4F40-B9D5-35E42A532795}" srcId="{239FA19B-E9A9-41BA-94FA-FBB3CFA2177B}" destId="{828FF6EB-3A0F-4CFE-A043-23767E4983E4}" srcOrd="0" destOrd="0" parTransId="{3725E1DD-CB74-4435-A1A2-6A2912C41B87}" sibTransId="{891EDD0A-E1D3-4739-A79C-3F9648DD2AD2}"/>
    <dgm:cxn modelId="{7B3966B8-897D-4DE0-8137-FE3F5EF9FAA4}" type="presOf" srcId="{43BA5A1A-5478-406B-A7C3-73FCCC5D910F}" destId="{7038B5EE-6898-421A-B1E8-B86031B96C08}" srcOrd="0" destOrd="0" presId="urn:microsoft.com/office/officeart/2005/8/layout/vList5"/>
    <dgm:cxn modelId="{68E9FCCD-21E1-40CC-BF62-168EFFD9C795}" type="presOf" srcId="{84D6DA20-F28A-4777-9FD6-8A7D2242C632}" destId="{9857703C-3CC4-417C-BFF6-FEF37A8282DA}" srcOrd="0" destOrd="0" presId="urn:microsoft.com/office/officeart/2005/8/layout/vList5"/>
    <dgm:cxn modelId="{78F983E9-E722-4FAA-A9E0-CFDF0078E4C8}" type="presOf" srcId="{239FA19B-E9A9-41BA-94FA-FBB3CFA2177B}" destId="{6C16EAEF-D109-4422-9C78-DF574EC685AD}" srcOrd="0" destOrd="0" presId="urn:microsoft.com/office/officeart/2005/8/layout/vList5"/>
    <dgm:cxn modelId="{DEA8D5CC-179D-4035-BBF6-6F76BD42FA2C}" type="presParOf" srcId="{6C16EAEF-D109-4422-9C78-DF574EC685AD}" destId="{ACCF5192-87FA-4FD6-99F7-07528F44B3CF}" srcOrd="0" destOrd="0" presId="urn:microsoft.com/office/officeart/2005/8/layout/vList5"/>
    <dgm:cxn modelId="{90289405-0E4F-45ED-BA6D-D8BB535B8993}" type="presParOf" srcId="{ACCF5192-87FA-4FD6-99F7-07528F44B3CF}" destId="{25F7F824-F4DA-46BF-9087-3463861ED398}" srcOrd="0" destOrd="0" presId="urn:microsoft.com/office/officeart/2005/8/layout/vList5"/>
    <dgm:cxn modelId="{3B1458E1-8BEA-4867-A681-19B3ED20963E}" type="presParOf" srcId="{ACCF5192-87FA-4FD6-99F7-07528F44B3CF}" destId="{7038B5EE-6898-421A-B1E8-B86031B96C08}" srcOrd="1" destOrd="0" presId="urn:microsoft.com/office/officeart/2005/8/layout/vList5"/>
    <dgm:cxn modelId="{6C42512E-0FA9-4669-977B-E7793CE6BA07}" type="presParOf" srcId="{6C16EAEF-D109-4422-9C78-DF574EC685AD}" destId="{C5D86A77-BD5E-4AA3-B1CE-D9E5310EC242}" srcOrd="1" destOrd="0" presId="urn:microsoft.com/office/officeart/2005/8/layout/vList5"/>
    <dgm:cxn modelId="{C43BB736-6F78-4E63-A857-000C72227B8C}" type="presParOf" srcId="{6C16EAEF-D109-4422-9C78-DF574EC685AD}" destId="{BC7283C1-3711-47EA-A274-7FCA2F857809}" srcOrd="2" destOrd="0" presId="urn:microsoft.com/office/officeart/2005/8/layout/vList5"/>
    <dgm:cxn modelId="{DA94C56A-67E8-4EA0-A466-C922EE909C57}" type="presParOf" srcId="{BC7283C1-3711-47EA-A274-7FCA2F857809}" destId="{E7BB9AB4-7F7A-4DC6-A9A5-2E8447946FF8}" srcOrd="0" destOrd="0" presId="urn:microsoft.com/office/officeart/2005/8/layout/vList5"/>
    <dgm:cxn modelId="{3D86A19C-AAE6-48BF-B62F-E6623DA7533C}" type="presParOf" srcId="{BC7283C1-3711-47EA-A274-7FCA2F857809}" destId="{9857703C-3CC4-417C-BFF6-FEF37A8282DA}"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295369-71D1-4623-B8C9-F40DBFBCE11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E46C163-AF5F-420F-AEA2-CD311141A4EA}">
      <dgm:prSet/>
      <dgm:spPr/>
      <dgm:t>
        <a:bodyPr/>
        <a:lstStyle/>
        <a:p>
          <a:pPr>
            <a:lnSpc>
              <a:spcPct val="100000"/>
            </a:lnSpc>
          </a:pPr>
          <a:r>
            <a:rPr lang="en-US" dirty="0">
              <a:latin typeface="+mn-lt"/>
              <a:ea typeface="Cambria" panose="02040503050406030204" pitchFamily="18" charset="0"/>
            </a:rPr>
            <a:t>Ensure a clear understanding of what is expected in your appointment</a:t>
          </a:r>
        </a:p>
      </dgm:t>
    </dgm:pt>
    <dgm:pt modelId="{87CC831E-52D9-4FA2-BA2A-E343E53F56A3}" type="parTrans" cxnId="{8B54E52C-2ED1-4801-ADBB-C02E11A2D04D}">
      <dgm:prSet/>
      <dgm:spPr/>
      <dgm:t>
        <a:bodyPr/>
        <a:lstStyle/>
        <a:p>
          <a:endParaRPr lang="en-US">
            <a:latin typeface="+mn-lt"/>
          </a:endParaRPr>
        </a:p>
      </dgm:t>
    </dgm:pt>
    <dgm:pt modelId="{CD1FFB57-B668-4093-A43A-238AA1A43ABB}" type="sibTrans" cxnId="{8B54E52C-2ED1-4801-ADBB-C02E11A2D04D}">
      <dgm:prSet phldrT="1" phldr="0"/>
      <dgm:spPr/>
      <dgm:t>
        <a:bodyPr/>
        <a:lstStyle/>
        <a:p>
          <a:endParaRPr lang="en-US">
            <a:latin typeface="+mn-lt"/>
          </a:endParaRPr>
        </a:p>
      </dgm:t>
    </dgm:pt>
    <dgm:pt modelId="{BFD5075A-1184-4418-801F-689C8154C2C5}">
      <dgm:prSet/>
      <dgm:spPr/>
      <dgm:t>
        <a:bodyPr/>
        <a:lstStyle/>
        <a:p>
          <a:pPr>
            <a:lnSpc>
              <a:spcPct val="100000"/>
            </a:lnSpc>
          </a:pPr>
          <a:r>
            <a:rPr lang="en-US" dirty="0">
              <a:latin typeface="+mn-lt"/>
              <a:ea typeface="Cambria" panose="02040503050406030204" pitchFamily="18" charset="0"/>
            </a:rPr>
            <a:t>Assess individual performance against expectations</a:t>
          </a:r>
        </a:p>
      </dgm:t>
    </dgm:pt>
    <dgm:pt modelId="{BA2FEA88-763E-4E6B-8C43-F8830890A377}" type="parTrans" cxnId="{EC5B1005-B3C5-4669-8D94-FA938022660E}">
      <dgm:prSet/>
      <dgm:spPr/>
      <dgm:t>
        <a:bodyPr/>
        <a:lstStyle/>
        <a:p>
          <a:endParaRPr lang="en-US">
            <a:latin typeface="+mn-lt"/>
          </a:endParaRPr>
        </a:p>
      </dgm:t>
    </dgm:pt>
    <dgm:pt modelId="{2E5C3EB3-C732-4A57-8EE7-B5F778C287C8}" type="sibTrans" cxnId="{EC5B1005-B3C5-4669-8D94-FA938022660E}">
      <dgm:prSet phldrT="2" phldr="0"/>
      <dgm:spPr/>
      <dgm:t>
        <a:bodyPr/>
        <a:lstStyle/>
        <a:p>
          <a:endParaRPr lang="en-US">
            <a:latin typeface="+mn-lt"/>
          </a:endParaRPr>
        </a:p>
      </dgm:t>
    </dgm:pt>
    <dgm:pt modelId="{2407B1E8-B218-4FF8-B501-C44337A5717E}">
      <dgm:prSet/>
      <dgm:spPr/>
      <dgm:t>
        <a:bodyPr/>
        <a:lstStyle/>
        <a:p>
          <a:pPr>
            <a:lnSpc>
              <a:spcPct val="100000"/>
            </a:lnSpc>
          </a:pPr>
          <a:r>
            <a:rPr lang="en-US" dirty="0">
              <a:latin typeface="+mn-lt"/>
              <a:ea typeface="Cambria" panose="02040503050406030204" pitchFamily="18" charset="0"/>
            </a:rPr>
            <a:t>Provide an opportunity to provide input to unit administrators.</a:t>
          </a:r>
        </a:p>
      </dgm:t>
    </dgm:pt>
    <dgm:pt modelId="{A6B3A451-2D6A-4A92-A71F-67B095B11339}" type="parTrans" cxnId="{7C73F750-7F9E-47B4-8EAD-5C7C43D71B31}">
      <dgm:prSet/>
      <dgm:spPr/>
      <dgm:t>
        <a:bodyPr/>
        <a:lstStyle/>
        <a:p>
          <a:endParaRPr lang="en-US">
            <a:latin typeface="+mn-lt"/>
          </a:endParaRPr>
        </a:p>
      </dgm:t>
    </dgm:pt>
    <dgm:pt modelId="{77E92F76-A415-4892-915E-217ADEAF29BE}" type="sibTrans" cxnId="{7C73F750-7F9E-47B4-8EAD-5C7C43D71B31}">
      <dgm:prSet phldrT="3" phldr="0"/>
      <dgm:spPr/>
      <dgm:t>
        <a:bodyPr/>
        <a:lstStyle/>
        <a:p>
          <a:endParaRPr lang="en-US">
            <a:latin typeface="+mn-lt"/>
          </a:endParaRPr>
        </a:p>
      </dgm:t>
    </dgm:pt>
    <dgm:pt modelId="{D1FBD985-9B8B-4574-8543-B95B8D728C8C}">
      <dgm:prSet/>
      <dgm:spPr/>
      <dgm:t>
        <a:bodyPr/>
        <a:lstStyle/>
        <a:p>
          <a:pPr>
            <a:lnSpc>
              <a:spcPct val="100000"/>
            </a:lnSpc>
          </a:pPr>
          <a:r>
            <a:rPr lang="en-US" dirty="0">
              <a:latin typeface="+mn-lt"/>
              <a:ea typeface="Cambria" panose="02040503050406030204" pitchFamily="18" charset="0"/>
            </a:rPr>
            <a:t>Inform decisions on merit pay</a:t>
          </a:r>
        </a:p>
      </dgm:t>
    </dgm:pt>
    <dgm:pt modelId="{292385C4-C8BD-49E5-9F65-EFC82813A7DB}" type="parTrans" cxnId="{1964EE86-1BA1-4A8E-BC2E-67A3BE58139B}">
      <dgm:prSet/>
      <dgm:spPr/>
      <dgm:t>
        <a:bodyPr/>
        <a:lstStyle/>
        <a:p>
          <a:endParaRPr lang="en-US">
            <a:latin typeface="+mn-lt"/>
          </a:endParaRPr>
        </a:p>
      </dgm:t>
    </dgm:pt>
    <dgm:pt modelId="{627C872D-4054-468C-A570-89107D20A021}" type="sibTrans" cxnId="{1964EE86-1BA1-4A8E-BC2E-67A3BE58139B}">
      <dgm:prSet phldrT="4" phldr="0"/>
      <dgm:spPr/>
      <dgm:t>
        <a:bodyPr/>
        <a:lstStyle/>
        <a:p>
          <a:endParaRPr lang="en-US">
            <a:latin typeface="+mn-lt"/>
          </a:endParaRPr>
        </a:p>
      </dgm:t>
    </dgm:pt>
    <dgm:pt modelId="{7148A749-7C8B-4C4D-9930-7D1193E95C05}">
      <dgm:prSet/>
      <dgm:spPr/>
      <dgm:t>
        <a:bodyPr/>
        <a:lstStyle/>
        <a:p>
          <a:pPr>
            <a:lnSpc>
              <a:spcPct val="100000"/>
            </a:lnSpc>
          </a:pPr>
          <a:r>
            <a:rPr lang="en-US" dirty="0">
              <a:latin typeface="+mn-lt"/>
              <a:ea typeface="Cambria" panose="02040503050406030204" pitchFamily="18" charset="0"/>
            </a:rPr>
            <a:t>Provide input for decisions about future appointments</a:t>
          </a:r>
          <a:endParaRPr lang="en-US" dirty="0">
            <a:latin typeface="+mn-lt"/>
          </a:endParaRPr>
        </a:p>
      </dgm:t>
    </dgm:pt>
    <dgm:pt modelId="{10653F9C-C384-404D-96D9-46BB6FDA87ED}" type="parTrans" cxnId="{AE76A19C-F2B8-4D43-B978-3BCBEDEBF121}">
      <dgm:prSet/>
      <dgm:spPr/>
      <dgm:t>
        <a:bodyPr/>
        <a:lstStyle/>
        <a:p>
          <a:endParaRPr lang="en-US">
            <a:latin typeface="+mn-lt"/>
          </a:endParaRPr>
        </a:p>
      </dgm:t>
    </dgm:pt>
    <dgm:pt modelId="{1A03EA5F-C20E-4832-8420-1ADDD6F8A11A}" type="sibTrans" cxnId="{AE76A19C-F2B8-4D43-B978-3BCBEDEBF121}">
      <dgm:prSet phldrT="5" phldr="0"/>
      <dgm:spPr/>
      <dgm:t>
        <a:bodyPr/>
        <a:lstStyle/>
        <a:p>
          <a:endParaRPr lang="en-US">
            <a:latin typeface="+mn-lt"/>
          </a:endParaRPr>
        </a:p>
      </dgm:t>
    </dgm:pt>
    <dgm:pt modelId="{F1D92576-765E-4B6F-9752-E0DACB634824}" type="pres">
      <dgm:prSet presAssocID="{DF295369-71D1-4623-B8C9-F40DBFBCE119}" presName="root" presStyleCnt="0">
        <dgm:presLayoutVars>
          <dgm:dir/>
          <dgm:resizeHandles val="exact"/>
        </dgm:presLayoutVars>
      </dgm:prSet>
      <dgm:spPr/>
    </dgm:pt>
    <dgm:pt modelId="{C9DD9949-3DB4-4DE9-A10E-701C8D330153}" type="pres">
      <dgm:prSet presAssocID="{2E46C163-AF5F-420F-AEA2-CD311141A4EA}" presName="compNode" presStyleCnt="0"/>
      <dgm:spPr/>
    </dgm:pt>
    <dgm:pt modelId="{FB0BE239-5D75-4F23-B0F4-698AE513BDC0}" type="pres">
      <dgm:prSet presAssocID="{2E46C163-AF5F-420F-AEA2-CD311141A4EA}" presName="bgRect" presStyleLbl="bgShp" presStyleIdx="0" presStyleCnt="5"/>
      <dgm:spPr/>
    </dgm:pt>
    <dgm:pt modelId="{BDE4D6A7-2085-44E8-85F9-E59AA7A69037}" type="pres">
      <dgm:prSet presAssocID="{2E46C163-AF5F-420F-AEA2-CD311141A4E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ard Room"/>
        </a:ext>
      </dgm:extLst>
    </dgm:pt>
    <dgm:pt modelId="{840940E2-8CDC-4725-9FDE-7D40A18990E6}" type="pres">
      <dgm:prSet presAssocID="{2E46C163-AF5F-420F-AEA2-CD311141A4EA}" presName="spaceRect" presStyleCnt="0"/>
      <dgm:spPr/>
    </dgm:pt>
    <dgm:pt modelId="{82D5D63B-201D-46B5-81B3-8F24387F6375}" type="pres">
      <dgm:prSet presAssocID="{2E46C163-AF5F-420F-AEA2-CD311141A4EA}" presName="parTx" presStyleLbl="revTx" presStyleIdx="0" presStyleCnt="5">
        <dgm:presLayoutVars>
          <dgm:chMax val="0"/>
          <dgm:chPref val="0"/>
        </dgm:presLayoutVars>
      </dgm:prSet>
      <dgm:spPr/>
    </dgm:pt>
    <dgm:pt modelId="{8C923D89-A3D1-44F1-BCCF-35842F47B791}" type="pres">
      <dgm:prSet presAssocID="{CD1FFB57-B668-4093-A43A-238AA1A43ABB}" presName="sibTrans" presStyleCnt="0"/>
      <dgm:spPr/>
    </dgm:pt>
    <dgm:pt modelId="{0FC57D13-8290-469F-BD81-FF2E868B22F2}" type="pres">
      <dgm:prSet presAssocID="{BFD5075A-1184-4418-801F-689C8154C2C5}" presName="compNode" presStyleCnt="0"/>
      <dgm:spPr/>
    </dgm:pt>
    <dgm:pt modelId="{A60ED13D-D868-42B1-8929-480DB68F4FA6}" type="pres">
      <dgm:prSet presAssocID="{BFD5075A-1184-4418-801F-689C8154C2C5}" presName="bgRect" presStyleLbl="bgShp" presStyleIdx="1" presStyleCnt="5"/>
      <dgm:spPr/>
    </dgm:pt>
    <dgm:pt modelId="{BE521314-D674-4922-94D9-0EF0CDB458C9}" type="pres">
      <dgm:prSet presAssocID="{BFD5075A-1184-4418-801F-689C8154C2C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D679687D-016F-45E5-8295-CF7BB3A1AA19}" type="pres">
      <dgm:prSet presAssocID="{BFD5075A-1184-4418-801F-689C8154C2C5}" presName="spaceRect" presStyleCnt="0"/>
      <dgm:spPr/>
    </dgm:pt>
    <dgm:pt modelId="{B4C2B620-FC9D-4BE1-98A0-AA7C2C65CD3A}" type="pres">
      <dgm:prSet presAssocID="{BFD5075A-1184-4418-801F-689C8154C2C5}" presName="parTx" presStyleLbl="revTx" presStyleIdx="1" presStyleCnt="5">
        <dgm:presLayoutVars>
          <dgm:chMax val="0"/>
          <dgm:chPref val="0"/>
        </dgm:presLayoutVars>
      </dgm:prSet>
      <dgm:spPr/>
    </dgm:pt>
    <dgm:pt modelId="{32C34CDE-85C1-4856-9E31-D8F675D20442}" type="pres">
      <dgm:prSet presAssocID="{2E5C3EB3-C732-4A57-8EE7-B5F778C287C8}" presName="sibTrans" presStyleCnt="0"/>
      <dgm:spPr/>
    </dgm:pt>
    <dgm:pt modelId="{7D8CC950-8713-4FA5-BBE1-88F1433FA5A3}" type="pres">
      <dgm:prSet presAssocID="{2407B1E8-B218-4FF8-B501-C44337A5717E}" presName="compNode" presStyleCnt="0"/>
      <dgm:spPr/>
    </dgm:pt>
    <dgm:pt modelId="{77C84AC9-5CAF-409D-BBB4-C3829CDC18CF}" type="pres">
      <dgm:prSet presAssocID="{2407B1E8-B218-4FF8-B501-C44337A5717E}" presName="bgRect" presStyleLbl="bgShp" presStyleIdx="2" presStyleCnt="5"/>
      <dgm:spPr/>
    </dgm:pt>
    <dgm:pt modelId="{ABF736DE-339E-4CD4-8C9E-E8D0E627EBBD}" type="pres">
      <dgm:prSet presAssocID="{2407B1E8-B218-4FF8-B501-C44337A5717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Chat with solid fill"/>
        </a:ext>
      </dgm:extLst>
    </dgm:pt>
    <dgm:pt modelId="{36B7EDDF-4345-4166-8701-B1DCACA673ED}" type="pres">
      <dgm:prSet presAssocID="{2407B1E8-B218-4FF8-B501-C44337A5717E}" presName="spaceRect" presStyleCnt="0"/>
      <dgm:spPr/>
    </dgm:pt>
    <dgm:pt modelId="{2DAB8B48-6997-4212-B1B6-6A7387F2EBC7}" type="pres">
      <dgm:prSet presAssocID="{2407B1E8-B218-4FF8-B501-C44337A5717E}" presName="parTx" presStyleLbl="revTx" presStyleIdx="2" presStyleCnt="5">
        <dgm:presLayoutVars>
          <dgm:chMax val="0"/>
          <dgm:chPref val="0"/>
        </dgm:presLayoutVars>
      </dgm:prSet>
      <dgm:spPr/>
    </dgm:pt>
    <dgm:pt modelId="{03B41836-0914-4718-B0AE-5A399A21510D}" type="pres">
      <dgm:prSet presAssocID="{77E92F76-A415-4892-915E-217ADEAF29BE}" presName="sibTrans" presStyleCnt="0"/>
      <dgm:spPr/>
    </dgm:pt>
    <dgm:pt modelId="{0C5A0892-588B-41F2-BC1B-7DBA5C85BF02}" type="pres">
      <dgm:prSet presAssocID="{D1FBD985-9B8B-4574-8543-B95B8D728C8C}" presName="compNode" presStyleCnt="0"/>
      <dgm:spPr/>
    </dgm:pt>
    <dgm:pt modelId="{748A7D3E-5E1C-49A9-B699-7FFDD16271E9}" type="pres">
      <dgm:prSet presAssocID="{D1FBD985-9B8B-4574-8543-B95B8D728C8C}" presName="bgRect" presStyleLbl="bgShp" presStyleIdx="3" presStyleCnt="5"/>
      <dgm:spPr/>
    </dgm:pt>
    <dgm:pt modelId="{E40776A6-7CC5-4EB6-9433-03B00110BECE}" type="pres">
      <dgm:prSet presAssocID="{D1FBD985-9B8B-4574-8543-B95B8D728C8C}"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Dollar with solid fill"/>
        </a:ext>
      </dgm:extLst>
    </dgm:pt>
    <dgm:pt modelId="{9C1F250E-F3D4-46AB-A448-00F754B7ECA9}" type="pres">
      <dgm:prSet presAssocID="{D1FBD985-9B8B-4574-8543-B95B8D728C8C}" presName="spaceRect" presStyleCnt="0"/>
      <dgm:spPr/>
    </dgm:pt>
    <dgm:pt modelId="{73FF54F6-E080-4E8A-9DAB-7EFEDD9DE0CD}" type="pres">
      <dgm:prSet presAssocID="{D1FBD985-9B8B-4574-8543-B95B8D728C8C}" presName="parTx" presStyleLbl="revTx" presStyleIdx="3" presStyleCnt="5">
        <dgm:presLayoutVars>
          <dgm:chMax val="0"/>
          <dgm:chPref val="0"/>
        </dgm:presLayoutVars>
      </dgm:prSet>
      <dgm:spPr/>
    </dgm:pt>
    <dgm:pt modelId="{0FBE2B0D-CF2E-4C84-927C-07D2B193BD12}" type="pres">
      <dgm:prSet presAssocID="{627C872D-4054-468C-A570-89107D20A021}" presName="sibTrans" presStyleCnt="0"/>
      <dgm:spPr/>
    </dgm:pt>
    <dgm:pt modelId="{5182DF10-61AF-4346-B5EC-29EB4EA59F1B}" type="pres">
      <dgm:prSet presAssocID="{7148A749-7C8B-4C4D-9930-7D1193E95C05}" presName="compNode" presStyleCnt="0"/>
      <dgm:spPr/>
    </dgm:pt>
    <dgm:pt modelId="{F597AAD9-FE89-405F-8762-513B8169E215}" type="pres">
      <dgm:prSet presAssocID="{7148A749-7C8B-4C4D-9930-7D1193E95C05}" presName="bgRect" presStyleLbl="bgShp" presStyleIdx="4" presStyleCnt="5"/>
      <dgm:spPr/>
    </dgm:pt>
    <dgm:pt modelId="{3965F017-C9CD-4F07-9DA6-EA585E8244A3}" type="pres">
      <dgm:prSet presAssocID="{7148A749-7C8B-4C4D-9930-7D1193E95C05}"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ustomer Review"/>
        </a:ext>
      </dgm:extLst>
    </dgm:pt>
    <dgm:pt modelId="{268DF204-CE3C-4EA0-B45D-9EFFAC0DF376}" type="pres">
      <dgm:prSet presAssocID="{7148A749-7C8B-4C4D-9930-7D1193E95C05}" presName="spaceRect" presStyleCnt="0"/>
      <dgm:spPr/>
    </dgm:pt>
    <dgm:pt modelId="{E8418788-E1DB-4B74-A218-E28A59B1D859}" type="pres">
      <dgm:prSet presAssocID="{7148A749-7C8B-4C4D-9930-7D1193E95C05}" presName="parTx" presStyleLbl="revTx" presStyleIdx="4" presStyleCnt="5">
        <dgm:presLayoutVars>
          <dgm:chMax val="0"/>
          <dgm:chPref val="0"/>
        </dgm:presLayoutVars>
      </dgm:prSet>
      <dgm:spPr/>
    </dgm:pt>
  </dgm:ptLst>
  <dgm:cxnLst>
    <dgm:cxn modelId="{EC5B1005-B3C5-4669-8D94-FA938022660E}" srcId="{DF295369-71D1-4623-B8C9-F40DBFBCE119}" destId="{BFD5075A-1184-4418-801F-689C8154C2C5}" srcOrd="1" destOrd="0" parTransId="{BA2FEA88-763E-4E6B-8C43-F8830890A377}" sibTransId="{2E5C3EB3-C732-4A57-8EE7-B5F778C287C8}"/>
    <dgm:cxn modelId="{8B54E52C-2ED1-4801-ADBB-C02E11A2D04D}" srcId="{DF295369-71D1-4623-B8C9-F40DBFBCE119}" destId="{2E46C163-AF5F-420F-AEA2-CD311141A4EA}" srcOrd="0" destOrd="0" parTransId="{87CC831E-52D9-4FA2-BA2A-E343E53F56A3}" sibTransId="{CD1FFB57-B668-4093-A43A-238AA1A43ABB}"/>
    <dgm:cxn modelId="{5F0BA460-3AB7-4B60-BC98-A0332EEDA3B0}" type="presOf" srcId="{2407B1E8-B218-4FF8-B501-C44337A5717E}" destId="{2DAB8B48-6997-4212-B1B6-6A7387F2EBC7}" srcOrd="0" destOrd="0" presId="urn:microsoft.com/office/officeart/2018/2/layout/IconVerticalSolidList"/>
    <dgm:cxn modelId="{7C73F750-7F9E-47B4-8EAD-5C7C43D71B31}" srcId="{DF295369-71D1-4623-B8C9-F40DBFBCE119}" destId="{2407B1E8-B218-4FF8-B501-C44337A5717E}" srcOrd="2" destOrd="0" parTransId="{A6B3A451-2D6A-4A92-A71F-67B095B11339}" sibTransId="{77E92F76-A415-4892-915E-217ADEAF29BE}"/>
    <dgm:cxn modelId="{1964EE86-1BA1-4A8E-BC2E-67A3BE58139B}" srcId="{DF295369-71D1-4623-B8C9-F40DBFBCE119}" destId="{D1FBD985-9B8B-4574-8543-B95B8D728C8C}" srcOrd="3" destOrd="0" parTransId="{292385C4-C8BD-49E5-9F65-EFC82813A7DB}" sibTransId="{627C872D-4054-468C-A570-89107D20A021}"/>
    <dgm:cxn modelId="{83F47B95-6589-4DEF-A930-4B9AA6943F3D}" type="presOf" srcId="{7148A749-7C8B-4C4D-9930-7D1193E95C05}" destId="{E8418788-E1DB-4B74-A218-E28A59B1D859}" srcOrd="0" destOrd="0" presId="urn:microsoft.com/office/officeart/2018/2/layout/IconVerticalSolidList"/>
    <dgm:cxn modelId="{AE76A19C-F2B8-4D43-B978-3BCBEDEBF121}" srcId="{DF295369-71D1-4623-B8C9-F40DBFBCE119}" destId="{7148A749-7C8B-4C4D-9930-7D1193E95C05}" srcOrd="4" destOrd="0" parTransId="{10653F9C-C384-404D-96D9-46BB6FDA87ED}" sibTransId="{1A03EA5F-C20E-4832-8420-1ADDD6F8A11A}"/>
    <dgm:cxn modelId="{D73F249D-34CB-41CD-8CB7-F564C35B54F0}" type="presOf" srcId="{DF295369-71D1-4623-B8C9-F40DBFBCE119}" destId="{F1D92576-765E-4B6F-9752-E0DACB634824}" srcOrd="0" destOrd="0" presId="urn:microsoft.com/office/officeart/2018/2/layout/IconVerticalSolidList"/>
    <dgm:cxn modelId="{7390E2A1-3215-4AF2-B734-287AF34947D7}" type="presOf" srcId="{2E46C163-AF5F-420F-AEA2-CD311141A4EA}" destId="{82D5D63B-201D-46B5-81B3-8F24387F6375}" srcOrd="0" destOrd="0" presId="urn:microsoft.com/office/officeart/2018/2/layout/IconVerticalSolidList"/>
    <dgm:cxn modelId="{5B5CFFD3-6B4A-4822-BA6F-B1CDA0E0C282}" type="presOf" srcId="{D1FBD985-9B8B-4574-8543-B95B8D728C8C}" destId="{73FF54F6-E080-4E8A-9DAB-7EFEDD9DE0CD}" srcOrd="0" destOrd="0" presId="urn:microsoft.com/office/officeart/2018/2/layout/IconVerticalSolidList"/>
    <dgm:cxn modelId="{309861F2-0BC4-4E49-9047-3F4BECC7814D}" type="presOf" srcId="{BFD5075A-1184-4418-801F-689C8154C2C5}" destId="{B4C2B620-FC9D-4BE1-98A0-AA7C2C65CD3A}" srcOrd="0" destOrd="0" presId="urn:microsoft.com/office/officeart/2018/2/layout/IconVerticalSolidList"/>
    <dgm:cxn modelId="{E0B0593C-0122-4DD3-BA6E-ABCC01590A8A}" type="presParOf" srcId="{F1D92576-765E-4B6F-9752-E0DACB634824}" destId="{C9DD9949-3DB4-4DE9-A10E-701C8D330153}" srcOrd="0" destOrd="0" presId="urn:microsoft.com/office/officeart/2018/2/layout/IconVerticalSolidList"/>
    <dgm:cxn modelId="{F2E0B07E-7F12-4A3F-B244-76854B22C952}" type="presParOf" srcId="{C9DD9949-3DB4-4DE9-A10E-701C8D330153}" destId="{FB0BE239-5D75-4F23-B0F4-698AE513BDC0}" srcOrd="0" destOrd="0" presId="urn:microsoft.com/office/officeart/2018/2/layout/IconVerticalSolidList"/>
    <dgm:cxn modelId="{F129DDAA-BF12-4866-A36E-FF88FFEE32EE}" type="presParOf" srcId="{C9DD9949-3DB4-4DE9-A10E-701C8D330153}" destId="{BDE4D6A7-2085-44E8-85F9-E59AA7A69037}" srcOrd="1" destOrd="0" presId="urn:microsoft.com/office/officeart/2018/2/layout/IconVerticalSolidList"/>
    <dgm:cxn modelId="{5A394B05-B054-4F72-B64C-A7ACF6CC3662}" type="presParOf" srcId="{C9DD9949-3DB4-4DE9-A10E-701C8D330153}" destId="{840940E2-8CDC-4725-9FDE-7D40A18990E6}" srcOrd="2" destOrd="0" presId="urn:microsoft.com/office/officeart/2018/2/layout/IconVerticalSolidList"/>
    <dgm:cxn modelId="{7A75523E-EA4F-4A55-AE45-DF01364D6845}" type="presParOf" srcId="{C9DD9949-3DB4-4DE9-A10E-701C8D330153}" destId="{82D5D63B-201D-46B5-81B3-8F24387F6375}" srcOrd="3" destOrd="0" presId="urn:microsoft.com/office/officeart/2018/2/layout/IconVerticalSolidList"/>
    <dgm:cxn modelId="{E6C7AB70-7599-4D1B-B2DC-95E1372AA3C4}" type="presParOf" srcId="{F1D92576-765E-4B6F-9752-E0DACB634824}" destId="{8C923D89-A3D1-44F1-BCCF-35842F47B791}" srcOrd="1" destOrd="0" presId="urn:microsoft.com/office/officeart/2018/2/layout/IconVerticalSolidList"/>
    <dgm:cxn modelId="{800FE9C8-BC62-4FE1-8B7A-0B134903D869}" type="presParOf" srcId="{F1D92576-765E-4B6F-9752-E0DACB634824}" destId="{0FC57D13-8290-469F-BD81-FF2E868B22F2}" srcOrd="2" destOrd="0" presId="urn:microsoft.com/office/officeart/2018/2/layout/IconVerticalSolidList"/>
    <dgm:cxn modelId="{4A701FEE-BD8C-484E-A611-EC14BA7D4062}" type="presParOf" srcId="{0FC57D13-8290-469F-BD81-FF2E868B22F2}" destId="{A60ED13D-D868-42B1-8929-480DB68F4FA6}" srcOrd="0" destOrd="0" presId="urn:microsoft.com/office/officeart/2018/2/layout/IconVerticalSolidList"/>
    <dgm:cxn modelId="{17C623F4-2C4D-46ED-AC3A-59AEB9D52AF4}" type="presParOf" srcId="{0FC57D13-8290-469F-BD81-FF2E868B22F2}" destId="{BE521314-D674-4922-94D9-0EF0CDB458C9}" srcOrd="1" destOrd="0" presId="urn:microsoft.com/office/officeart/2018/2/layout/IconVerticalSolidList"/>
    <dgm:cxn modelId="{74C308FF-DA21-4850-B139-B362F98572AE}" type="presParOf" srcId="{0FC57D13-8290-469F-BD81-FF2E868B22F2}" destId="{D679687D-016F-45E5-8295-CF7BB3A1AA19}" srcOrd="2" destOrd="0" presId="urn:microsoft.com/office/officeart/2018/2/layout/IconVerticalSolidList"/>
    <dgm:cxn modelId="{0CA6213A-E599-4CB9-BBD1-EA4579E9675B}" type="presParOf" srcId="{0FC57D13-8290-469F-BD81-FF2E868B22F2}" destId="{B4C2B620-FC9D-4BE1-98A0-AA7C2C65CD3A}" srcOrd="3" destOrd="0" presId="urn:microsoft.com/office/officeart/2018/2/layout/IconVerticalSolidList"/>
    <dgm:cxn modelId="{CC37BACE-0CA5-4ECA-AE92-240FA31A48C7}" type="presParOf" srcId="{F1D92576-765E-4B6F-9752-E0DACB634824}" destId="{32C34CDE-85C1-4856-9E31-D8F675D20442}" srcOrd="3" destOrd="0" presId="urn:microsoft.com/office/officeart/2018/2/layout/IconVerticalSolidList"/>
    <dgm:cxn modelId="{69060C2A-E195-4F80-9BAF-32C6BD426ECA}" type="presParOf" srcId="{F1D92576-765E-4B6F-9752-E0DACB634824}" destId="{7D8CC950-8713-4FA5-BBE1-88F1433FA5A3}" srcOrd="4" destOrd="0" presId="urn:microsoft.com/office/officeart/2018/2/layout/IconVerticalSolidList"/>
    <dgm:cxn modelId="{F9A87BA1-1C9E-4DD8-B846-A13A7F7668A0}" type="presParOf" srcId="{7D8CC950-8713-4FA5-BBE1-88F1433FA5A3}" destId="{77C84AC9-5CAF-409D-BBB4-C3829CDC18CF}" srcOrd="0" destOrd="0" presId="urn:microsoft.com/office/officeart/2018/2/layout/IconVerticalSolidList"/>
    <dgm:cxn modelId="{52608D86-19B0-46D6-88C8-FDB5651DBBCA}" type="presParOf" srcId="{7D8CC950-8713-4FA5-BBE1-88F1433FA5A3}" destId="{ABF736DE-339E-4CD4-8C9E-E8D0E627EBBD}" srcOrd="1" destOrd="0" presId="urn:microsoft.com/office/officeart/2018/2/layout/IconVerticalSolidList"/>
    <dgm:cxn modelId="{8EE3A734-F1DE-4AFA-BCFC-F4D178317108}" type="presParOf" srcId="{7D8CC950-8713-4FA5-BBE1-88F1433FA5A3}" destId="{36B7EDDF-4345-4166-8701-B1DCACA673ED}" srcOrd="2" destOrd="0" presId="urn:microsoft.com/office/officeart/2018/2/layout/IconVerticalSolidList"/>
    <dgm:cxn modelId="{69C6FCCD-2129-4E05-BA21-90097C9447B7}" type="presParOf" srcId="{7D8CC950-8713-4FA5-BBE1-88F1433FA5A3}" destId="{2DAB8B48-6997-4212-B1B6-6A7387F2EBC7}" srcOrd="3" destOrd="0" presId="urn:microsoft.com/office/officeart/2018/2/layout/IconVerticalSolidList"/>
    <dgm:cxn modelId="{A3D0D65F-8BA6-4B13-823E-88DB557D2A4F}" type="presParOf" srcId="{F1D92576-765E-4B6F-9752-E0DACB634824}" destId="{03B41836-0914-4718-B0AE-5A399A21510D}" srcOrd="5" destOrd="0" presId="urn:microsoft.com/office/officeart/2018/2/layout/IconVerticalSolidList"/>
    <dgm:cxn modelId="{F1027DA1-35C6-4C8B-860F-B343F4E894AA}" type="presParOf" srcId="{F1D92576-765E-4B6F-9752-E0DACB634824}" destId="{0C5A0892-588B-41F2-BC1B-7DBA5C85BF02}" srcOrd="6" destOrd="0" presId="urn:microsoft.com/office/officeart/2018/2/layout/IconVerticalSolidList"/>
    <dgm:cxn modelId="{205C5CA2-40A9-4653-9A5E-4A837D812995}" type="presParOf" srcId="{0C5A0892-588B-41F2-BC1B-7DBA5C85BF02}" destId="{748A7D3E-5E1C-49A9-B699-7FFDD16271E9}" srcOrd="0" destOrd="0" presId="urn:microsoft.com/office/officeart/2018/2/layout/IconVerticalSolidList"/>
    <dgm:cxn modelId="{D98A3F7B-C0E1-47AE-AE22-B2A138E01656}" type="presParOf" srcId="{0C5A0892-588B-41F2-BC1B-7DBA5C85BF02}" destId="{E40776A6-7CC5-4EB6-9433-03B00110BECE}" srcOrd="1" destOrd="0" presId="urn:microsoft.com/office/officeart/2018/2/layout/IconVerticalSolidList"/>
    <dgm:cxn modelId="{F190EBFC-9718-495E-B51C-63F257B11394}" type="presParOf" srcId="{0C5A0892-588B-41F2-BC1B-7DBA5C85BF02}" destId="{9C1F250E-F3D4-46AB-A448-00F754B7ECA9}" srcOrd="2" destOrd="0" presId="urn:microsoft.com/office/officeart/2018/2/layout/IconVerticalSolidList"/>
    <dgm:cxn modelId="{4CCBEFC5-3B53-4860-BA6F-B04BF9AA5154}" type="presParOf" srcId="{0C5A0892-588B-41F2-BC1B-7DBA5C85BF02}" destId="{73FF54F6-E080-4E8A-9DAB-7EFEDD9DE0CD}" srcOrd="3" destOrd="0" presId="urn:microsoft.com/office/officeart/2018/2/layout/IconVerticalSolidList"/>
    <dgm:cxn modelId="{A4B728EB-9532-4CC8-9E19-7030F0A8AA83}" type="presParOf" srcId="{F1D92576-765E-4B6F-9752-E0DACB634824}" destId="{0FBE2B0D-CF2E-4C84-927C-07D2B193BD12}" srcOrd="7" destOrd="0" presId="urn:microsoft.com/office/officeart/2018/2/layout/IconVerticalSolidList"/>
    <dgm:cxn modelId="{DD8C5B4B-90BF-4437-B9D9-91F1D1A9C8CB}" type="presParOf" srcId="{F1D92576-765E-4B6F-9752-E0DACB634824}" destId="{5182DF10-61AF-4346-B5EC-29EB4EA59F1B}" srcOrd="8" destOrd="0" presId="urn:microsoft.com/office/officeart/2018/2/layout/IconVerticalSolidList"/>
    <dgm:cxn modelId="{479B4456-C733-4FBD-A6C6-99462AC2D163}" type="presParOf" srcId="{5182DF10-61AF-4346-B5EC-29EB4EA59F1B}" destId="{F597AAD9-FE89-405F-8762-513B8169E215}" srcOrd="0" destOrd="0" presId="urn:microsoft.com/office/officeart/2018/2/layout/IconVerticalSolidList"/>
    <dgm:cxn modelId="{E7FEDEBE-FC56-47B1-B1F4-3DDD02D33BE5}" type="presParOf" srcId="{5182DF10-61AF-4346-B5EC-29EB4EA59F1B}" destId="{3965F017-C9CD-4F07-9DA6-EA585E8244A3}" srcOrd="1" destOrd="0" presId="urn:microsoft.com/office/officeart/2018/2/layout/IconVerticalSolidList"/>
    <dgm:cxn modelId="{10465C87-B1BC-4277-B639-EC06F8390DCD}" type="presParOf" srcId="{5182DF10-61AF-4346-B5EC-29EB4EA59F1B}" destId="{268DF204-CE3C-4EA0-B45D-9EFFAC0DF376}" srcOrd="2" destOrd="0" presId="urn:microsoft.com/office/officeart/2018/2/layout/IconVerticalSolidList"/>
    <dgm:cxn modelId="{46F95915-7539-451B-9035-A1E49168F808}" type="presParOf" srcId="{5182DF10-61AF-4346-B5EC-29EB4EA59F1B}" destId="{E8418788-E1DB-4B74-A218-E28A59B1D85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0B650A-EB2A-4489-AABA-86A0539F647B}"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D25CB86C-FD14-46FB-9D50-0EA15C72D0EE}">
      <dgm:prSet custT="1"/>
      <dgm:spPr/>
      <dgm:t>
        <a:bodyPr/>
        <a:lstStyle/>
        <a:p>
          <a:pPr algn="r" rtl="0"/>
          <a:r>
            <a:rPr lang="en-US" sz="1800" b="0" i="0" dirty="0"/>
            <a:t>Current curriculum vita</a:t>
          </a:r>
          <a:endParaRPr lang="en-US" sz="1800" dirty="0">
            <a:latin typeface="Cambria" panose="02040503050406030204" pitchFamily="18" charset="0"/>
            <a:ea typeface="Cambria" panose="02040503050406030204" pitchFamily="18" charset="0"/>
            <a:cs typeface="Gotham Book" pitchFamily="50" charset="0"/>
          </a:endParaRPr>
        </a:p>
      </dgm:t>
    </dgm:pt>
    <dgm:pt modelId="{99713D7C-6542-4084-B4AA-CC3C4CE5712F}" type="parTrans" cxnId="{74A1428D-7F8B-4E42-A5A3-A70DE4B1084C}">
      <dgm:prSet/>
      <dgm:spPr/>
      <dgm:t>
        <a:bodyPr/>
        <a:lstStyle/>
        <a:p>
          <a:endParaRPr lang="en-US" sz="1800"/>
        </a:p>
      </dgm:t>
    </dgm:pt>
    <dgm:pt modelId="{DC6CBBDC-C0BD-4EA1-8480-512FF0783620}" type="sibTrans" cxnId="{74A1428D-7F8B-4E42-A5A3-A70DE4B1084C}">
      <dgm:prSet/>
      <dgm:spPr/>
      <dgm:t>
        <a:bodyPr/>
        <a:lstStyle/>
        <a:p>
          <a:endParaRPr lang="en-US" sz="1800"/>
        </a:p>
      </dgm:t>
    </dgm:pt>
    <dgm:pt modelId="{D6165110-CFF9-4A94-95CF-F4AEECDA19BD}">
      <dgm:prSet custT="1"/>
      <dgm:spPr/>
      <dgm:t>
        <a:bodyPr/>
        <a:lstStyle/>
        <a:p>
          <a:pPr algn="r" rtl="0"/>
          <a:r>
            <a:rPr lang="en-US" sz="1800" b="0" i="0" dirty="0"/>
            <a:t>Reflective essay about accomplishments over the reporting period (5 page maximum)</a:t>
          </a:r>
          <a:endParaRPr lang="en-US" sz="1800" dirty="0">
            <a:latin typeface="Cambria" panose="02040503050406030204" pitchFamily="18" charset="0"/>
            <a:ea typeface="Cambria" panose="02040503050406030204" pitchFamily="18" charset="0"/>
            <a:cs typeface="Gotham Book" pitchFamily="50" charset="0"/>
          </a:endParaRPr>
        </a:p>
      </dgm:t>
    </dgm:pt>
    <dgm:pt modelId="{5B128BE7-8C61-4709-9192-F412F48A8908}" type="parTrans" cxnId="{C077D492-E0C9-4ACF-95F6-4A20F803F9B9}">
      <dgm:prSet/>
      <dgm:spPr/>
      <dgm:t>
        <a:bodyPr/>
        <a:lstStyle/>
        <a:p>
          <a:endParaRPr lang="en-US" sz="1800"/>
        </a:p>
      </dgm:t>
    </dgm:pt>
    <dgm:pt modelId="{4236D7DF-AA38-4715-8F9D-2297FA34EBE8}" type="sibTrans" cxnId="{C077D492-E0C9-4ACF-95F6-4A20F803F9B9}">
      <dgm:prSet/>
      <dgm:spPr/>
      <dgm:t>
        <a:bodyPr/>
        <a:lstStyle/>
        <a:p>
          <a:endParaRPr lang="en-US" sz="1800"/>
        </a:p>
      </dgm:t>
    </dgm:pt>
    <dgm:pt modelId="{F0CAC653-98A2-44F5-8B5C-47C6A3FFBE3A}">
      <dgm:prSet custT="1"/>
      <dgm:spPr/>
      <dgm:t>
        <a:bodyPr/>
        <a:lstStyle/>
        <a:p>
          <a:pPr algn="r" rtl="0"/>
          <a:r>
            <a:rPr lang="en-US" sz="1800" b="0" i="0" dirty="0"/>
            <a:t>A representative sample of scholarly work</a:t>
          </a:r>
          <a:endParaRPr lang="en-US" sz="1800" dirty="0">
            <a:latin typeface="Cambria" panose="02040503050406030204" pitchFamily="18" charset="0"/>
            <a:ea typeface="Cambria" panose="02040503050406030204" pitchFamily="18" charset="0"/>
            <a:cs typeface="Gotham Book" pitchFamily="50" charset="0"/>
          </a:endParaRPr>
        </a:p>
      </dgm:t>
    </dgm:pt>
    <dgm:pt modelId="{77AA0796-8A20-4DB3-B440-48EA5FBE2F9C}" type="parTrans" cxnId="{1707ED87-FEF1-4734-A348-97CEF745980B}">
      <dgm:prSet/>
      <dgm:spPr/>
      <dgm:t>
        <a:bodyPr/>
        <a:lstStyle/>
        <a:p>
          <a:endParaRPr lang="en-US" sz="1800"/>
        </a:p>
      </dgm:t>
    </dgm:pt>
    <dgm:pt modelId="{520C6CA3-B9A1-4697-969F-BB14C7584EE9}" type="sibTrans" cxnId="{1707ED87-FEF1-4734-A348-97CEF745980B}">
      <dgm:prSet/>
      <dgm:spPr/>
      <dgm:t>
        <a:bodyPr/>
        <a:lstStyle/>
        <a:p>
          <a:endParaRPr lang="en-US" sz="1800"/>
        </a:p>
      </dgm:t>
    </dgm:pt>
    <dgm:pt modelId="{271D6C60-9515-4F79-98AD-C991114AD8F3}">
      <dgm:prSet custT="1"/>
      <dgm:spPr/>
      <dgm:t>
        <a:bodyPr/>
        <a:lstStyle/>
        <a:p>
          <a:pPr algn="r" rtl="0"/>
          <a:r>
            <a:rPr lang="en-US" sz="1800" b="0" i="0" dirty="0"/>
            <a:t>Evidence of excellence in performing assigned duties, e.g. significance, impact, and innovation of research/creative activities, instructional activities and service</a:t>
          </a:r>
          <a:endParaRPr lang="en-US" sz="1800" dirty="0">
            <a:latin typeface="Cambria" panose="02040503050406030204" pitchFamily="18" charset="0"/>
            <a:ea typeface="Cambria" panose="02040503050406030204" pitchFamily="18" charset="0"/>
            <a:cs typeface="Gotham Book" pitchFamily="50" charset="0"/>
          </a:endParaRPr>
        </a:p>
      </dgm:t>
    </dgm:pt>
    <dgm:pt modelId="{DCE6EC96-3158-41FC-9EF6-A2688A723846}" type="parTrans" cxnId="{F34A58E3-5B52-4002-8F64-EC155EAE5210}">
      <dgm:prSet/>
      <dgm:spPr/>
      <dgm:t>
        <a:bodyPr/>
        <a:lstStyle/>
        <a:p>
          <a:endParaRPr lang="en-US" sz="1800"/>
        </a:p>
      </dgm:t>
    </dgm:pt>
    <dgm:pt modelId="{6A7CA97C-4025-400E-9E6F-EC3E25086FDE}" type="sibTrans" cxnId="{F34A58E3-5B52-4002-8F64-EC155EAE5210}">
      <dgm:prSet/>
      <dgm:spPr/>
      <dgm:t>
        <a:bodyPr/>
        <a:lstStyle/>
        <a:p>
          <a:endParaRPr lang="en-US" sz="1800"/>
        </a:p>
      </dgm:t>
    </dgm:pt>
    <dgm:pt modelId="{0E30364E-3FCE-48A9-A801-26925379F836}">
      <dgm:prSet custT="1"/>
      <dgm:spPr/>
      <dgm:t>
        <a:bodyPr/>
        <a:lstStyle/>
        <a:p>
          <a:pPr algn="r"/>
          <a:r>
            <a:rPr lang="en-US" sz="1800" b="0" i="0" dirty="0"/>
            <a:t>Unit administrators must prepare a description of the candidate's assignment, including the percentage of the appointment devoted to research/creative activities, teaching, service, etc.</a:t>
          </a:r>
          <a:endParaRPr lang="en-US" sz="1800" dirty="0"/>
        </a:p>
      </dgm:t>
    </dgm:pt>
    <dgm:pt modelId="{1B8B5539-D6B3-4424-B5AD-173470B65942}" type="parTrans" cxnId="{4A5058E4-8E09-428E-AC5D-3D1312E313E1}">
      <dgm:prSet/>
      <dgm:spPr/>
      <dgm:t>
        <a:bodyPr/>
        <a:lstStyle/>
        <a:p>
          <a:endParaRPr lang="en-US" sz="1800"/>
        </a:p>
      </dgm:t>
    </dgm:pt>
    <dgm:pt modelId="{14063CF5-3428-4D9C-8702-0320B04B4DE8}" type="sibTrans" cxnId="{4A5058E4-8E09-428E-AC5D-3D1312E313E1}">
      <dgm:prSet/>
      <dgm:spPr/>
      <dgm:t>
        <a:bodyPr/>
        <a:lstStyle/>
        <a:p>
          <a:endParaRPr lang="en-US" sz="1800"/>
        </a:p>
      </dgm:t>
    </dgm:pt>
    <dgm:pt modelId="{F41FA6E3-23FE-4D02-9FE8-A78B70318FC8}">
      <dgm:prSet custT="1"/>
      <dgm:spPr/>
      <dgm:t>
        <a:bodyPr/>
        <a:lstStyle/>
        <a:p>
          <a:pPr algn="r"/>
          <a:r>
            <a:rPr lang="en-US" sz="1800" b="0" i="0" dirty="0"/>
            <a:t>External review letters may be used, to the extent relevant</a:t>
          </a:r>
          <a:endParaRPr lang="en-US" sz="1800" dirty="0"/>
        </a:p>
      </dgm:t>
    </dgm:pt>
    <dgm:pt modelId="{9E6446FC-09C4-4467-9E5C-599195D03F5D}" type="parTrans" cxnId="{8C0A4CD2-5F5D-4829-97D6-D7A95CAB10BC}">
      <dgm:prSet/>
      <dgm:spPr/>
      <dgm:t>
        <a:bodyPr/>
        <a:lstStyle/>
        <a:p>
          <a:endParaRPr lang="en-US" sz="1800"/>
        </a:p>
      </dgm:t>
    </dgm:pt>
    <dgm:pt modelId="{91BA5C87-5956-4D24-995E-C9E3B32341AF}" type="sibTrans" cxnId="{8C0A4CD2-5F5D-4829-97D6-D7A95CAB10BC}">
      <dgm:prSet/>
      <dgm:spPr/>
      <dgm:t>
        <a:bodyPr/>
        <a:lstStyle/>
        <a:p>
          <a:endParaRPr lang="en-US" sz="1800"/>
        </a:p>
      </dgm:t>
    </dgm:pt>
    <dgm:pt modelId="{50EDEF43-FEA0-4DD3-BC8C-C33FA1FB7600}" type="pres">
      <dgm:prSet presAssocID="{890B650A-EB2A-4489-AABA-86A0539F647B}" presName="vert0" presStyleCnt="0">
        <dgm:presLayoutVars>
          <dgm:dir/>
          <dgm:animOne val="branch"/>
          <dgm:animLvl val="lvl"/>
        </dgm:presLayoutVars>
      </dgm:prSet>
      <dgm:spPr/>
    </dgm:pt>
    <dgm:pt modelId="{5A6BF96C-7A8C-4D3E-B35E-BA54499F8DB5}" type="pres">
      <dgm:prSet presAssocID="{D25CB86C-FD14-46FB-9D50-0EA15C72D0EE}" presName="thickLine" presStyleLbl="alignNode1" presStyleIdx="0" presStyleCnt="6"/>
      <dgm:spPr/>
    </dgm:pt>
    <dgm:pt modelId="{9C5DB152-FCB9-4EC1-AD8B-CCB37C440881}" type="pres">
      <dgm:prSet presAssocID="{D25CB86C-FD14-46FB-9D50-0EA15C72D0EE}" presName="horz1" presStyleCnt="0"/>
      <dgm:spPr/>
    </dgm:pt>
    <dgm:pt modelId="{0CC513FD-48A5-4E50-8ECE-9293BB169908}" type="pres">
      <dgm:prSet presAssocID="{D25CB86C-FD14-46FB-9D50-0EA15C72D0EE}" presName="tx1" presStyleLbl="revTx" presStyleIdx="0" presStyleCnt="6"/>
      <dgm:spPr/>
    </dgm:pt>
    <dgm:pt modelId="{AFA4E1B9-55D3-4766-845D-04C72DDCB7F4}" type="pres">
      <dgm:prSet presAssocID="{D25CB86C-FD14-46FB-9D50-0EA15C72D0EE}" presName="vert1" presStyleCnt="0"/>
      <dgm:spPr/>
    </dgm:pt>
    <dgm:pt modelId="{7BE82E72-871C-4089-9FAD-939FA19B4DDF}" type="pres">
      <dgm:prSet presAssocID="{D6165110-CFF9-4A94-95CF-F4AEECDA19BD}" presName="thickLine" presStyleLbl="alignNode1" presStyleIdx="1" presStyleCnt="6"/>
      <dgm:spPr/>
    </dgm:pt>
    <dgm:pt modelId="{D37DD022-D848-41E2-A13D-5CC803E925F5}" type="pres">
      <dgm:prSet presAssocID="{D6165110-CFF9-4A94-95CF-F4AEECDA19BD}" presName="horz1" presStyleCnt="0"/>
      <dgm:spPr/>
    </dgm:pt>
    <dgm:pt modelId="{790ECDB9-B4F6-4D26-9316-430FF70912A2}" type="pres">
      <dgm:prSet presAssocID="{D6165110-CFF9-4A94-95CF-F4AEECDA19BD}" presName="tx1" presStyleLbl="revTx" presStyleIdx="1" presStyleCnt="6"/>
      <dgm:spPr/>
    </dgm:pt>
    <dgm:pt modelId="{ACA9EDFF-2246-4FF9-939A-4F5803E8403D}" type="pres">
      <dgm:prSet presAssocID="{D6165110-CFF9-4A94-95CF-F4AEECDA19BD}" presName="vert1" presStyleCnt="0"/>
      <dgm:spPr/>
    </dgm:pt>
    <dgm:pt modelId="{23BF2006-CCF9-4255-93B2-3BCC78CA03A3}" type="pres">
      <dgm:prSet presAssocID="{F0CAC653-98A2-44F5-8B5C-47C6A3FFBE3A}" presName="thickLine" presStyleLbl="alignNode1" presStyleIdx="2" presStyleCnt="6"/>
      <dgm:spPr/>
    </dgm:pt>
    <dgm:pt modelId="{B5428097-1B0D-485A-8CE5-FEC1B04BD9BF}" type="pres">
      <dgm:prSet presAssocID="{F0CAC653-98A2-44F5-8B5C-47C6A3FFBE3A}" presName="horz1" presStyleCnt="0"/>
      <dgm:spPr/>
    </dgm:pt>
    <dgm:pt modelId="{56D3EDA1-F203-4AB4-B1C4-54213E6ACBD6}" type="pres">
      <dgm:prSet presAssocID="{F0CAC653-98A2-44F5-8B5C-47C6A3FFBE3A}" presName="tx1" presStyleLbl="revTx" presStyleIdx="2" presStyleCnt="6"/>
      <dgm:spPr/>
    </dgm:pt>
    <dgm:pt modelId="{7F2C9D14-92F5-44E5-A3DD-B97BA8B15DD5}" type="pres">
      <dgm:prSet presAssocID="{F0CAC653-98A2-44F5-8B5C-47C6A3FFBE3A}" presName="vert1" presStyleCnt="0"/>
      <dgm:spPr/>
    </dgm:pt>
    <dgm:pt modelId="{AC17CCCF-722E-468E-9FB7-25C07C86B284}" type="pres">
      <dgm:prSet presAssocID="{271D6C60-9515-4F79-98AD-C991114AD8F3}" presName="thickLine" presStyleLbl="alignNode1" presStyleIdx="3" presStyleCnt="6"/>
      <dgm:spPr/>
    </dgm:pt>
    <dgm:pt modelId="{1B4DB5B4-5772-431B-B47D-328189D4F9C0}" type="pres">
      <dgm:prSet presAssocID="{271D6C60-9515-4F79-98AD-C991114AD8F3}" presName="horz1" presStyleCnt="0"/>
      <dgm:spPr/>
    </dgm:pt>
    <dgm:pt modelId="{6B06FAB8-8E0C-4B91-87D3-26CFA1E3C5AD}" type="pres">
      <dgm:prSet presAssocID="{271D6C60-9515-4F79-98AD-C991114AD8F3}" presName="tx1" presStyleLbl="revTx" presStyleIdx="3" presStyleCnt="6"/>
      <dgm:spPr/>
    </dgm:pt>
    <dgm:pt modelId="{A8234099-936A-41DC-BC7F-2A4E67800B82}" type="pres">
      <dgm:prSet presAssocID="{271D6C60-9515-4F79-98AD-C991114AD8F3}" presName="vert1" presStyleCnt="0"/>
      <dgm:spPr/>
    </dgm:pt>
    <dgm:pt modelId="{E162E02A-922D-4BC5-9746-3DF865C53C54}" type="pres">
      <dgm:prSet presAssocID="{0E30364E-3FCE-48A9-A801-26925379F836}" presName="thickLine" presStyleLbl="alignNode1" presStyleIdx="4" presStyleCnt="6"/>
      <dgm:spPr/>
    </dgm:pt>
    <dgm:pt modelId="{A188D67E-BF3F-479C-8CF5-978C776E4AB4}" type="pres">
      <dgm:prSet presAssocID="{0E30364E-3FCE-48A9-A801-26925379F836}" presName="horz1" presStyleCnt="0"/>
      <dgm:spPr/>
    </dgm:pt>
    <dgm:pt modelId="{CD7F5791-122D-4850-9C6B-1AAE52F7FFBA}" type="pres">
      <dgm:prSet presAssocID="{0E30364E-3FCE-48A9-A801-26925379F836}" presName="tx1" presStyleLbl="revTx" presStyleIdx="4" presStyleCnt="6"/>
      <dgm:spPr/>
    </dgm:pt>
    <dgm:pt modelId="{8BD1145F-3EF6-48D8-A3C5-ACA652B34DE7}" type="pres">
      <dgm:prSet presAssocID="{0E30364E-3FCE-48A9-A801-26925379F836}" presName="vert1" presStyleCnt="0"/>
      <dgm:spPr/>
    </dgm:pt>
    <dgm:pt modelId="{5015CA34-A8C0-4152-90C4-B5B13DC2224E}" type="pres">
      <dgm:prSet presAssocID="{F41FA6E3-23FE-4D02-9FE8-A78B70318FC8}" presName="thickLine" presStyleLbl="alignNode1" presStyleIdx="5" presStyleCnt="6"/>
      <dgm:spPr/>
    </dgm:pt>
    <dgm:pt modelId="{4F7F5928-77DF-4A06-862E-9DCE715A037C}" type="pres">
      <dgm:prSet presAssocID="{F41FA6E3-23FE-4D02-9FE8-A78B70318FC8}" presName="horz1" presStyleCnt="0"/>
      <dgm:spPr/>
    </dgm:pt>
    <dgm:pt modelId="{9AF089E1-8632-4E42-8612-D654002AD28A}" type="pres">
      <dgm:prSet presAssocID="{F41FA6E3-23FE-4D02-9FE8-A78B70318FC8}" presName="tx1" presStyleLbl="revTx" presStyleIdx="5" presStyleCnt="6"/>
      <dgm:spPr/>
    </dgm:pt>
    <dgm:pt modelId="{A8CE5EBE-75FE-4EF4-8903-E2317EDF9B27}" type="pres">
      <dgm:prSet presAssocID="{F41FA6E3-23FE-4D02-9FE8-A78B70318FC8}" presName="vert1" presStyleCnt="0"/>
      <dgm:spPr/>
    </dgm:pt>
  </dgm:ptLst>
  <dgm:cxnLst>
    <dgm:cxn modelId="{BCC16321-A463-4623-B7C8-B85FDCE69F3D}" type="presOf" srcId="{890B650A-EB2A-4489-AABA-86A0539F647B}" destId="{50EDEF43-FEA0-4DD3-BC8C-C33FA1FB7600}" srcOrd="0" destOrd="0" presId="urn:microsoft.com/office/officeart/2008/layout/LinedList"/>
    <dgm:cxn modelId="{C9D2643C-81FC-410C-9735-23FF700089E3}" type="presOf" srcId="{F41FA6E3-23FE-4D02-9FE8-A78B70318FC8}" destId="{9AF089E1-8632-4E42-8612-D654002AD28A}" srcOrd="0" destOrd="0" presId="urn:microsoft.com/office/officeart/2008/layout/LinedList"/>
    <dgm:cxn modelId="{AC546F49-4401-47E8-A098-AF940BA06680}" type="presOf" srcId="{0E30364E-3FCE-48A9-A801-26925379F836}" destId="{CD7F5791-122D-4850-9C6B-1AAE52F7FFBA}" srcOrd="0" destOrd="0" presId="urn:microsoft.com/office/officeart/2008/layout/LinedList"/>
    <dgm:cxn modelId="{5EBA3B4B-D45B-46F1-9A4C-956A9B7C1AFC}" type="presOf" srcId="{D6165110-CFF9-4A94-95CF-F4AEECDA19BD}" destId="{790ECDB9-B4F6-4D26-9316-430FF70912A2}" srcOrd="0" destOrd="0" presId="urn:microsoft.com/office/officeart/2008/layout/LinedList"/>
    <dgm:cxn modelId="{1707ED87-FEF1-4734-A348-97CEF745980B}" srcId="{890B650A-EB2A-4489-AABA-86A0539F647B}" destId="{F0CAC653-98A2-44F5-8B5C-47C6A3FFBE3A}" srcOrd="2" destOrd="0" parTransId="{77AA0796-8A20-4DB3-B440-48EA5FBE2F9C}" sibTransId="{520C6CA3-B9A1-4697-969F-BB14C7584EE9}"/>
    <dgm:cxn modelId="{74A1428D-7F8B-4E42-A5A3-A70DE4B1084C}" srcId="{890B650A-EB2A-4489-AABA-86A0539F647B}" destId="{D25CB86C-FD14-46FB-9D50-0EA15C72D0EE}" srcOrd="0" destOrd="0" parTransId="{99713D7C-6542-4084-B4AA-CC3C4CE5712F}" sibTransId="{DC6CBBDC-C0BD-4EA1-8480-512FF0783620}"/>
    <dgm:cxn modelId="{8C234E8F-3BFA-4567-9D15-BD77EFD94262}" type="presOf" srcId="{271D6C60-9515-4F79-98AD-C991114AD8F3}" destId="{6B06FAB8-8E0C-4B91-87D3-26CFA1E3C5AD}" srcOrd="0" destOrd="0" presId="urn:microsoft.com/office/officeart/2008/layout/LinedList"/>
    <dgm:cxn modelId="{C077D492-E0C9-4ACF-95F6-4A20F803F9B9}" srcId="{890B650A-EB2A-4489-AABA-86A0539F647B}" destId="{D6165110-CFF9-4A94-95CF-F4AEECDA19BD}" srcOrd="1" destOrd="0" parTransId="{5B128BE7-8C61-4709-9192-F412F48A8908}" sibTransId="{4236D7DF-AA38-4715-8F9D-2297FA34EBE8}"/>
    <dgm:cxn modelId="{307B20CF-D1C5-4E87-90BD-0ECB5039EFFE}" type="presOf" srcId="{F0CAC653-98A2-44F5-8B5C-47C6A3FFBE3A}" destId="{56D3EDA1-F203-4AB4-B1C4-54213E6ACBD6}" srcOrd="0" destOrd="0" presId="urn:microsoft.com/office/officeart/2008/layout/LinedList"/>
    <dgm:cxn modelId="{8C0A4CD2-5F5D-4829-97D6-D7A95CAB10BC}" srcId="{890B650A-EB2A-4489-AABA-86A0539F647B}" destId="{F41FA6E3-23FE-4D02-9FE8-A78B70318FC8}" srcOrd="5" destOrd="0" parTransId="{9E6446FC-09C4-4467-9E5C-599195D03F5D}" sibTransId="{91BA5C87-5956-4D24-995E-C9E3B32341AF}"/>
    <dgm:cxn modelId="{9EC5E9D8-F488-4158-BF13-41918515991D}" type="presOf" srcId="{D25CB86C-FD14-46FB-9D50-0EA15C72D0EE}" destId="{0CC513FD-48A5-4E50-8ECE-9293BB169908}" srcOrd="0" destOrd="0" presId="urn:microsoft.com/office/officeart/2008/layout/LinedList"/>
    <dgm:cxn modelId="{F34A58E3-5B52-4002-8F64-EC155EAE5210}" srcId="{890B650A-EB2A-4489-AABA-86A0539F647B}" destId="{271D6C60-9515-4F79-98AD-C991114AD8F3}" srcOrd="3" destOrd="0" parTransId="{DCE6EC96-3158-41FC-9EF6-A2688A723846}" sibTransId="{6A7CA97C-4025-400E-9E6F-EC3E25086FDE}"/>
    <dgm:cxn modelId="{4A5058E4-8E09-428E-AC5D-3D1312E313E1}" srcId="{890B650A-EB2A-4489-AABA-86A0539F647B}" destId="{0E30364E-3FCE-48A9-A801-26925379F836}" srcOrd="4" destOrd="0" parTransId="{1B8B5539-D6B3-4424-B5AD-173470B65942}" sibTransId="{14063CF5-3428-4D9C-8702-0320B04B4DE8}"/>
    <dgm:cxn modelId="{2CDFF88F-6BAE-4680-86CB-885F822DFD08}" type="presParOf" srcId="{50EDEF43-FEA0-4DD3-BC8C-C33FA1FB7600}" destId="{5A6BF96C-7A8C-4D3E-B35E-BA54499F8DB5}" srcOrd="0" destOrd="0" presId="urn:microsoft.com/office/officeart/2008/layout/LinedList"/>
    <dgm:cxn modelId="{66132FE5-225F-4A2B-936E-99328A00F563}" type="presParOf" srcId="{50EDEF43-FEA0-4DD3-BC8C-C33FA1FB7600}" destId="{9C5DB152-FCB9-4EC1-AD8B-CCB37C440881}" srcOrd="1" destOrd="0" presId="urn:microsoft.com/office/officeart/2008/layout/LinedList"/>
    <dgm:cxn modelId="{4834444E-4A31-4C95-A8A7-A01654E0EC3F}" type="presParOf" srcId="{9C5DB152-FCB9-4EC1-AD8B-CCB37C440881}" destId="{0CC513FD-48A5-4E50-8ECE-9293BB169908}" srcOrd="0" destOrd="0" presId="urn:microsoft.com/office/officeart/2008/layout/LinedList"/>
    <dgm:cxn modelId="{6375621E-C37E-473E-94FC-B85944142789}" type="presParOf" srcId="{9C5DB152-FCB9-4EC1-AD8B-CCB37C440881}" destId="{AFA4E1B9-55D3-4766-845D-04C72DDCB7F4}" srcOrd="1" destOrd="0" presId="urn:microsoft.com/office/officeart/2008/layout/LinedList"/>
    <dgm:cxn modelId="{B9DF3705-FD11-41DC-8769-335553934A59}" type="presParOf" srcId="{50EDEF43-FEA0-4DD3-BC8C-C33FA1FB7600}" destId="{7BE82E72-871C-4089-9FAD-939FA19B4DDF}" srcOrd="2" destOrd="0" presId="urn:microsoft.com/office/officeart/2008/layout/LinedList"/>
    <dgm:cxn modelId="{EBD84926-9985-487D-A724-93336C997D4E}" type="presParOf" srcId="{50EDEF43-FEA0-4DD3-BC8C-C33FA1FB7600}" destId="{D37DD022-D848-41E2-A13D-5CC803E925F5}" srcOrd="3" destOrd="0" presId="urn:microsoft.com/office/officeart/2008/layout/LinedList"/>
    <dgm:cxn modelId="{3174CECB-732F-4CD4-A0A6-C518F7216638}" type="presParOf" srcId="{D37DD022-D848-41E2-A13D-5CC803E925F5}" destId="{790ECDB9-B4F6-4D26-9316-430FF70912A2}" srcOrd="0" destOrd="0" presId="urn:microsoft.com/office/officeart/2008/layout/LinedList"/>
    <dgm:cxn modelId="{471223B1-2887-448F-A7D3-9162C3BFB521}" type="presParOf" srcId="{D37DD022-D848-41E2-A13D-5CC803E925F5}" destId="{ACA9EDFF-2246-4FF9-939A-4F5803E8403D}" srcOrd="1" destOrd="0" presId="urn:microsoft.com/office/officeart/2008/layout/LinedList"/>
    <dgm:cxn modelId="{BDA1D51B-23F3-4CB1-9BE0-EA34DACD451A}" type="presParOf" srcId="{50EDEF43-FEA0-4DD3-BC8C-C33FA1FB7600}" destId="{23BF2006-CCF9-4255-93B2-3BCC78CA03A3}" srcOrd="4" destOrd="0" presId="urn:microsoft.com/office/officeart/2008/layout/LinedList"/>
    <dgm:cxn modelId="{C3B2EF5E-844B-4822-8863-8551E49D5721}" type="presParOf" srcId="{50EDEF43-FEA0-4DD3-BC8C-C33FA1FB7600}" destId="{B5428097-1B0D-485A-8CE5-FEC1B04BD9BF}" srcOrd="5" destOrd="0" presId="urn:microsoft.com/office/officeart/2008/layout/LinedList"/>
    <dgm:cxn modelId="{5523F584-7280-4FF2-AF6F-C812860F9422}" type="presParOf" srcId="{B5428097-1B0D-485A-8CE5-FEC1B04BD9BF}" destId="{56D3EDA1-F203-4AB4-B1C4-54213E6ACBD6}" srcOrd="0" destOrd="0" presId="urn:microsoft.com/office/officeart/2008/layout/LinedList"/>
    <dgm:cxn modelId="{9096BAEC-E86F-4045-922C-79C745449CE7}" type="presParOf" srcId="{B5428097-1B0D-485A-8CE5-FEC1B04BD9BF}" destId="{7F2C9D14-92F5-44E5-A3DD-B97BA8B15DD5}" srcOrd="1" destOrd="0" presId="urn:microsoft.com/office/officeart/2008/layout/LinedList"/>
    <dgm:cxn modelId="{E426FEAB-AFDA-4585-9ED9-BD7BE74A33C5}" type="presParOf" srcId="{50EDEF43-FEA0-4DD3-BC8C-C33FA1FB7600}" destId="{AC17CCCF-722E-468E-9FB7-25C07C86B284}" srcOrd="6" destOrd="0" presId="urn:microsoft.com/office/officeart/2008/layout/LinedList"/>
    <dgm:cxn modelId="{B2241C21-8420-4A84-A15B-E849F2340B34}" type="presParOf" srcId="{50EDEF43-FEA0-4DD3-BC8C-C33FA1FB7600}" destId="{1B4DB5B4-5772-431B-B47D-328189D4F9C0}" srcOrd="7" destOrd="0" presId="urn:microsoft.com/office/officeart/2008/layout/LinedList"/>
    <dgm:cxn modelId="{E2D19A88-BD69-495B-BCC2-D13E0302F7C0}" type="presParOf" srcId="{1B4DB5B4-5772-431B-B47D-328189D4F9C0}" destId="{6B06FAB8-8E0C-4B91-87D3-26CFA1E3C5AD}" srcOrd="0" destOrd="0" presId="urn:microsoft.com/office/officeart/2008/layout/LinedList"/>
    <dgm:cxn modelId="{50891623-BA4E-4B69-8200-1383E64E19DB}" type="presParOf" srcId="{1B4DB5B4-5772-431B-B47D-328189D4F9C0}" destId="{A8234099-936A-41DC-BC7F-2A4E67800B82}" srcOrd="1" destOrd="0" presId="urn:microsoft.com/office/officeart/2008/layout/LinedList"/>
    <dgm:cxn modelId="{09CCE4D2-D2A1-4343-9BEC-6A4C093395D8}" type="presParOf" srcId="{50EDEF43-FEA0-4DD3-BC8C-C33FA1FB7600}" destId="{E162E02A-922D-4BC5-9746-3DF865C53C54}" srcOrd="8" destOrd="0" presId="urn:microsoft.com/office/officeart/2008/layout/LinedList"/>
    <dgm:cxn modelId="{2F6D6A30-2A4A-41A2-8773-5133502A7133}" type="presParOf" srcId="{50EDEF43-FEA0-4DD3-BC8C-C33FA1FB7600}" destId="{A188D67E-BF3F-479C-8CF5-978C776E4AB4}" srcOrd="9" destOrd="0" presId="urn:microsoft.com/office/officeart/2008/layout/LinedList"/>
    <dgm:cxn modelId="{912BCC2F-65DF-4C7A-90E7-75A48E0385F0}" type="presParOf" srcId="{A188D67E-BF3F-479C-8CF5-978C776E4AB4}" destId="{CD7F5791-122D-4850-9C6B-1AAE52F7FFBA}" srcOrd="0" destOrd="0" presId="urn:microsoft.com/office/officeart/2008/layout/LinedList"/>
    <dgm:cxn modelId="{4497535D-5B5B-4EC7-A92E-7C8B660DC6D9}" type="presParOf" srcId="{A188D67E-BF3F-479C-8CF5-978C776E4AB4}" destId="{8BD1145F-3EF6-48D8-A3C5-ACA652B34DE7}" srcOrd="1" destOrd="0" presId="urn:microsoft.com/office/officeart/2008/layout/LinedList"/>
    <dgm:cxn modelId="{C49AD0FF-1B72-4DD1-B1B3-2741D768A950}" type="presParOf" srcId="{50EDEF43-FEA0-4DD3-BC8C-C33FA1FB7600}" destId="{5015CA34-A8C0-4152-90C4-B5B13DC2224E}" srcOrd="10" destOrd="0" presId="urn:microsoft.com/office/officeart/2008/layout/LinedList"/>
    <dgm:cxn modelId="{47A7F099-D722-464E-9F85-140658B53398}" type="presParOf" srcId="{50EDEF43-FEA0-4DD3-BC8C-C33FA1FB7600}" destId="{4F7F5928-77DF-4A06-862E-9DCE715A037C}" srcOrd="11" destOrd="0" presId="urn:microsoft.com/office/officeart/2008/layout/LinedList"/>
    <dgm:cxn modelId="{C232C956-842B-4114-A9C6-84CCBCC19077}" type="presParOf" srcId="{4F7F5928-77DF-4A06-862E-9DCE715A037C}" destId="{9AF089E1-8632-4E42-8612-D654002AD28A}" srcOrd="0" destOrd="0" presId="urn:microsoft.com/office/officeart/2008/layout/LinedList"/>
    <dgm:cxn modelId="{24FD745F-CC88-49BD-AC6C-31B261E481B2}" type="presParOf" srcId="{4F7F5928-77DF-4A06-862E-9DCE715A037C}" destId="{A8CE5EBE-75FE-4EF4-8903-E2317EDF9B27}" srcOrd="1" destOrd="0" presId="urn:microsoft.com/office/officeart/2008/layout/Lined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8B5EE-6898-421A-B1E8-B86031B96C08}">
      <dsp:nvSpPr>
        <dsp:cNvPr id="0" name=""/>
        <dsp:cNvSpPr/>
      </dsp:nvSpPr>
      <dsp:spPr>
        <a:xfrm rot="5400000">
          <a:off x="2832163" y="-715659"/>
          <a:ext cx="1583434" cy="341071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Instructor,  Senior Instructor, Assistant Professor,  Associate Professor, Professor</a:t>
          </a:r>
        </a:p>
      </dsp:txBody>
      <dsp:txXfrm rot="-5400000">
        <a:off x="1918525" y="275276"/>
        <a:ext cx="3333414" cy="1428840"/>
      </dsp:txXfrm>
    </dsp:sp>
    <dsp:sp modelId="{25F7F824-F4DA-46BF-9087-3463861ED398}">
      <dsp:nvSpPr>
        <dsp:cNvPr id="0" name=""/>
        <dsp:cNvSpPr/>
      </dsp:nvSpPr>
      <dsp:spPr>
        <a:xfrm>
          <a:off x="0" y="49"/>
          <a:ext cx="1918524" cy="19792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Ranked Faculty</a:t>
          </a:r>
        </a:p>
      </dsp:txBody>
      <dsp:txXfrm>
        <a:off x="93655" y="93704"/>
        <a:ext cx="1731214" cy="1791983"/>
      </dsp:txXfrm>
    </dsp:sp>
    <dsp:sp modelId="{9857703C-3CC4-417C-BFF6-FEF37A8282DA}">
      <dsp:nvSpPr>
        <dsp:cNvPr id="0" name=""/>
        <dsp:cNvSpPr/>
      </dsp:nvSpPr>
      <dsp:spPr>
        <a:xfrm rot="5400000">
          <a:off x="2832163" y="1362598"/>
          <a:ext cx="1583434" cy="341071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Specialist,  Senior Specialist, Assistant Instructor, Lecturer, Research Associate (postdocs), Scholar,  Archivist, Extension, etc.</a:t>
          </a:r>
        </a:p>
      </dsp:txBody>
      <dsp:txXfrm rot="-5400000">
        <a:off x="1918525" y="2353534"/>
        <a:ext cx="3333414" cy="1428840"/>
      </dsp:txXfrm>
    </dsp:sp>
    <dsp:sp modelId="{E7BB9AB4-7F7A-4DC6-A9A5-2E8447946FF8}">
      <dsp:nvSpPr>
        <dsp:cNvPr id="0" name=""/>
        <dsp:cNvSpPr/>
      </dsp:nvSpPr>
      <dsp:spPr>
        <a:xfrm>
          <a:off x="0" y="2078307"/>
          <a:ext cx="1918524" cy="19792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Academic Staff (includes but not limited to)</a:t>
          </a:r>
        </a:p>
      </dsp:txBody>
      <dsp:txXfrm>
        <a:off x="93655" y="2171962"/>
        <a:ext cx="1731214" cy="17919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0BE239-5D75-4F23-B0F4-698AE513BDC0}">
      <dsp:nvSpPr>
        <dsp:cNvPr id="0" name=""/>
        <dsp:cNvSpPr/>
      </dsp:nvSpPr>
      <dsp:spPr>
        <a:xfrm>
          <a:off x="0" y="4606"/>
          <a:ext cx="6588691" cy="9812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E4D6A7-2085-44E8-85F9-E59AA7A69037}">
      <dsp:nvSpPr>
        <dsp:cNvPr id="0" name=""/>
        <dsp:cNvSpPr/>
      </dsp:nvSpPr>
      <dsp:spPr>
        <a:xfrm>
          <a:off x="296829" y="225389"/>
          <a:ext cx="539690" cy="53969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2D5D63B-201D-46B5-81B3-8F24387F6375}">
      <dsp:nvSpPr>
        <dsp:cNvPr id="0" name=""/>
        <dsp:cNvSpPr/>
      </dsp:nvSpPr>
      <dsp:spPr>
        <a:xfrm>
          <a:off x="1133349" y="4606"/>
          <a:ext cx="5455341" cy="981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849" tIns="103849" rIns="103849" bIns="103849" numCol="1" spcCol="1270" anchor="ctr" anchorCtr="0">
          <a:noAutofit/>
        </a:bodyPr>
        <a:lstStyle/>
        <a:p>
          <a:pPr marL="0" lvl="0" indent="0" algn="l" defTabSz="844550">
            <a:lnSpc>
              <a:spcPct val="100000"/>
            </a:lnSpc>
            <a:spcBef>
              <a:spcPct val="0"/>
            </a:spcBef>
            <a:spcAft>
              <a:spcPct val="35000"/>
            </a:spcAft>
            <a:buNone/>
          </a:pPr>
          <a:r>
            <a:rPr lang="en-US" sz="1900" kern="1200" dirty="0">
              <a:latin typeface="+mn-lt"/>
              <a:ea typeface="Cambria" panose="02040503050406030204" pitchFamily="18" charset="0"/>
            </a:rPr>
            <a:t>Ensure a clear understanding of what is expected in your appointment</a:t>
          </a:r>
        </a:p>
      </dsp:txBody>
      <dsp:txXfrm>
        <a:off x="1133349" y="4606"/>
        <a:ext cx="5455341" cy="981254"/>
      </dsp:txXfrm>
    </dsp:sp>
    <dsp:sp modelId="{A60ED13D-D868-42B1-8929-480DB68F4FA6}">
      <dsp:nvSpPr>
        <dsp:cNvPr id="0" name=""/>
        <dsp:cNvSpPr/>
      </dsp:nvSpPr>
      <dsp:spPr>
        <a:xfrm>
          <a:off x="0" y="1231175"/>
          <a:ext cx="6588691" cy="9812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521314-D674-4922-94D9-0EF0CDB458C9}">
      <dsp:nvSpPr>
        <dsp:cNvPr id="0" name=""/>
        <dsp:cNvSpPr/>
      </dsp:nvSpPr>
      <dsp:spPr>
        <a:xfrm>
          <a:off x="296829" y="1451957"/>
          <a:ext cx="539690" cy="53969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4C2B620-FC9D-4BE1-98A0-AA7C2C65CD3A}">
      <dsp:nvSpPr>
        <dsp:cNvPr id="0" name=""/>
        <dsp:cNvSpPr/>
      </dsp:nvSpPr>
      <dsp:spPr>
        <a:xfrm>
          <a:off x="1133349" y="1231175"/>
          <a:ext cx="5455341" cy="981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849" tIns="103849" rIns="103849" bIns="103849" numCol="1" spcCol="1270" anchor="ctr" anchorCtr="0">
          <a:noAutofit/>
        </a:bodyPr>
        <a:lstStyle/>
        <a:p>
          <a:pPr marL="0" lvl="0" indent="0" algn="l" defTabSz="844550">
            <a:lnSpc>
              <a:spcPct val="100000"/>
            </a:lnSpc>
            <a:spcBef>
              <a:spcPct val="0"/>
            </a:spcBef>
            <a:spcAft>
              <a:spcPct val="35000"/>
            </a:spcAft>
            <a:buNone/>
          </a:pPr>
          <a:r>
            <a:rPr lang="en-US" sz="1900" kern="1200" dirty="0">
              <a:latin typeface="+mn-lt"/>
              <a:ea typeface="Cambria" panose="02040503050406030204" pitchFamily="18" charset="0"/>
            </a:rPr>
            <a:t>Assess individual performance against expectations</a:t>
          </a:r>
        </a:p>
      </dsp:txBody>
      <dsp:txXfrm>
        <a:off x="1133349" y="1231175"/>
        <a:ext cx="5455341" cy="981254"/>
      </dsp:txXfrm>
    </dsp:sp>
    <dsp:sp modelId="{77C84AC9-5CAF-409D-BBB4-C3829CDC18CF}">
      <dsp:nvSpPr>
        <dsp:cNvPr id="0" name=""/>
        <dsp:cNvSpPr/>
      </dsp:nvSpPr>
      <dsp:spPr>
        <a:xfrm>
          <a:off x="0" y="2457744"/>
          <a:ext cx="6588691" cy="9812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F736DE-339E-4CD4-8C9E-E8D0E627EBBD}">
      <dsp:nvSpPr>
        <dsp:cNvPr id="0" name=""/>
        <dsp:cNvSpPr/>
      </dsp:nvSpPr>
      <dsp:spPr>
        <a:xfrm>
          <a:off x="296829" y="2678526"/>
          <a:ext cx="539690" cy="53969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DAB8B48-6997-4212-B1B6-6A7387F2EBC7}">
      <dsp:nvSpPr>
        <dsp:cNvPr id="0" name=""/>
        <dsp:cNvSpPr/>
      </dsp:nvSpPr>
      <dsp:spPr>
        <a:xfrm>
          <a:off x="1133349" y="2457744"/>
          <a:ext cx="5455341" cy="981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849" tIns="103849" rIns="103849" bIns="103849" numCol="1" spcCol="1270" anchor="ctr" anchorCtr="0">
          <a:noAutofit/>
        </a:bodyPr>
        <a:lstStyle/>
        <a:p>
          <a:pPr marL="0" lvl="0" indent="0" algn="l" defTabSz="844550">
            <a:lnSpc>
              <a:spcPct val="100000"/>
            </a:lnSpc>
            <a:spcBef>
              <a:spcPct val="0"/>
            </a:spcBef>
            <a:spcAft>
              <a:spcPct val="35000"/>
            </a:spcAft>
            <a:buNone/>
          </a:pPr>
          <a:r>
            <a:rPr lang="en-US" sz="1900" kern="1200" dirty="0">
              <a:latin typeface="+mn-lt"/>
              <a:ea typeface="Cambria" panose="02040503050406030204" pitchFamily="18" charset="0"/>
            </a:rPr>
            <a:t>Provide an opportunity to provide input to unit administrators.</a:t>
          </a:r>
        </a:p>
      </dsp:txBody>
      <dsp:txXfrm>
        <a:off x="1133349" y="2457744"/>
        <a:ext cx="5455341" cy="981254"/>
      </dsp:txXfrm>
    </dsp:sp>
    <dsp:sp modelId="{748A7D3E-5E1C-49A9-B699-7FFDD16271E9}">
      <dsp:nvSpPr>
        <dsp:cNvPr id="0" name=""/>
        <dsp:cNvSpPr/>
      </dsp:nvSpPr>
      <dsp:spPr>
        <a:xfrm>
          <a:off x="0" y="3684312"/>
          <a:ext cx="6588691" cy="9812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0776A6-7CC5-4EB6-9433-03B00110BECE}">
      <dsp:nvSpPr>
        <dsp:cNvPr id="0" name=""/>
        <dsp:cNvSpPr/>
      </dsp:nvSpPr>
      <dsp:spPr>
        <a:xfrm>
          <a:off x="296829" y="3905095"/>
          <a:ext cx="539690" cy="53969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FF54F6-E080-4E8A-9DAB-7EFEDD9DE0CD}">
      <dsp:nvSpPr>
        <dsp:cNvPr id="0" name=""/>
        <dsp:cNvSpPr/>
      </dsp:nvSpPr>
      <dsp:spPr>
        <a:xfrm>
          <a:off x="1133349" y="3684312"/>
          <a:ext cx="5455341" cy="981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849" tIns="103849" rIns="103849" bIns="103849" numCol="1" spcCol="1270" anchor="ctr" anchorCtr="0">
          <a:noAutofit/>
        </a:bodyPr>
        <a:lstStyle/>
        <a:p>
          <a:pPr marL="0" lvl="0" indent="0" algn="l" defTabSz="844550">
            <a:lnSpc>
              <a:spcPct val="100000"/>
            </a:lnSpc>
            <a:spcBef>
              <a:spcPct val="0"/>
            </a:spcBef>
            <a:spcAft>
              <a:spcPct val="35000"/>
            </a:spcAft>
            <a:buNone/>
          </a:pPr>
          <a:r>
            <a:rPr lang="en-US" sz="1900" kern="1200" dirty="0">
              <a:latin typeface="+mn-lt"/>
              <a:ea typeface="Cambria" panose="02040503050406030204" pitchFamily="18" charset="0"/>
            </a:rPr>
            <a:t>Inform decisions on merit pay</a:t>
          </a:r>
        </a:p>
      </dsp:txBody>
      <dsp:txXfrm>
        <a:off x="1133349" y="3684312"/>
        <a:ext cx="5455341" cy="981254"/>
      </dsp:txXfrm>
    </dsp:sp>
    <dsp:sp modelId="{F597AAD9-FE89-405F-8762-513B8169E215}">
      <dsp:nvSpPr>
        <dsp:cNvPr id="0" name=""/>
        <dsp:cNvSpPr/>
      </dsp:nvSpPr>
      <dsp:spPr>
        <a:xfrm>
          <a:off x="0" y="4910881"/>
          <a:ext cx="6588691" cy="9812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65F017-C9CD-4F07-9DA6-EA585E8244A3}">
      <dsp:nvSpPr>
        <dsp:cNvPr id="0" name=""/>
        <dsp:cNvSpPr/>
      </dsp:nvSpPr>
      <dsp:spPr>
        <a:xfrm>
          <a:off x="296829" y="5131663"/>
          <a:ext cx="539690" cy="53969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418788-E1DB-4B74-A218-E28A59B1D859}">
      <dsp:nvSpPr>
        <dsp:cNvPr id="0" name=""/>
        <dsp:cNvSpPr/>
      </dsp:nvSpPr>
      <dsp:spPr>
        <a:xfrm>
          <a:off x="1133349" y="4910881"/>
          <a:ext cx="5455341" cy="981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849" tIns="103849" rIns="103849" bIns="103849" numCol="1" spcCol="1270" anchor="ctr" anchorCtr="0">
          <a:noAutofit/>
        </a:bodyPr>
        <a:lstStyle/>
        <a:p>
          <a:pPr marL="0" lvl="0" indent="0" algn="l" defTabSz="844550">
            <a:lnSpc>
              <a:spcPct val="100000"/>
            </a:lnSpc>
            <a:spcBef>
              <a:spcPct val="0"/>
            </a:spcBef>
            <a:spcAft>
              <a:spcPct val="35000"/>
            </a:spcAft>
            <a:buNone/>
          </a:pPr>
          <a:r>
            <a:rPr lang="en-US" sz="1900" kern="1200" dirty="0">
              <a:latin typeface="+mn-lt"/>
              <a:ea typeface="Cambria" panose="02040503050406030204" pitchFamily="18" charset="0"/>
            </a:rPr>
            <a:t>Provide input for decisions about future appointments</a:t>
          </a:r>
          <a:endParaRPr lang="en-US" sz="1900" kern="1200" dirty="0">
            <a:latin typeface="+mn-lt"/>
          </a:endParaRPr>
        </a:p>
      </dsp:txBody>
      <dsp:txXfrm>
        <a:off x="1133349" y="4910881"/>
        <a:ext cx="5455341" cy="9812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BF96C-7A8C-4D3E-B35E-BA54499F8DB5}">
      <dsp:nvSpPr>
        <dsp:cNvPr id="0" name=""/>
        <dsp:cNvSpPr/>
      </dsp:nvSpPr>
      <dsp:spPr>
        <a:xfrm>
          <a:off x="0" y="2995"/>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C513FD-48A5-4E50-8ECE-9293BB169908}">
      <dsp:nvSpPr>
        <dsp:cNvPr id="0" name=""/>
        <dsp:cNvSpPr/>
      </dsp:nvSpPr>
      <dsp:spPr>
        <a:xfrm>
          <a:off x="0" y="2995"/>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rtl="0">
            <a:lnSpc>
              <a:spcPct val="90000"/>
            </a:lnSpc>
            <a:spcBef>
              <a:spcPct val="0"/>
            </a:spcBef>
            <a:spcAft>
              <a:spcPct val="35000"/>
            </a:spcAft>
            <a:buNone/>
          </a:pPr>
          <a:r>
            <a:rPr lang="en-US" sz="1800" b="0" i="0" kern="1200" dirty="0"/>
            <a:t>Current curriculum vita</a:t>
          </a:r>
          <a:endParaRPr lang="en-US" sz="1800" kern="1200" dirty="0">
            <a:latin typeface="Cambria" panose="02040503050406030204" pitchFamily="18" charset="0"/>
            <a:ea typeface="Cambria" panose="02040503050406030204" pitchFamily="18" charset="0"/>
            <a:cs typeface="Gotham Book" pitchFamily="50" charset="0"/>
          </a:endParaRPr>
        </a:p>
      </dsp:txBody>
      <dsp:txXfrm>
        <a:off x="0" y="2995"/>
        <a:ext cx="6291714" cy="1021402"/>
      </dsp:txXfrm>
    </dsp:sp>
    <dsp:sp modelId="{7BE82E72-871C-4089-9FAD-939FA19B4DDF}">
      <dsp:nvSpPr>
        <dsp:cNvPr id="0" name=""/>
        <dsp:cNvSpPr/>
      </dsp:nvSpPr>
      <dsp:spPr>
        <a:xfrm>
          <a:off x="0" y="1024397"/>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0ECDB9-B4F6-4D26-9316-430FF70912A2}">
      <dsp:nvSpPr>
        <dsp:cNvPr id="0" name=""/>
        <dsp:cNvSpPr/>
      </dsp:nvSpPr>
      <dsp:spPr>
        <a:xfrm>
          <a:off x="0" y="1024397"/>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rtl="0">
            <a:lnSpc>
              <a:spcPct val="90000"/>
            </a:lnSpc>
            <a:spcBef>
              <a:spcPct val="0"/>
            </a:spcBef>
            <a:spcAft>
              <a:spcPct val="35000"/>
            </a:spcAft>
            <a:buNone/>
          </a:pPr>
          <a:r>
            <a:rPr lang="en-US" sz="1800" b="0" i="0" kern="1200" dirty="0"/>
            <a:t>Reflective essay about accomplishments over the reporting period (5 page maximum)</a:t>
          </a:r>
          <a:endParaRPr lang="en-US" sz="1800" kern="1200" dirty="0">
            <a:latin typeface="Cambria" panose="02040503050406030204" pitchFamily="18" charset="0"/>
            <a:ea typeface="Cambria" panose="02040503050406030204" pitchFamily="18" charset="0"/>
            <a:cs typeface="Gotham Book" pitchFamily="50" charset="0"/>
          </a:endParaRPr>
        </a:p>
      </dsp:txBody>
      <dsp:txXfrm>
        <a:off x="0" y="1024397"/>
        <a:ext cx="6291714" cy="1021402"/>
      </dsp:txXfrm>
    </dsp:sp>
    <dsp:sp modelId="{23BF2006-CCF9-4255-93B2-3BCC78CA03A3}">
      <dsp:nvSpPr>
        <dsp:cNvPr id="0" name=""/>
        <dsp:cNvSpPr/>
      </dsp:nvSpPr>
      <dsp:spPr>
        <a:xfrm>
          <a:off x="0" y="2045800"/>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D3EDA1-F203-4AB4-B1C4-54213E6ACBD6}">
      <dsp:nvSpPr>
        <dsp:cNvPr id="0" name=""/>
        <dsp:cNvSpPr/>
      </dsp:nvSpPr>
      <dsp:spPr>
        <a:xfrm>
          <a:off x="0" y="2045800"/>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rtl="0">
            <a:lnSpc>
              <a:spcPct val="90000"/>
            </a:lnSpc>
            <a:spcBef>
              <a:spcPct val="0"/>
            </a:spcBef>
            <a:spcAft>
              <a:spcPct val="35000"/>
            </a:spcAft>
            <a:buNone/>
          </a:pPr>
          <a:r>
            <a:rPr lang="en-US" sz="1800" b="0" i="0" kern="1200" dirty="0"/>
            <a:t>A representative sample of scholarly work</a:t>
          </a:r>
          <a:endParaRPr lang="en-US" sz="1800" kern="1200" dirty="0">
            <a:latin typeface="Cambria" panose="02040503050406030204" pitchFamily="18" charset="0"/>
            <a:ea typeface="Cambria" panose="02040503050406030204" pitchFamily="18" charset="0"/>
            <a:cs typeface="Gotham Book" pitchFamily="50" charset="0"/>
          </a:endParaRPr>
        </a:p>
      </dsp:txBody>
      <dsp:txXfrm>
        <a:off x="0" y="2045800"/>
        <a:ext cx="6291714" cy="1021402"/>
      </dsp:txXfrm>
    </dsp:sp>
    <dsp:sp modelId="{AC17CCCF-722E-468E-9FB7-25C07C86B284}">
      <dsp:nvSpPr>
        <dsp:cNvPr id="0" name=""/>
        <dsp:cNvSpPr/>
      </dsp:nvSpPr>
      <dsp:spPr>
        <a:xfrm>
          <a:off x="0" y="3067202"/>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06FAB8-8E0C-4B91-87D3-26CFA1E3C5AD}">
      <dsp:nvSpPr>
        <dsp:cNvPr id="0" name=""/>
        <dsp:cNvSpPr/>
      </dsp:nvSpPr>
      <dsp:spPr>
        <a:xfrm>
          <a:off x="0" y="3067202"/>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rtl="0">
            <a:lnSpc>
              <a:spcPct val="90000"/>
            </a:lnSpc>
            <a:spcBef>
              <a:spcPct val="0"/>
            </a:spcBef>
            <a:spcAft>
              <a:spcPct val="35000"/>
            </a:spcAft>
            <a:buNone/>
          </a:pPr>
          <a:r>
            <a:rPr lang="en-US" sz="1800" b="0" i="0" kern="1200" dirty="0"/>
            <a:t>Evidence of excellence in performing assigned duties, e.g. significance, impact, and innovation of research/creative activities, instructional activities and service</a:t>
          </a:r>
          <a:endParaRPr lang="en-US" sz="1800" kern="1200" dirty="0">
            <a:latin typeface="Cambria" panose="02040503050406030204" pitchFamily="18" charset="0"/>
            <a:ea typeface="Cambria" panose="02040503050406030204" pitchFamily="18" charset="0"/>
            <a:cs typeface="Gotham Book" pitchFamily="50" charset="0"/>
          </a:endParaRPr>
        </a:p>
      </dsp:txBody>
      <dsp:txXfrm>
        <a:off x="0" y="3067202"/>
        <a:ext cx="6291714" cy="1021402"/>
      </dsp:txXfrm>
    </dsp:sp>
    <dsp:sp modelId="{E162E02A-922D-4BC5-9746-3DF865C53C54}">
      <dsp:nvSpPr>
        <dsp:cNvPr id="0" name=""/>
        <dsp:cNvSpPr/>
      </dsp:nvSpPr>
      <dsp:spPr>
        <a:xfrm>
          <a:off x="0" y="4088605"/>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7F5791-122D-4850-9C6B-1AAE52F7FFBA}">
      <dsp:nvSpPr>
        <dsp:cNvPr id="0" name=""/>
        <dsp:cNvSpPr/>
      </dsp:nvSpPr>
      <dsp:spPr>
        <a:xfrm>
          <a:off x="0" y="4088605"/>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a:lnSpc>
              <a:spcPct val="90000"/>
            </a:lnSpc>
            <a:spcBef>
              <a:spcPct val="0"/>
            </a:spcBef>
            <a:spcAft>
              <a:spcPct val="35000"/>
            </a:spcAft>
            <a:buNone/>
          </a:pPr>
          <a:r>
            <a:rPr lang="en-US" sz="1800" b="0" i="0" kern="1200" dirty="0"/>
            <a:t>Unit administrators must prepare a description of the candidate's assignment, including the percentage of the appointment devoted to research/creative activities, teaching, service, etc.</a:t>
          </a:r>
          <a:endParaRPr lang="en-US" sz="1800" kern="1200" dirty="0"/>
        </a:p>
      </dsp:txBody>
      <dsp:txXfrm>
        <a:off x="0" y="4088605"/>
        <a:ext cx="6291714" cy="1021402"/>
      </dsp:txXfrm>
    </dsp:sp>
    <dsp:sp modelId="{5015CA34-A8C0-4152-90C4-B5B13DC2224E}">
      <dsp:nvSpPr>
        <dsp:cNvPr id="0" name=""/>
        <dsp:cNvSpPr/>
      </dsp:nvSpPr>
      <dsp:spPr>
        <a:xfrm>
          <a:off x="0" y="5110008"/>
          <a:ext cx="6291714"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F089E1-8632-4E42-8612-D654002AD28A}">
      <dsp:nvSpPr>
        <dsp:cNvPr id="0" name=""/>
        <dsp:cNvSpPr/>
      </dsp:nvSpPr>
      <dsp:spPr>
        <a:xfrm>
          <a:off x="0" y="5110008"/>
          <a:ext cx="6291714" cy="1021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r" defTabSz="800100">
            <a:lnSpc>
              <a:spcPct val="90000"/>
            </a:lnSpc>
            <a:spcBef>
              <a:spcPct val="0"/>
            </a:spcBef>
            <a:spcAft>
              <a:spcPct val="35000"/>
            </a:spcAft>
            <a:buNone/>
          </a:pPr>
          <a:r>
            <a:rPr lang="en-US" sz="1800" b="0" i="0" kern="1200" dirty="0"/>
            <a:t>External review letters may be used, to the extent relevant</a:t>
          </a:r>
          <a:endParaRPr lang="en-US" sz="1800" kern="1200" dirty="0"/>
        </a:p>
      </dsp:txBody>
      <dsp:txXfrm>
        <a:off x="0" y="5110008"/>
        <a:ext cx="6291714" cy="102140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8F266-C8FC-412C-8334-DA40EA8D093D}" type="datetimeFigureOut">
              <a:rPr lang="en-US" smtClean="0"/>
              <a:t>2/22/2024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A2406-6371-424C-9756-5CA03F70624D}" type="slidenum">
              <a:rPr lang="en-US" smtClean="0"/>
              <a:t>‹#›</a:t>
            </a:fld>
            <a:endParaRPr lang="en-US"/>
          </a:p>
        </p:txBody>
      </p:sp>
    </p:spTree>
    <p:extLst>
      <p:ext uri="{BB962C8B-B14F-4D97-AF65-F5344CB8AC3E}">
        <p14:creationId xmlns:p14="http://schemas.microsoft.com/office/powerpoint/2010/main" val="2470662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026" indent="-285394">
              <a:defRPr sz="2400">
                <a:solidFill>
                  <a:schemeClr val="tx1"/>
                </a:solidFill>
                <a:latin typeface="Arial" pitchFamily="34" charset="0"/>
                <a:ea typeface="ＭＳ Ｐゴシック" pitchFamily="34" charset="-128"/>
              </a:defRPr>
            </a:lvl2pPr>
            <a:lvl3pPr marL="1141579" indent="-228316">
              <a:defRPr sz="2400">
                <a:solidFill>
                  <a:schemeClr val="tx1"/>
                </a:solidFill>
                <a:latin typeface="Arial" pitchFamily="34" charset="0"/>
                <a:ea typeface="ＭＳ Ｐゴシック" pitchFamily="34" charset="-128"/>
              </a:defRPr>
            </a:lvl3pPr>
            <a:lvl4pPr marL="1598209" indent="-228316">
              <a:defRPr sz="2400">
                <a:solidFill>
                  <a:schemeClr val="tx1"/>
                </a:solidFill>
                <a:latin typeface="Arial" pitchFamily="34" charset="0"/>
                <a:ea typeface="ＭＳ Ｐゴシック" pitchFamily="34" charset="-128"/>
              </a:defRPr>
            </a:lvl4pPr>
            <a:lvl5pPr marL="2054841" indent="-228316">
              <a:defRPr sz="2400">
                <a:solidFill>
                  <a:schemeClr val="tx1"/>
                </a:solidFill>
                <a:latin typeface="Arial" pitchFamily="34" charset="0"/>
                <a:ea typeface="ＭＳ Ｐゴシック" pitchFamily="34" charset="-128"/>
              </a:defRPr>
            </a:lvl5pPr>
            <a:lvl6pPr marL="2511472" indent="-228316" defTabSz="45663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68103" indent="-228316" defTabSz="45663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4736" indent="-228316" defTabSz="45663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1366" indent="-228316" defTabSz="45663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C7D91F00-0D27-4800-80CC-ADD26C4CCDFB}" type="slidenum">
              <a:rPr kumimoji="0" lang="en-US" altLang="en-US" sz="1200" b="0" i="0" u="none" strike="noStrike" kern="1200" cap="none" spc="0" normalizeH="0" baseline="0" noProof="0">
                <a:ln>
                  <a:noFill/>
                </a:ln>
                <a:solidFill>
                  <a:prstClr val="black"/>
                </a:solidFill>
                <a:effectLst/>
                <a:uLnTx/>
                <a:uFillTx/>
                <a:latin typeface="Arial" pitchFamily="34" charset="0"/>
                <a:ea typeface="ＭＳ Ｐゴシック" pitchFamily="34"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dirty="0">
              <a:ln>
                <a:noFill/>
              </a:ln>
              <a:solidFill>
                <a:prstClr val="black"/>
              </a:solidFill>
              <a:effectLst/>
              <a:uLnTx/>
              <a:uFillTx/>
              <a:latin typeface="Arial" pitchFamily="34" charset="0"/>
              <a:ea typeface="ＭＳ Ｐゴシック" pitchFamily="34" charset="-128"/>
              <a:cs typeface="+mn-cs"/>
            </a:endParaRPr>
          </a:p>
        </p:txBody>
      </p:sp>
    </p:spTree>
    <p:extLst>
      <p:ext uri="{BB962C8B-B14F-4D97-AF65-F5344CB8AC3E}">
        <p14:creationId xmlns:p14="http://schemas.microsoft.com/office/powerpoint/2010/main" val="784046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000" dirty="0">
                <a:solidFill>
                  <a:schemeClr val="tx1">
                    <a:lumMod val="75000"/>
                    <a:lumOff val="25000"/>
                  </a:schemeClr>
                </a:solidFill>
              </a:rPr>
              <a:t>Indeed, MSU’s mission outlines the following activities:</a:t>
            </a:r>
          </a:p>
          <a:p>
            <a:pPr marL="457200" lvl="1" indent="0">
              <a:buFont typeface="Arial" panose="020B0604020202020204" pitchFamily="34" charset="0"/>
              <a:buNone/>
            </a:pPr>
            <a:endParaRPr lang="en-US" sz="2000" b="1" dirty="0">
              <a:solidFill>
                <a:schemeClr val="tx1">
                  <a:lumMod val="75000"/>
                  <a:lumOff val="25000"/>
                </a:schemeClr>
              </a:solidFill>
            </a:endParaRPr>
          </a:p>
          <a:p>
            <a:pPr marL="800100" lvl="1" indent="-342900">
              <a:buFont typeface="Arial" panose="020B0604020202020204" pitchFamily="34" charset="0"/>
              <a:buChar char="•"/>
            </a:pPr>
            <a:r>
              <a:rPr lang="en-US" sz="2000" b="1" dirty="0">
                <a:solidFill>
                  <a:schemeClr val="tx1">
                    <a:lumMod val="75000"/>
                    <a:lumOff val="25000"/>
                  </a:schemeClr>
                </a:solidFill>
              </a:rPr>
              <a:t>MSU provides outstanding undergraduate, graduate, and professional education and advisement </a:t>
            </a:r>
            <a:r>
              <a:rPr lang="en-US" sz="2000" dirty="0">
                <a:solidFill>
                  <a:schemeClr val="tx1">
                    <a:lumMod val="75000"/>
                    <a:lumOff val="25000"/>
                  </a:schemeClr>
                </a:solidFill>
              </a:rPr>
              <a:t>to promising, qualified students in order to prepare them to contribute fully to society as globally engaged citizen leaders (whether through teaching, curriculum development, or advising)</a:t>
            </a:r>
          </a:p>
          <a:p>
            <a:pPr marL="457200" lvl="1" indent="0">
              <a:buFont typeface="Arial" panose="020B0604020202020204" pitchFamily="34" charset="0"/>
              <a:buNone/>
            </a:pPr>
            <a:endParaRPr lang="en-US" sz="2000" dirty="0">
              <a:solidFill>
                <a:schemeClr val="tx1">
                  <a:lumMod val="75000"/>
                  <a:lumOff val="25000"/>
                </a:schemeClr>
              </a:solidFill>
            </a:endParaRPr>
          </a:p>
          <a:p>
            <a:pPr marL="800100" lvl="1" indent="-342900">
              <a:buFont typeface="Arial" panose="020B0604020202020204" pitchFamily="34" charset="0"/>
              <a:buChar char="•"/>
            </a:pPr>
            <a:r>
              <a:rPr lang="en-US" sz="2000" b="1" dirty="0">
                <a:solidFill>
                  <a:schemeClr val="tx1">
                    <a:lumMod val="75000"/>
                    <a:lumOff val="25000"/>
                  </a:schemeClr>
                </a:solidFill>
              </a:rPr>
              <a:t>MSU conducts research of the highest caliber </a:t>
            </a:r>
            <a:r>
              <a:rPr lang="en-US" sz="2000" dirty="0">
                <a:solidFill>
                  <a:schemeClr val="tx1">
                    <a:lumMod val="75000"/>
                    <a:lumOff val="25000"/>
                  </a:schemeClr>
                </a:solidFill>
              </a:rPr>
              <a:t>that seeks to answer questions and create solutions in order to expand human understanding and make a positive difference, both locally and globally</a:t>
            </a:r>
          </a:p>
          <a:p>
            <a:pPr marL="457200" lvl="1" indent="0">
              <a:buFont typeface="Arial" panose="020B0604020202020204" pitchFamily="34" charset="0"/>
              <a:buNone/>
            </a:pPr>
            <a:endParaRPr lang="en-US" sz="2000" dirty="0">
              <a:solidFill>
                <a:schemeClr val="tx1">
                  <a:lumMod val="75000"/>
                  <a:lumOff val="25000"/>
                </a:schemeClr>
              </a:solidFill>
            </a:endParaRPr>
          </a:p>
          <a:p>
            <a:pPr marL="800100" lvl="1" indent="-342900">
              <a:buFont typeface="Arial" panose="020B0604020202020204" pitchFamily="34" charset="0"/>
              <a:buChar char="•"/>
            </a:pPr>
            <a:r>
              <a:rPr lang="en-US" sz="2000" b="1" dirty="0">
                <a:solidFill>
                  <a:schemeClr val="tx1">
                    <a:lumMod val="75000"/>
                    <a:lumOff val="25000"/>
                  </a:schemeClr>
                </a:solidFill>
              </a:rPr>
              <a:t>And MSU advances outreach, engagement, and economic development activitie</a:t>
            </a:r>
            <a:r>
              <a:rPr lang="en-US" sz="2000" dirty="0">
                <a:solidFill>
                  <a:schemeClr val="tx1">
                    <a:lumMod val="75000"/>
                    <a:lumOff val="25000"/>
                  </a:schemeClr>
                </a:solidFill>
              </a:rPr>
              <a:t>s that are innovative, research-driven, and lead to a better quality of life for individuals and communities, at home and around the world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Our faculty and academic staff are fully engaged in the work of </a:t>
            </a:r>
            <a:r>
              <a:rPr lang="en-US" sz="1200" dirty="0">
                <a:solidFill>
                  <a:schemeClr val="tx1">
                    <a:lumMod val="75000"/>
                    <a:lumOff val="25000"/>
                  </a:schemeClr>
                </a:solidFill>
              </a:rPr>
              <a:t>carrying out these academic activities of MSU's mission. To so do, our faculty engage in a wide range of activity. </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F34AFD-0FB1-4484-BC7C-8FE47032A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671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You’ve heard me use the collective term “faculty and academic staff.” I want to touch on this because people often ask us what the distinction is between these two groups? It really comes down to job titles and how university systems have classified our faculty and academic staff in handbooks and from a structural standpoint.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Ranked faculty historically has included four job titles: Instructor, Assistant, Associate and Professor. Academic Staff is inclusive of a broader category of employees who carry out academic work – this would include our Academic Specialists who advise, develop curriculum, conduct outreach, postdocs, engineers, physicist, and archivists.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F34AFD-0FB1-4484-BC7C-8FE47032A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7430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mbria" panose="02040503050406030204" pitchFamily="18" charset="0"/>
                <a:ea typeface="Cambria" panose="02040503050406030204" pitchFamily="18" charset="0"/>
                <a:cs typeface="Gotham Book" pitchFamily="50" charset="0"/>
              </a:rPr>
              <a:t>MSU cares about your professional growth, your job satisfaction, and the quality and success of your work at the university; all of that relates directly to institutional excellence. That said, you know more than anyone what would help you thrive, so it is important to be intentional in managing your career and related goals. To support that effort, every faculty member should be evaluated </a:t>
            </a:r>
            <a:r>
              <a:rPr lang="en-US" sz="1200" u="sng" dirty="0">
                <a:latin typeface="Cambria" panose="02040503050406030204" pitchFamily="18" charset="0"/>
                <a:ea typeface="Cambria" panose="02040503050406030204" pitchFamily="18" charset="0"/>
                <a:cs typeface="Gotham Book" pitchFamily="50" charset="0"/>
              </a:rPr>
              <a:t>annually</a:t>
            </a:r>
            <a:r>
              <a:rPr lang="en-US" sz="1200" dirty="0">
                <a:latin typeface="Cambria" panose="02040503050406030204" pitchFamily="18" charset="0"/>
                <a:ea typeface="Cambria" panose="02040503050406030204" pitchFamily="18" charset="0"/>
                <a:cs typeface="Gotham Book" pitchFamily="50" charset="0"/>
              </a:rPr>
              <a:t>. If that isn’t happening for you in a meaningful way, you might consider talking to the person who supervises your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ambria" panose="02040503050406030204" pitchFamily="18" charset="0"/>
              <a:ea typeface="Cambria" panose="02040503050406030204" pitchFamily="18" charset="0"/>
              <a:cs typeface="Gotham Book" pitchFamily="50" charset="0"/>
            </a:endParaRPr>
          </a:p>
          <a:p>
            <a:endParaRPr lang="en-US" dirty="0"/>
          </a:p>
        </p:txBody>
      </p:sp>
      <p:sp>
        <p:nvSpPr>
          <p:cNvPr id="4" name="Slide Number Placeholder 3"/>
          <p:cNvSpPr>
            <a:spLocks noGrp="1"/>
          </p:cNvSpPr>
          <p:nvPr>
            <p:ph type="sldNum" sz="quarter" idx="5"/>
          </p:nvPr>
        </p:nvSpPr>
        <p:spPr/>
        <p:txBody>
          <a:bodyPr/>
          <a:lstStyle/>
          <a:p>
            <a:fld id="{78BA2406-6371-424C-9756-5CA03F70624D}" type="slidenum">
              <a:rPr lang="en-US" smtClean="0"/>
              <a:t>5</a:t>
            </a:fld>
            <a:endParaRPr lang="en-US"/>
          </a:p>
        </p:txBody>
      </p:sp>
    </p:spTree>
    <p:extLst>
      <p:ext uri="{BB962C8B-B14F-4D97-AF65-F5344CB8AC3E}">
        <p14:creationId xmlns:p14="http://schemas.microsoft.com/office/powerpoint/2010/main" val="3139312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BA2406-6371-424C-9756-5CA03F70624D}" type="slidenum">
              <a:rPr lang="en-US" smtClean="0"/>
              <a:t>6</a:t>
            </a:fld>
            <a:endParaRPr lang="en-US"/>
          </a:p>
        </p:txBody>
      </p:sp>
    </p:spTree>
    <p:extLst>
      <p:ext uri="{BB962C8B-B14F-4D97-AF65-F5344CB8AC3E}">
        <p14:creationId xmlns:p14="http://schemas.microsoft.com/office/powerpoint/2010/main" val="3888802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And lastly…. </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0F34AFD-0FB1-4484-BC7C-8FE47032A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3020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needed this year.</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392F52B5-4286-49B6-BE57-D0EDE04A97E7}" type="slidenum">
              <a:rPr lang="en-US" smtClean="0"/>
              <a:pPr/>
              <a:t>13</a:t>
            </a:fld>
            <a:endParaRPr lang="en-US"/>
          </a:p>
        </p:txBody>
      </p:sp>
    </p:spTree>
    <p:extLst>
      <p:ext uri="{BB962C8B-B14F-4D97-AF65-F5344CB8AC3E}">
        <p14:creationId xmlns:p14="http://schemas.microsoft.com/office/powerpoint/2010/main" val="795953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90176-D71D-4667-AAEB-79E9C61869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018AF0-8DBB-4985-821B-151832B35F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7733AA-515D-446F-ACF0-77F3D7BB4D1A}"/>
              </a:ext>
            </a:extLst>
          </p:cNvPr>
          <p:cNvSpPr>
            <a:spLocks noGrp="1"/>
          </p:cNvSpPr>
          <p:nvPr>
            <p:ph type="dt" sz="half" idx="10"/>
          </p:nvPr>
        </p:nvSpPr>
        <p:spPr/>
        <p:txBody>
          <a:bodyPr/>
          <a:lstStyle/>
          <a:p>
            <a:fld id="{0A1ED7E0-C7CD-47A4-AF89-2173069C3D29}" type="datetime1">
              <a:rPr lang="en-US" smtClean="0"/>
              <a:t>2/22/2024</a:t>
            </a:fld>
            <a:endParaRPr lang="en-US"/>
          </a:p>
        </p:txBody>
      </p:sp>
      <p:sp>
        <p:nvSpPr>
          <p:cNvPr id="5" name="Footer Placeholder 4">
            <a:extLst>
              <a:ext uri="{FF2B5EF4-FFF2-40B4-BE49-F238E27FC236}">
                <a16:creationId xmlns:a16="http://schemas.microsoft.com/office/drawing/2014/main" id="{7C07B87E-5EB5-45ED-8939-2D6592F61492}"/>
              </a:ext>
            </a:extLst>
          </p:cNvPr>
          <p:cNvSpPr>
            <a:spLocks noGrp="1"/>
          </p:cNvSpPr>
          <p:nvPr>
            <p:ph type="ftr" sz="quarter" idx="11"/>
          </p:nvPr>
        </p:nvSpPr>
        <p:spPr/>
        <p:txBody>
          <a:bodyPr/>
          <a:lstStyle/>
          <a:p>
            <a:r>
              <a:rPr lang="en-US"/>
              <a:t>Footer</a:t>
            </a:r>
          </a:p>
        </p:txBody>
      </p:sp>
      <p:sp>
        <p:nvSpPr>
          <p:cNvPr id="6" name="Slide Number Placeholder 5">
            <a:extLst>
              <a:ext uri="{FF2B5EF4-FFF2-40B4-BE49-F238E27FC236}">
                <a16:creationId xmlns:a16="http://schemas.microsoft.com/office/drawing/2014/main" id="{E1A2194D-C463-448A-85FF-77B41524AC02}"/>
              </a:ext>
            </a:extLst>
          </p:cNvPr>
          <p:cNvSpPr>
            <a:spLocks noGrp="1"/>
          </p:cNvSpPr>
          <p:nvPr>
            <p:ph type="sldNum" sz="quarter" idx="12"/>
          </p:nvPr>
        </p:nvSpPr>
        <p:spPr/>
        <p:txBody>
          <a:bodyPr/>
          <a:lstStyle/>
          <a:p>
            <a:fld id="{8053F754-FBED-4A54-BC69-CE8D1D6737B0}" type="slidenum">
              <a:rPr lang="en-US" smtClean="0"/>
              <a:t>‹#›</a:t>
            </a:fld>
            <a:endParaRPr lang="en-US"/>
          </a:p>
        </p:txBody>
      </p:sp>
    </p:spTree>
    <p:extLst>
      <p:ext uri="{BB962C8B-B14F-4D97-AF65-F5344CB8AC3E}">
        <p14:creationId xmlns:p14="http://schemas.microsoft.com/office/powerpoint/2010/main" val="278449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06D3F-69AB-4844-93FD-960B77B4C0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7F67CC-C57B-483C-8FBA-3170AE8E07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7C4E7-02B3-4E7D-B660-624C54D10805}"/>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5" name="Footer Placeholder 4">
            <a:extLst>
              <a:ext uri="{FF2B5EF4-FFF2-40B4-BE49-F238E27FC236}">
                <a16:creationId xmlns:a16="http://schemas.microsoft.com/office/drawing/2014/main" id="{291D165B-1DDE-4D33-8B37-F5595B8CAF32}"/>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94ED8EA6-D43A-40AB-B355-7DD10A2E7755}"/>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270711692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D97A61-1301-4729-8AB4-70FD94A313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577A9D-6C10-4748-AA0D-F94BDC4465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9A086B-4959-4744-A21A-921CDF96C049}"/>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5" name="Footer Placeholder 4">
            <a:extLst>
              <a:ext uri="{FF2B5EF4-FFF2-40B4-BE49-F238E27FC236}">
                <a16:creationId xmlns:a16="http://schemas.microsoft.com/office/drawing/2014/main" id="{7663DC99-CE01-4D84-8A4E-0C0850CA2847}"/>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9A69F6A5-8282-40A1-88E6-263A3A7D1B6B}"/>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292618373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519D1-D9FA-4C44-BFF8-A41631E77D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3A4CD3-0E2D-4FE2-98D3-768271A7A1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D4D5CD-0461-4C94-9C30-0CBDE15EDB3D}"/>
              </a:ext>
            </a:extLst>
          </p:cNvPr>
          <p:cNvSpPr>
            <a:spLocks noGrp="1"/>
          </p:cNvSpPr>
          <p:nvPr>
            <p:ph type="dt" sz="half" idx="10"/>
          </p:nvPr>
        </p:nvSpPr>
        <p:spPr/>
        <p:txBody>
          <a:bodyPr/>
          <a:lstStyle/>
          <a:p>
            <a:pPr>
              <a:defRPr/>
            </a:pPr>
            <a:fld id="{2D2B7854-66EF-499C-B833-A4D4D8E44B1C}" type="datetime1">
              <a:rPr lang="en-US" smtClean="0"/>
              <a:t>2/22/2024</a:t>
            </a:fld>
            <a:endParaRPr lang="en-US" dirty="0"/>
          </a:p>
        </p:txBody>
      </p:sp>
      <p:sp>
        <p:nvSpPr>
          <p:cNvPr id="5" name="Footer Placeholder 4">
            <a:extLst>
              <a:ext uri="{FF2B5EF4-FFF2-40B4-BE49-F238E27FC236}">
                <a16:creationId xmlns:a16="http://schemas.microsoft.com/office/drawing/2014/main" id="{290DD6B2-0868-485B-A06D-05ECF97A7629}"/>
              </a:ext>
            </a:extLst>
          </p:cNvPr>
          <p:cNvSpPr>
            <a:spLocks noGrp="1"/>
          </p:cNvSpPr>
          <p:nvPr>
            <p:ph type="ftr" sz="quarter" idx="11"/>
          </p:nvPr>
        </p:nvSpPr>
        <p:spPr/>
        <p:txBody>
          <a:bodyPr/>
          <a:lstStyle/>
          <a:p>
            <a:pPr>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5FA01D20-86C9-4344-88FA-A7F7FF30C51A}"/>
              </a:ext>
            </a:extLst>
          </p:cNvPr>
          <p:cNvSpPr>
            <a:spLocks noGrp="1"/>
          </p:cNvSpPr>
          <p:nvPr>
            <p:ph type="sldNum" sz="quarter" idx="12"/>
          </p:nvPr>
        </p:nvSpPr>
        <p:spPr/>
        <p:txBody>
          <a:bodyPr/>
          <a:lstStyle/>
          <a:p>
            <a:pPr>
              <a:defRPr/>
            </a:pPr>
            <a:fld id="{E254E9FC-0D87-4AB5-8C03-E13CA9291E39}" type="slidenum">
              <a:rPr lang="en-US" altLang="en-US" smtClean="0"/>
              <a:pPr>
                <a:defRPr/>
              </a:pPr>
              <a:t>‹#›</a:t>
            </a:fld>
            <a:endParaRPr lang="en-US" altLang="en-US" dirty="0"/>
          </a:p>
        </p:txBody>
      </p:sp>
    </p:spTree>
    <p:extLst>
      <p:ext uri="{BB962C8B-B14F-4D97-AF65-F5344CB8AC3E}">
        <p14:creationId xmlns:p14="http://schemas.microsoft.com/office/powerpoint/2010/main" val="1663838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82B89-46A8-41AF-B141-506FE6A4CA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E4060-8F79-4639-81F4-B86F1374A8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D9EC40-E049-44CD-9923-90412EBDB0B3}"/>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5" name="Footer Placeholder 4">
            <a:extLst>
              <a:ext uri="{FF2B5EF4-FFF2-40B4-BE49-F238E27FC236}">
                <a16:creationId xmlns:a16="http://schemas.microsoft.com/office/drawing/2014/main" id="{AF531481-DAFB-4802-90CB-91D8D992EA61}"/>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FBE3E814-E2D3-4CE6-96D4-F87DF0F2BA03}"/>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418490443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B048-2E2C-4438-87E3-A9B78C1E37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5ADCFA-0808-40BA-857C-4D10E2848B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267EDC-C00F-49B4-8230-731196C77B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C30A34-31BB-4E51-B9CB-1BEE4753284C}"/>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6" name="Footer Placeholder 5">
            <a:extLst>
              <a:ext uri="{FF2B5EF4-FFF2-40B4-BE49-F238E27FC236}">
                <a16:creationId xmlns:a16="http://schemas.microsoft.com/office/drawing/2014/main" id="{02747931-2375-4FDF-8205-A9704D8DEAC8}"/>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7" name="Slide Number Placeholder 6">
            <a:extLst>
              <a:ext uri="{FF2B5EF4-FFF2-40B4-BE49-F238E27FC236}">
                <a16:creationId xmlns:a16="http://schemas.microsoft.com/office/drawing/2014/main" id="{7118DE3E-9355-4C91-80EB-48F33986D28C}"/>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40316015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4C14A-769F-4626-81B2-BCAF7541A6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460044-3FF4-4B4E-B912-13E38D58E2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2562B3-2B72-48B9-B33D-A592D469AA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CAB4BE-8E74-4CF6-8E93-00BF484697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EF1C34-0925-4FDA-8B5A-0330D691C0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D51A71-EC77-4A2A-B785-7C7E5CDA6AD2}"/>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8" name="Footer Placeholder 7">
            <a:extLst>
              <a:ext uri="{FF2B5EF4-FFF2-40B4-BE49-F238E27FC236}">
                <a16:creationId xmlns:a16="http://schemas.microsoft.com/office/drawing/2014/main" id="{C57C7A0F-24A0-42D6-8314-35F32237ED13}"/>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9" name="Slide Number Placeholder 8">
            <a:extLst>
              <a:ext uri="{FF2B5EF4-FFF2-40B4-BE49-F238E27FC236}">
                <a16:creationId xmlns:a16="http://schemas.microsoft.com/office/drawing/2014/main" id="{900C8FD0-AB9D-4D27-BC00-436862C5586F}"/>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334393364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FDCEC-2774-442D-AC2E-DDDC9D4DCB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03ECAB-BC76-4ABE-9DA2-ED1E07BC811A}"/>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4" name="Footer Placeholder 3">
            <a:extLst>
              <a:ext uri="{FF2B5EF4-FFF2-40B4-BE49-F238E27FC236}">
                <a16:creationId xmlns:a16="http://schemas.microsoft.com/office/drawing/2014/main" id="{D15B9520-E380-4C27-8828-E9AD5CBB591A}"/>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5" name="Slide Number Placeholder 4">
            <a:extLst>
              <a:ext uri="{FF2B5EF4-FFF2-40B4-BE49-F238E27FC236}">
                <a16:creationId xmlns:a16="http://schemas.microsoft.com/office/drawing/2014/main" id="{5F3F0293-F8E8-4554-92EC-5DCE7B4CCDF2}"/>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325157326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7B5F2E-C878-4098-B4C2-3FDFC9C34C22}"/>
              </a:ext>
            </a:extLst>
          </p:cNvPr>
          <p:cNvSpPr>
            <a:spLocks noGrp="1"/>
          </p:cNvSpPr>
          <p:nvPr>
            <p:ph type="dt" sz="half" idx="10"/>
          </p:nvPr>
        </p:nvSpPr>
        <p:spPr/>
        <p:txBody>
          <a:bodyPr/>
          <a:lstStyle/>
          <a:p>
            <a:fld id="{D9063278-F25F-403D-8F58-A12AAD3A4BA2}" type="datetime1">
              <a:rPr lang="en-US" smtClean="0"/>
              <a:t>2/22/2024</a:t>
            </a:fld>
            <a:endParaRPr lang="en-US"/>
          </a:p>
        </p:txBody>
      </p:sp>
      <p:sp>
        <p:nvSpPr>
          <p:cNvPr id="3" name="Footer Placeholder 2">
            <a:extLst>
              <a:ext uri="{FF2B5EF4-FFF2-40B4-BE49-F238E27FC236}">
                <a16:creationId xmlns:a16="http://schemas.microsoft.com/office/drawing/2014/main" id="{F0B77CC0-7C03-42AA-90CB-746CDA769550}"/>
              </a:ext>
            </a:extLst>
          </p:cNvPr>
          <p:cNvSpPr>
            <a:spLocks noGrp="1"/>
          </p:cNvSpPr>
          <p:nvPr>
            <p:ph type="ftr" sz="quarter" idx="11"/>
          </p:nvPr>
        </p:nvSpPr>
        <p:spPr/>
        <p:txBody>
          <a:bodyPr/>
          <a:lstStyle/>
          <a:p>
            <a:r>
              <a:rPr lang="en-US"/>
              <a:t>Footer</a:t>
            </a:r>
          </a:p>
        </p:txBody>
      </p:sp>
      <p:sp>
        <p:nvSpPr>
          <p:cNvPr id="4" name="Slide Number Placeholder 3">
            <a:extLst>
              <a:ext uri="{FF2B5EF4-FFF2-40B4-BE49-F238E27FC236}">
                <a16:creationId xmlns:a16="http://schemas.microsoft.com/office/drawing/2014/main" id="{697F203C-A97F-49D9-902F-30AD7745BB65}"/>
              </a:ext>
            </a:extLst>
          </p:cNvPr>
          <p:cNvSpPr>
            <a:spLocks noGrp="1"/>
          </p:cNvSpPr>
          <p:nvPr>
            <p:ph type="sldNum" sz="quarter" idx="12"/>
          </p:nvPr>
        </p:nvSpPr>
        <p:spPr/>
        <p:txBody>
          <a:bodyPr/>
          <a:lstStyle/>
          <a:p>
            <a:fld id="{8053F754-FBED-4A54-BC69-CE8D1D6737B0}" type="slidenum">
              <a:rPr lang="en-US" smtClean="0"/>
              <a:t>‹#›</a:t>
            </a:fld>
            <a:endParaRPr lang="en-US"/>
          </a:p>
        </p:txBody>
      </p:sp>
    </p:spTree>
    <p:extLst>
      <p:ext uri="{BB962C8B-B14F-4D97-AF65-F5344CB8AC3E}">
        <p14:creationId xmlns:p14="http://schemas.microsoft.com/office/powerpoint/2010/main" val="837885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D3F2-2CC5-4F0C-8A2D-A5BF7B82F4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D2761-D93A-41A4-972A-8211430B0C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0CDB82-2112-4C33-B604-460621110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7B911A-31BF-4E32-8C41-C6EC5C1D76FC}"/>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6" name="Footer Placeholder 5">
            <a:extLst>
              <a:ext uri="{FF2B5EF4-FFF2-40B4-BE49-F238E27FC236}">
                <a16:creationId xmlns:a16="http://schemas.microsoft.com/office/drawing/2014/main" id="{B7A612F6-9F42-484C-9E97-DADAC02403E6}"/>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7" name="Slide Number Placeholder 6">
            <a:extLst>
              <a:ext uri="{FF2B5EF4-FFF2-40B4-BE49-F238E27FC236}">
                <a16:creationId xmlns:a16="http://schemas.microsoft.com/office/drawing/2014/main" id="{18F52163-18A9-46E4-AB83-4F41866AE823}"/>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384442283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D2E12-DBC3-4C95-92C8-4EF8CB64A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A65F7E-A2F3-4B5E-B4C9-18B31ECD30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91E1D4-27AD-4FEE-9322-F4579951F9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E3951B-071D-42FC-841F-B8C4CB302261}"/>
              </a:ext>
            </a:extLst>
          </p:cNvPr>
          <p:cNvSpPr>
            <a:spLocks noGrp="1"/>
          </p:cNvSpPr>
          <p:nvPr>
            <p:ph type="dt" sz="half" idx="10"/>
          </p:nvPr>
        </p:nvSpPr>
        <p:spPr/>
        <p:txBody>
          <a:body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6" name="Footer Placeholder 5">
            <a:extLst>
              <a:ext uri="{FF2B5EF4-FFF2-40B4-BE49-F238E27FC236}">
                <a16:creationId xmlns:a16="http://schemas.microsoft.com/office/drawing/2014/main" id="{50A1707C-8302-4A4E-A053-AF9EB7AEB449}"/>
              </a:ext>
            </a:extLst>
          </p:cNvPr>
          <p:cNvSpPr>
            <a:spLocks noGrp="1"/>
          </p:cNvSpPr>
          <p:nvPr>
            <p:ph type="ftr" sz="quarter" idx="11"/>
          </p:nvPr>
        </p:nvSpPr>
        <p:spPr/>
        <p:txBody>
          <a:body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7" name="Slide Number Placeholder 6">
            <a:extLst>
              <a:ext uri="{FF2B5EF4-FFF2-40B4-BE49-F238E27FC236}">
                <a16:creationId xmlns:a16="http://schemas.microsoft.com/office/drawing/2014/main" id="{2C7AE0F6-1622-4DCD-8062-2D4048CF1953}"/>
              </a:ext>
            </a:extLst>
          </p:cNvPr>
          <p:cNvSpPr>
            <a:spLocks noGrp="1"/>
          </p:cNvSpPr>
          <p:nvPr>
            <p:ph type="sldNum" sz="quarter" idx="12"/>
          </p:nvPr>
        </p:nvSpPr>
        <p:spPr/>
        <p:txBody>
          <a:body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387327217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2ABDD0-263E-4912-9251-4A9C6A5D7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13D773-B8E9-4B79-B777-6F1A7339D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960135-7CD1-48A6-B4C9-EF57997599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base">
              <a:spcBef>
                <a:spcPct val="0"/>
              </a:spcBef>
              <a:spcAft>
                <a:spcPct val="0"/>
              </a:spcAft>
              <a:defRPr/>
            </a:pPr>
            <a:fld id="{D046FAAC-03FA-4108-86A8-FEEC95F9B747}" type="datetime1">
              <a:rPr lang="en-US" smtClean="0"/>
              <a:pPr defTabSz="457200" fontAlgn="base">
                <a:spcBef>
                  <a:spcPct val="0"/>
                </a:spcBef>
                <a:spcAft>
                  <a:spcPct val="0"/>
                </a:spcAft>
                <a:defRPr/>
              </a:pPr>
              <a:t>2/22/2024</a:t>
            </a:fld>
            <a:endParaRPr lang="en-US" dirty="0"/>
          </a:p>
        </p:txBody>
      </p:sp>
      <p:sp>
        <p:nvSpPr>
          <p:cNvPr id="5" name="Footer Placeholder 4">
            <a:extLst>
              <a:ext uri="{FF2B5EF4-FFF2-40B4-BE49-F238E27FC236}">
                <a16:creationId xmlns:a16="http://schemas.microsoft.com/office/drawing/2014/main" id="{8D0F4DBF-ED05-4352-9B55-F2F40CE5CB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defRPr/>
            </a:pPr>
            <a:r>
              <a:rPr lang="en-US">
                <a:solidFill>
                  <a:prstClr val="black">
                    <a:lumMod val="65000"/>
                    <a:lumOff val="35000"/>
                  </a:prstClr>
                </a:solidFill>
              </a:rPr>
              <a:t>Footer</a:t>
            </a:r>
            <a:endParaRPr lang="en-US" dirty="0">
              <a:solidFill>
                <a:prstClr val="black">
                  <a:lumMod val="65000"/>
                  <a:lumOff val="35000"/>
                </a:prstClr>
              </a:solidFill>
            </a:endParaRPr>
          </a:p>
        </p:txBody>
      </p:sp>
      <p:sp>
        <p:nvSpPr>
          <p:cNvPr id="6" name="Slide Number Placeholder 5">
            <a:extLst>
              <a:ext uri="{FF2B5EF4-FFF2-40B4-BE49-F238E27FC236}">
                <a16:creationId xmlns:a16="http://schemas.microsoft.com/office/drawing/2014/main" id="{A7A95AE4-B721-4B59-9135-EEE0D49FA7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base">
              <a:spcBef>
                <a:spcPct val="0"/>
              </a:spcBef>
              <a:spcAft>
                <a:spcPct val="0"/>
              </a:spcAft>
              <a:defRPr/>
            </a:pPr>
            <a:fld id="{EDE17BB9-58DC-4B4F-BAAC-A1BE0EB7B5D2}" type="slidenum">
              <a:rPr lang="en-US" altLang="en-US" smtClean="0">
                <a:ea typeface="ＭＳ Ｐゴシック" pitchFamily="34" charset="-128"/>
              </a:rPr>
              <a:pPr defTabSz="457200" fontAlgn="base">
                <a:spcBef>
                  <a:spcPct val="0"/>
                </a:spcBef>
                <a:spcAft>
                  <a:spcPct val="0"/>
                </a:spcAft>
                <a:defRPr/>
              </a:pPr>
              <a:t>‹#›</a:t>
            </a:fld>
            <a:endParaRPr lang="en-US" altLang="en-US" dirty="0">
              <a:ea typeface="ＭＳ Ｐゴシック" pitchFamily="34" charset="-128"/>
            </a:endParaRPr>
          </a:p>
        </p:txBody>
      </p:sp>
    </p:spTree>
    <p:extLst>
      <p:ext uri="{BB962C8B-B14F-4D97-AF65-F5344CB8AC3E}">
        <p14:creationId xmlns:p14="http://schemas.microsoft.com/office/powerpoint/2010/main" val="20933763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svg"/><Relationship Id="rId7" Type="http://schemas.openxmlformats.org/officeDocument/2006/relationships/image" Target="../media/image23.sv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svg"/><Relationship Id="rId4" Type="http://schemas.openxmlformats.org/officeDocument/2006/relationships/image" Target="../media/image20.png"/><Relationship Id="rId9" Type="http://schemas.openxmlformats.org/officeDocument/2006/relationships/image" Target="../media/image25.svg"/></Relationships>
</file>

<file path=ppt/slides/_rels/slide11.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29.svg"/><Relationship Id="rId4" Type="http://schemas.openxmlformats.org/officeDocument/2006/relationships/image" Target="../media/image2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mailto:messin41@msu.edu" TargetMode="External"/><Relationship Id="rId3" Type="http://schemas.openxmlformats.org/officeDocument/2006/relationships/hyperlink" Target="mailto:mastinte@msu.edu" TargetMode="External"/><Relationship Id="rId7" Type="http://schemas.openxmlformats.org/officeDocument/2006/relationships/hyperlink" Target="mailto:petrovi8@msu.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sielofft@msu.edu" TargetMode="External"/><Relationship Id="rId5" Type="http://schemas.openxmlformats.org/officeDocument/2006/relationships/hyperlink" Target="mailto:lewlessk@msu.edu" TargetMode="External"/><Relationship Id="rId10" Type="http://schemas.openxmlformats.org/officeDocument/2006/relationships/hyperlink" Target="mailto:burtkara@msu.edu" TargetMode="External"/><Relationship Id="rId4" Type="http://schemas.openxmlformats.org/officeDocument/2006/relationships/hyperlink" Target="mailto:birdsal5@msu.edu" TargetMode="External"/><Relationship Id="rId9" Type="http://schemas.openxmlformats.org/officeDocument/2006/relationships/hyperlink" Target="mailto:sortmanm@msu.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hr.msu.edu/policies-procedures/faculty-academic-staff/faculty-handbook/fixed-term_promotion.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hr.msu.edu/policies-procedures/faculty-academic-staff/faculty-handbook/research_appointment.html" TargetMode="External"/><Relationship Id="rId5" Type="http://schemas.openxmlformats.org/officeDocument/2006/relationships/hyperlink" Target="https://hr.msu.edu/policies-procedures/faculty-academic-staff/FRIB-NSCL-Faculty.html" TargetMode="External"/><Relationship Id="rId4" Type="http://schemas.openxmlformats.org/officeDocument/2006/relationships/hyperlink" Target="https://hr.msu.edu/policies-procedures/faculty-academic-staff/health-programs-faculty-handbook/app_eval_reapp_promotion.html" TargetMode="Externa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4">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46">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Right Triangle 4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915556" y="1230747"/>
            <a:ext cx="3141430" cy="4480726"/>
          </a:xfrm>
        </p:spPr>
        <p:txBody>
          <a:bodyPr vert="horz" lIns="91440" tIns="45720" rIns="91440" bIns="45720" rtlCol="0" anchor="ctr">
            <a:normAutofit/>
          </a:bodyPr>
          <a:lstStyle/>
          <a:p>
            <a:pPr algn="r"/>
            <a:r>
              <a:rPr lang="en-US" altLang="en-US" sz="3600" b="1" kern="1200" dirty="0">
                <a:solidFill>
                  <a:schemeClr val="tx1"/>
                </a:solidFill>
                <a:latin typeface="+mn-lt"/>
                <a:ea typeface="Cambria" panose="02040503050406030204" pitchFamily="18" charset="0"/>
              </a:rPr>
              <a:t>Thriving as a Fixed Term Faculty Member </a:t>
            </a:r>
            <a:br>
              <a:rPr lang="en-US" altLang="en-US" sz="3600" kern="1200" dirty="0">
                <a:solidFill>
                  <a:schemeClr val="tx1"/>
                </a:solidFill>
                <a:latin typeface="+mn-lt"/>
                <a:ea typeface="Cambria" panose="02040503050406030204" pitchFamily="18" charset="0"/>
              </a:rPr>
            </a:br>
            <a:endParaRPr lang="en-US" sz="3600" kern="1200" dirty="0">
              <a:solidFill>
                <a:schemeClr val="tx1"/>
              </a:solidFill>
              <a:latin typeface="+mn-lt"/>
              <a:ea typeface="Cambria" panose="02040503050406030204" pitchFamily="18" charset="0"/>
            </a:endParaRPr>
          </a:p>
        </p:txBody>
      </p:sp>
      <p:cxnSp>
        <p:nvCxnSpPr>
          <p:cNvPr id="53" name="Straight Connector 5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3E14E26-F7B4-764F-BC70-43CC59C3700B}"/>
              </a:ext>
            </a:extLst>
          </p:cNvPr>
          <p:cNvSpPr/>
          <p:nvPr/>
        </p:nvSpPr>
        <p:spPr>
          <a:xfrm>
            <a:off x="5251607" y="1380839"/>
            <a:ext cx="4795584" cy="4180542"/>
          </a:xfrm>
          <a:prstGeom prst="rect">
            <a:avLst/>
          </a:prstGeom>
        </p:spPr>
        <p:txBody>
          <a:bodyPr vert="horz" lIns="91440" tIns="45720" rIns="91440" bIns="45720" rtlCol="0" anchor="ctr">
            <a:normAutofit/>
          </a:bodyPr>
          <a:lstStyle/>
          <a:p>
            <a:pPr algn="l"/>
            <a:r>
              <a:rPr lang="en-US" sz="2400" b="1" i="0" dirty="0">
                <a:solidFill>
                  <a:srgbClr val="151A22"/>
                </a:solidFill>
                <a:effectLst/>
                <a:latin typeface="+mj-lt"/>
              </a:rPr>
              <a:t>Jennie Schaeffer</a:t>
            </a:r>
          </a:p>
          <a:p>
            <a:pPr algn="l"/>
            <a:r>
              <a:rPr lang="en-US" sz="2400" b="1" i="0" dirty="0">
                <a:solidFill>
                  <a:srgbClr val="151A22"/>
                </a:solidFill>
                <a:effectLst/>
                <a:latin typeface="+mj-lt"/>
              </a:rPr>
              <a:t>Director of Faculty and Academic Staff Affairs</a:t>
            </a:r>
          </a:p>
          <a:p>
            <a:pPr algn="l"/>
            <a:r>
              <a:rPr lang="en-US" sz="2400" b="1" dirty="0">
                <a:latin typeface="+mj-lt"/>
                <a:ea typeface="Cambria" panose="02040503050406030204" pitchFamily="18" charset="0"/>
              </a:rPr>
              <a:t>February 14, 2024</a:t>
            </a:r>
          </a:p>
          <a:p>
            <a:pPr indent="-228600">
              <a:lnSpc>
                <a:spcPct val="90000"/>
              </a:lnSpc>
              <a:spcAft>
                <a:spcPts val="600"/>
              </a:spcAft>
              <a:buFont typeface="Arial" panose="020B0604020202020204" pitchFamily="34" charset="0"/>
              <a:buChar char="•"/>
            </a:pPr>
            <a:endParaRPr lang="en-US" sz="2400" dirty="0"/>
          </a:p>
        </p:txBody>
      </p:sp>
    </p:spTree>
    <p:extLst>
      <p:ext uri="{BB962C8B-B14F-4D97-AF65-F5344CB8AC3E}">
        <p14:creationId xmlns:p14="http://schemas.microsoft.com/office/powerpoint/2010/main" val="1689046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838200" y="643467"/>
            <a:ext cx="2951205" cy="5571066"/>
          </a:xfrm>
        </p:spPr>
        <p:txBody>
          <a:bodyPr>
            <a:normAutofit/>
          </a:bodyPr>
          <a:lstStyle/>
          <a:p>
            <a:r>
              <a:rPr lang="en-US" sz="4000" b="1" dirty="0">
                <a:solidFill>
                  <a:srgbClr val="FFFFFF"/>
                </a:solidFill>
                <a:ea typeface="Cambria" panose="02040503050406030204" pitchFamily="18" charset="0"/>
                <a:cs typeface="Gotham Bold" pitchFamily="50" charset="0"/>
              </a:rPr>
              <a:t>The Promotion Review Process</a:t>
            </a:r>
            <a:br>
              <a:rPr lang="en-US" sz="4000" b="1" dirty="0">
                <a:solidFill>
                  <a:srgbClr val="FFFFFF"/>
                </a:solidFill>
                <a:latin typeface="Cambria" panose="02040503050406030204" pitchFamily="18" charset="0"/>
                <a:ea typeface="Cambria" panose="02040503050406030204" pitchFamily="18" charset="0"/>
                <a:cs typeface="Gotham Bold" pitchFamily="50" charset="0"/>
              </a:rPr>
            </a:br>
            <a:endParaRPr lang="en-US" sz="2400" b="1" dirty="0">
              <a:solidFill>
                <a:srgbClr val="FFFFFF"/>
              </a:solidFill>
              <a:latin typeface="Cambria" panose="02040503050406030204" pitchFamily="18" charset="0"/>
              <a:ea typeface="Cambria" panose="02040503050406030204" pitchFamily="18" charset="0"/>
              <a:cs typeface="Gotham Bold" pitchFamily="50" charset="0"/>
            </a:endParaRPr>
          </a:p>
        </p:txBody>
      </p:sp>
      <p:sp>
        <p:nvSpPr>
          <p:cNvPr id="4" name="Rectangle 3">
            <a:extLst>
              <a:ext uri="{FF2B5EF4-FFF2-40B4-BE49-F238E27FC236}">
                <a16:creationId xmlns:a16="http://schemas.microsoft.com/office/drawing/2014/main" id="{30128112-7F41-B060-2520-2A5380DE2558}"/>
              </a:ext>
              <a:ext uri="{C183D7F6-B498-43B3-948B-1728B52AA6E4}">
                <adec:decorative xmlns:adec="http://schemas.microsoft.com/office/drawing/2017/decorative" val="1"/>
              </a:ext>
            </a:extLst>
          </p:cNvPr>
          <p:cNvSpPr/>
          <p:nvPr/>
        </p:nvSpPr>
        <p:spPr>
          <a:xfrm>
            <a:off x="5207640" y="643466"/>
            <a:ext cx="6291714" cy="5530735"/>
          </a:xfrm>
          <a:prstGeom prst="rect">
            <a:avLst/>
          </a:prstGeom>
          <a:noFill/>
        </p:spPr>
      </p:sp>
      <p:pic>
        <p:nvPicPr>
          <p:cNvPr id="33" name="Graphic 32" descr="Badge 1 outline">
            <a:extLst>
              <a:ext uri="{FF2B5EF4-FFF2-40B4-BE49-F238E27FC236}">
                <a16:creationId xmlns:a16="http://schemas.microsoft.com/office/drawing/2014/main" id="{B4C53071-9F7B-44C4-BEEE-26AB08BFDE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93354" y="186265"/>
            <a:ext cx="914400" cy="914400"/>
          </a:xfrm>
          <a:prstGeom prst="rect">
            <a:avLst/>
          </a:prstGeom>
        </p:spPr>
      </p:pic>
      <p:sp>
        <p:nvSpPr>
          <p:cNvPr id="6" name="Straight Connector 5">
            <a:extLst>
              <a:ext uri="{FF2B5EF4-FFF2-40B4-BE49-F238E27FC236}">
                <a16:creationId xmlns:a16="http://schemas.microsoft.com/office/drawing/2014/main" id="{EB352FC7-8BF4-6FF8-A753-0733D615A116}"/>
              </a:ext>
              <a:ext uri="{C183D7F6-B498-43B3-948B-1728B52AA6E4}">
                <adec:decorative xmlns:adec="http://schemas.microsoft.com/office/drawing/2017/decorative" val="1"/>
              </a:ext>
            </a:extLst>
          </p:cNvPr>
          <p:cNvSpPr/>
          <p:nvPr/>
        </p:nvSpPr>
        <p:spPr>
          <a:xfrm>
            <a:off x="5207640" y="643466"/>
            <a:ext cx="6291714" cy="0"/>
          </a:xfrm>
          <a:prstGeom prst="line">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7" name="Freeform: Shape 6">
            <a:extLst>
              <a:ext uri="{FF2B5EF4-FFF2-40B4-BE49-F238E27FC236}">
                <a16:creationId xmlns:a16="http://schemas.microsoft.com/office/drawing/2014/main" id="{20E5112E-32CB-6701-9097-D446F844D1F2}"/>
              </a:ext>
            </a:extLst>
          </p:cNvPr>
          <p:cNvSpPr/>
          <p:nvPr/>
        </p:nvSpPr>
        <p:spPr>
          <a:xfrm>
            <a:off x="5207640" y="643466"/>
            <a:ext cx="6291714" cy="1382683"/>
          </a:xfrm>
          <a:custGeom>
            <a:avLst/>
            <a:gdLst>
              <a:gd name="connsiteX0" fmla="*/ 0 w 6291714"/>
              <a:gd name="connsiteY0" fmla="*/ 0 h 1382683"/>
              <a:gd name="connsiteX1" fmla="*/ 6291714 w 6291714"/>
              <a:gd name="connsiteY1" fmla="*/ 0 h 1382683"/>
              <a:gd name="connsiteX2" fmla="*/ 6291714 w 6291714"/>
              <a:gd name="connsiteY2" fmla="*/ 1382683 h 1382683"/>
              <a:gd name="connsiteX3" fmla="*/ 0 w 6291714"/>
              <a:gd name="connsiteY3" fmla="*/ 1382683 h 1382683"/>
              <a:gd name="connsiteX4" fmla="*/ 0 w 6291714"/>
              <a:gd name="connsiteY4" fmla="*/ 0 h 1382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1714" h="1382683">
                <a:moveTo>
                  <a:pt x="0" y="0"/>
                </a:moveTo>
                <a:lnTo>
                  <a:pt x="6291714" y="0"/>
                </a:lnTo>
                <a:lnTo>
                  <a:pt x="6291714" y="1382683"/>
                </a:lnTo>
                <a:lnTo>
                  <a:pt x="0" y="138268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b="0" i="0" kern="1200">
                <a:latin typeface="+mn-lt"/>
                <a:ea typeface="Cambria" panose="02040503050406030204" pitchFamily="18" charset="0"/>
                <a:cs typeface="Gotham Book" pitchFamily="50" charset="0"/>
              </a:rPr>
              <a:t>Department level committee makes recommendation to chair or school director</a:t>
            </a:r>
            <a:endParaRPr lang="en-US" sz="2800" kern="1200" dirty="0">
              <a:latin typeface="+mn-lt"/>
              <a:ea typeface="Cambria" panose="02040503050406030204" pitchFamily="18" charset="0"/>
              <a:cs typeface="Gotham Book" pitchFamily="50" charset="0"/>
            </a:endParaRPr>
          </a:p>
        </p:txBody>
      </p:sp>
      <p:pic>
        <p:nvPicPr>
          <p:cNvPr id="35" name="Graphic 34" descr="Badge outline">
            <a:extLst>
              <a:ext uri="{FF2B5EF4-FFF2-40B4-BE49-F238E27FC236}">
                <a16:creationId xmlns:a16="http://schemas.microsoft.com/office/drawing/2014/main" id="{8171E9DC-8E17-4A4D-93FB-8EBC63B4C12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93354" y="1557866"/>
            <a:ext cx="914400" cy="914400"/>
          </a:xfrm>
          <a:prstGeom prst="rect">
            <a:avLst/>
          </a:prstGeom>
        </p:spPr>
      </p:pic>
      <p:sp>
        <p:nvSpPr>
          <p:cNvPr id="8" name="Straight Connector 7">
            <a:extLst>
              <a:ext uri="{FF2B5EF4-FFF2-40B4-BE49-F238E27FC236}">
                <a16:creationId xmlns:a16="http://schemas.microsoft.com/office/drawing/2014/main" id="{F2D9B7C2-552D-B054-8EEC-217CD353A296}"/>
              </a:ext>
              <a:ext uri="{C183D7F6-B498-43B3-948B-1728B52AA6E4}">
                <adec:decorative xmlns:adec="http://schemas.microsoft.com/office/drawing/2017/decorative" val="1"/>
              </a:ext>
            </a:extLst>
          </p:cNvPr>
          <p:cNvSpPr/>
          <p:nvPr/>
        </p:nvSpPr>
        <p:spPr>
          <a:xfrm>
            <a:off x="5207640" y="2026149"/>
            <a:ext cx="6291714" cy="0"/>
          </a:xfrm>
          <a:prstGeom prst="line">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9" name="Freeform: Shape 8">
            <a:extLst>
              <a:ext uri="{FF2B5EF4-FFF2-40B4-BE49-F238E27FC236}">
                <a16:creationId xmlns:a16="http://schemas.microsoft.com/office/drawing/2014/main" id="{DFC33854-409C-5CA4-DBBF-74B68CE6E297}"/>
              </a:ext>
            </a:extLst>
          </p:cNvPr>
          <p:cNvSpPr/>
          <p:nvPr/>
        </p:nvSpPr>
        <p:spPr>
          <a:xfrm>
            <a:off x="5207640" y="2026149"/>
            <a:ext cx="6291714" cy="1382683"/>
          </a:xfrm>
          <a:custGeom>
            <a:avLst/>
            <a:gdLst>
              <a:gd name="connsiteX0" fmla="*/ 0 w 6291714"/>
              <a:gd name="connsiteY0" fmla="*/ 0 h 1382683"/>
              <a:gd name="connsiteX1" fmla="*/ 6291714 w 6291714"/>
              <a:gd name="connsiteY1" fmla="*/ 0 h 1382683"/>
              <a:gd name="connsiteX2" fmla="*/ 6291714 w 6291714"/>
              <a:gd name="connsiteY2" fmla="*/ 1382683 h 1382683"/>
              <a:gd name="connsiteX3" fmla="*/ 0 w 6291714"/>
              <a:gd name="connsiteY3" fmla="*/ 1382683 h 1382683"/>
              <a:gd name="connsiteX4" fmla="*/ 0 w 6291714"/>
              <a:gd name="connsiteY4" fmla="*/ 0 h 1382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1714" h="1382683">
                <a:moveTo>
                  <a:pt x="0" y="0"/>
                </a:moveTo>
                <a:lnTo>
                  <a:pt x="6291714" y="0"/>
                </a:lnTo>
                <a:lnTo>
                  <a:pt x="6291714" y="1382683"/>
                </a:lnTo>
                <a:lnTo>
                  <a:pt x="0" y="138268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b="0" i="0" kern="1200">
                <a:latin typeface="+mn-lt"/>
                <a:ea typeface="Cambria" panose="02040503050406030204" pitchFamily="18" charset="0"/>
                <a:cs typeface="Gotham Book" pitchFamily="50" charset="0"/>
              </a:rPr>
              <a:t>Chair independently makes a recommendation to the dean</a:t>
            </a:r>
            <a:endParaRPr lang="en-US" sz="2800" kern="1200" dirty="0">
              <a:latin typeface="+mn-lt"/>
              <a:ea typeface="Cambria" panose="02040503050406030204" pitchFamily="18" charset="0"/>
              <a:cs typeface="Gotham Book" pitchFamily="50" charset="0"/>
            </a:endParaRPr>
          </a:p>
        </p:txBody>
      </p:sp>
      <p:pic>
        <p:nvPicPr>
          <p:cNvPr id="37" name="Graphic 36" descr="Badge 3 outline">
            <a:extLst>
              <a:ext uri="{FF2B5EF4-FFF2-40B4-BE49-F238E27FC236}">
                <a16:creationId xmlns:a16="http://schemas.microsoft.com/office/drawing/2014/main" id="{BAFB0120-49BB-4268-B85D-D7A08298CC2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27605" y="2971800"/>
            <a:ext cx="914400" cy="914400"/>
          </a:xfrm>
          <a:prstGeom prst="rect">
            <a:avLst/>
          </a:prstGeom>
        </p:spPr>
      </p:pic>
      <p:sp>
        <p:nvSpPr>
          <p:cNvPr id="11" name="Straight Connector 10">
            <a:extLst>
              <a:ext uri="{FF2B5EF4-FFF2-40B4-BE49-F238E27FC236}">
                <a16:creationId xmlns:a16="http://schemas.microsoft.com/office/drawing/2014/main" id="{77CC3206-C895-77CA-F2E5-747EC5228AC8}"/>
              </a:ext>
              <a:ext uri="{C183D7F6-B498-43B3-948B-1728B52AA6E4}">
                <adec:decorative xmlns:adec="http://schemas.microsoft.com/office/drawing/2017/decorative" val="1"/>
              </a:ext>
            </a:extLst>
          </p:cNvPr>
          <p:cNvSpPr/>
          <p:nvPr/>
        </p:nvSpPr>
        <p:spPr>
          <a:xfrm>
            <a:off x="5207640" y="3408833"/>
            <a:ext cx="6291714" cy="0"/>
          </a:xfrm>
          <a:prstGeom prst="line">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3" name="Freeform: Shape 12">
            <a:extLst>
              <a:ext uri="{FF2B5EF4-FFF2-40B4-BE49-F238E27FC236}">
                <a16:creationId xmlns:a16="http://schemas.microsoft.com/office/drawing/2014/main" id="{84CF6B04-D6B3-49EA-F224-F412FBB153CA}"/>
              </a:ext>
            </a:extLst>
          </p:cNvPr>
          <p:cNvSpPr/>
          <p:nvPr/>
        </p:nvSpPr>
        <p:spPr>
          <a:xfrm>
            <a:off x="5207640" y="3408833"/>
            <a:ext cx="6291714" cy="1382683"/>
          </a:xfrm>
          <a:custGeom>
            <a:avLst/>
            <a:gdLst>
              <a:gd name="connsiteX0" fmla="*/ 0 w 6291714"/>
              <a:gd name="connsiteY0" fmla="*/ 0 h 1382683"/>
              <a:gd name="connsiteX1" fmla="*/ 6291714 w 6291714"/>
              <a:gd name="connsiteY1" fmla="*/ 0 h 1382683"/>
              <a:gd name="connsiteX2" fmla="*/ 6291714 w 6291714"/>
              <a:gd name="connsiteY2" fmla="*/ 1382683 h 1382683"/>
              <a:gd name="connsiteX3" fmla="*/ 0 w 6291714"/>
              <a:gd name="connsiteY3" fmla="*/ 1382683 h 1382683"/>
              <a:gd name="connsiteX4" fmla="*/ 0 w 6291714"/>
              <a:gd name="connsiteY4" fmla="*/ 0 h 1382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1714" h="1382683">
                <a:moveTo>
                  <a:pt x="0" y="0"/>
                </a:moveTo>
                <a:lnTo>
                  <a:pt x="6291714" y="0"/>
                </a:lnTo>
                <a:lnTo>
                  <a:pt x="6291714" y="1382683"/>
                </a:lnTo>
                <a:lnTo>
                  <a:pt x="0" y="138268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b="0" i="0" kern="1200">
                <a:latin typeface="+mn-lt"/>
                <a:ea typeface="Cambria" panose="02040503050406030204" pitchFamily="18" charset="0"/>
                <a:cs typeface="Gotham Book" pitchFamily="50" charset="0"/>
              </a:rPr>
              <a:t>The dean is advised by a college </a:t>
            </a:r>
          </a:p>
          <a:p>
            <a:pPr marL="0" lvl="0" indent="0" algn="r" defTabSz="1244600" rtl="0">
              <a:lnSpc>
                <a:spcPct val="90000"/>
              </a:lnSpc>
              <a:spcBef>
                <a:spcPct val="0"/>
              </a:spcBef>
              <a:spcAft>
                <a:spcPct val="35000"/>
              </a:spcAft>
              <a:buNone/>
            </a:pPr>
            <a:r>
              <a:rPr lang="en-US" sz="2800" b="0" i="0" kern="1200">
                <a:latin typeface="+mn-lt"/>
                <a:ea typeface="Cambria" panose="02040503050406030204" pitchFamily="18" charset="0"/>
                <a:cs typeface="Gotham Book" pitchFamily="50" charset="0"/>
              </a:rPr>
              <a:t>review committee</a:t>
            </a:r>
            <a:endParaRPr lang="en-US" sz="2800" kern="1200" dirty="0">
              <a:latin typeface="+mn-lt"/>
              <a:ea typeface="Cambria" panose="02040503050406030204" pitchFamily="18" charset="0"/>
              <a:cs typeface="Gotham Book" pitchFamily="50" charset="0"/>
            </a:endParaRPr>
          </a:p>
        </p:txBody>
      </p:sp>
      <p:pic>
        <p:nvPicPr>
          <p:cNvPr id="39" name="Graphic 38" descr="Badge 4 outline">
            <a:extLst>
              <a:ext uri="{FF2B5EF4-FFF2-40B4-BE49-F238E27FC236}">
                <a16:creationId xmlns:a16="http://schemas.microsoft.com/office/drawing/2014/main" id="{63D69EC2-9821-4FED-9793-819C56B68AF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27605" y="4317772"/>
            <a:ext cx="914400" cy="914400"/>
          </a:xfrm>
          <a:prstGeom prst="rect">
            <a:avLst/>
          </a:prstGeom>
        </p:spPr>
      </p:pic>
      <p:sp>
        <p:nvSpPr>
          <p:cNvPr id="14" name="Straight Connector 13">
            <a:extLst>
              <a:ext uri="{FF2B5EF4-FFF2-40B4-BE49-F238E27FC236}">
                <a16:creationId xmlns:a16="http://schemas.microsoft.com/office/drawing/2014/main" id="{075DF6FF-FFD8-E243-DF11-3FEC6B527199}"/>
              </a:ext>
              <a:ext uri="{C183D7F6-B498-43B3-948B-1728B52AA6E4}">
                <adec:decorative xmlns:adec="http://schemas.microsoft.com/office/drawing/2017/decorative" val="1"/>
              </a:ext>
            </a:extLst>
          </p:cNvPr>
          <p:cNvSpPr/>
          <p:nvPr/>
        </p:nvSpPr>
        <p:spPr>
          <a:xfrm>
            <a:off x="5207640" y="4791517"/>
            <a:ext cx="6291714" cy="0"/>
          </a:xfrm>
          <a:prstGeom prst="line">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5" name="Freeform: Shape 14">
            <a:extLst>
              <a:ext uri="{FF2B5EF4-FFF2-40B4-BE49-F238E27FC236}">
                <a16:creationId xmlns:a16="http://schemas.microsoft.com/office/drawing/2014/main" id="{77AC5FC5-CE31-3868-F30A-4D9835C1CB25}"/>
              </a:ext>
            </a:extLst>
          </p:cNvPr>
          <p:cNvSpPr/>
          <p:nvPr/>
        </p:nvSpPr>
        <p:spPr>
          <a:xfrm>
            <a:off x="5207640" y="4791517"/>
            <a:ext cx="6291714" cy="1382683"/>
          </a:xfrm>
          <a:custGeom>
            <a:avLst/>
            <a:gdLst>
              <a:gd name="connsiteX0" fmla="*/ 0 w 6291714"/>
              <a:gd name="connsiteY0" fmla="*/ 0 h 1382683"/>
              <a:gd name="connsiteX1" fmla="*/ 6291714 w 6291714"/>
              <a:gd name="connsiteY1" fmla="*/ 0 h 1382683"/>
              <a:gd name="connsiteX2" fmla="*/ 6291714 w 6291714"/>
              <a:gd name="connsiteY2" fmla="*/ 1382683 h 1382683"/>
              <a:gd name="connsiteX3" fmla="*/ 0 w 6291714"/>
              <a:gd name="connsiteY3" fmla="*/ 1382683 h 1382683"/>
              <a:gd name="connsiteX4" fmla="*/ 0 w 6291714"/>
              <a:gd name="connsiteY4" fmla="*/ 0 h 1382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1714" h="1382683">
                <a:moveTo>
                  <a:pt x="0" y="0"/>
                </a:moveTo>
                <a:lnTo>
                  <a:pt x="6291714" y="0"/>
                </a:lnTo>
                <a:lnTo>
                  <a:pt x="6291714" y="1382683"/>
                </a:lnTo>
                <a:lnTo>
                  <a:pt x="0" y="1382683"/>
                </a:lnTo>
                <a:lnTo>
                  <a:pt x="0" y="0"/>
                </a:lnTo>
                <a:close/>
              </a:path>
            </a:pathLst>
          </a:custGeom>
        </p:spPr>
        <p:style>
          <a:lnRef idx="0">
            <a:schemeClr val="dk1">
              <a:alpha val="0"/>
              <a:hueOff val="0"/>
              <a:satOff val="0"/>
              <a:lumOff val="0"/>
              <a:alphaOff val="0"/>
            </a:schemeClr>
          </a:lnRef>
          <a:fillRef idx="0">
            <a:schemeClr val="lt2">
              <a:alpha val="0"/>
              <a:hueOff val="0"/>
              <a:satOff val="0"/>
              <a:lumOff val="0"/>
              <a:alphaOff val="0"/>
            </a:schemeClr>
          </a:fillRef>
          <a:effectRef idx="0">
            <a:schemeClr val="lt2">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b="0" i="0" kern="1200">
                <a:latin typeface="+mn-lt"/>
                <a:ea typeface="Cambria" panose="02040503050406030204" pitchFamily="18" charset="0"/>
                <a:cs typeface="Gotham Book" pitchFamily="50" charset="0"/>
              </a:rPr>
              <a:t>The dean independently makes a recommendation to the provost</a:t>
            </a:r>
            <a:endParaRPr lang="en-US" sz="2800" kern="1200" dirty="0">
              <a:latin typeface="+mn-lt"/>
              <a:ea typeface="Cambria" panose="02040503050406030204" pitchFamily="18" charset="0"/>
              <a:cs typeface="Gotham Book" pitchFamily="50" charset="0"/>
            </a:endParaRPr>
          </a:p>
        </p:txBody>
      </p:sp>
    </p:spTree>
    <p:extLst>
      <p:ext uri="{BB962C8B-B14F-4D97-AF65-F5344CB8AC3E}">
        <p14:creationId xmlns:p14="http://schemas.microsoft.com/office/powerpoint/2010/main" val="813539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838200" y="643467"/>
            <a:ext cx="2951205" cy="5571066"/>
          </a:xfrm>
        </p:spPr>
        <p:txBody>
          <a:bodyPr>
            <a:normAutofit/>
          </a:bodyPr>
          <a:lstStyle/>
          <a:p>
            <a:r>
              <a:rPr lang="en-US" sz="4000" b="1" dirty="0">
                <a:solidFill>
                  <a:srgbClr val="FFFFFF"/>
                </a:solidFill>
                <a:ea typeface="Cambria" panose="02040503050406030204" pitchFamily="18" charset="0"/>
                <a:cs typeface="Gotham Bold" pitchFamily="50" charset="0"/>
              </a:rPr>
              <a:t>The Promotion Review Process</a:t>
            </a:r>
            <a:br>
              <a:rPr lang="en-US" sz="4000" b="1" dirty="0">
                <a:solidFill>
                  <a:srgbClr val="FFFFFF"/>
                </a:solidFill>
                <a:ea typeface="Cambria" panose="02040503050406030204" pitchFamily="18" charset="0"/>
                <a:cs typeface="Gotham Bold" pitchFamily="50" charset="0"/>
              </a:rPr>
            </a:br>
            <a:r>
              <a:rPr lang="en-US" sz="2000" b="1" dirty="0">
                <a:solidFill>
                  <a:srgbClr val="FFFFFF"/>
                </a:solidFill>
                <a:ea typeface="Cambria" panose="02040503050406030204" pitchFamily="18" charset="0"/>
                <a:cs typeface="Gotham Bold" pitchFamily="50" charset="0"/>
              </a:rPr>
              <a:t>(continued)</a:t>
            </a:r>
            <a:br>
              <a:rPr lang="en-US" sz="2000" dirty="0">
                <a:solidFill>
                  <a:srgbClr val="FFFFFF"/>
                </a:solidFill>
                <a:cs typeface="Gotham Bold" pitchFamily="50" charset="0"/>
              </a:rPr>
            </a:br>
            <a:endParaRPr lang="en-US" sz="2000" dirty="0">
              <a:solidFill>
                <a:srgbClr val="FFFFFF"/>
              </a:solidFill>
              <a:cs typeface="Gotham Bold" pitchFamily="50" charset="0"/>
            </a:endParaRPr>
          </a:p>
        </p:txBody>
      </p:sp>
      <p:pic>
        <p:nvPicPr>
          <p:cNvPr id="9" name="Graphic 8" descr="Badge 5 outline">
            <a:extLst>
              <a:ext uri="{FF2B5EF4-FFF2-40B4-BE49-F238E27FC236}">
                <a16:creationId xmlns:a16="http://schemas.microsoft.com/office/drawing/2014/main" id="{E3397E87-49F6-41BE-B9CE-200C819CFB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61069" y="186265"/>
            <a:ext cx="914400" cy="914400"/>
          </a:xfrm>
          <a:prstGeom prst="rect">
            <a:avLst/>
          </a:prstGeom>
        </p:spPr>
      </p:pic>
      <p:sp>
        <p:nvSpPr>
          <p:cNvPr id="4" name="Straight Connector 3">
            <a:extLst>
              <a:ext uri="{FF2B5EF4-FFF2-40B4-BE49-F238E27FC236}">
                <a16:creationId xmlns:a16="http://schemas.microsoft.com/office/drawing/2014/main" id="{814BC344-D17D-DEE9-AC05-2109286B8DC4}"/>
              </a:ext>
              <a:ext uri="{C183D7F6-B498-43B3-948B-1728B52AA6E4}">
                <adec:decorative xmlns:adec="http://schemas.microsoft.com/office/drawing/2017/decorative" val="1"/>
              </a:ext>
            </a:extLst>
          </p:cNvPr>
          <p:cNvSpPr/>
          <p:nvPr/>
        </p:nvSpPr>
        <p:spPr>
          <a:xfrm>
            <a:off x="5350667" y="643466"/>
            <a:ext cx="6148686" cy="0"/>
          </a:xfrm>
          <a:prstGeom prst="line">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Freeform: Shape 5">
            <a:extLst>
              <a:ext uri="{FF2B5EF4-FFF2-40B4-BE49-F238E27FC236}">
                <a16:creationId xmlns:a16="http://schemas.microsoft.com/office/drawing/2014/main" id="{B88E4102-80DE-EDB6-E92A-C0D46AFD4681}"/>
              </a:ext>
            </a:extLst>
          </p:cNvPr>
          <p:cNvSpPr/>
          <p:nvPr/>
        </p:nvSpPr>
        <p:spPr>
          <a:xfrm>
            <a:off x="5350667" y="643466"/>
            <a:ext cx="6148686" cy="948857"/>
          </a:xfrm>
          <a:custGeom>
            <a:avLst/>
            <a:gdLst>
              <a:gd name="connsiteX0" fmla="*/ 0 w 6148686"/>
              <a:gd name="connsiteY0" fmla="*/ 0 h 948857"/>
              <a:gd name="connsiteX1" fmla="*/ 6148686 w 6148686"/>
              <a:gd name="connsiteY1" fmla="*/ 0 h 948857"/>
              <a:gd name="connsiteX2" fmla="*/ 6148686 w 6148686"/>
              <a:gd name="connsiteY2" fmla="*/ 948857 h 948857"/>
              <a:gd name="connsiteX3" fmla="*/ 0 w 6148686"/>
              <a:gd name="connsiteY3" fmla="*/ 948857 h 948857"/>
              <a:gd name="connsiteX4" fmla="*/ 0 w 6148686"/>
              <a:gd name="connsiteY4" fmla="*/ 0 h 9488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8686" h="948857">
                <a:moveTo>
                  <a:pt x="0" y="0"/>
                </a:moveTo>
                <a:lnTo>
                  <a:pt x="6148686" y="0"/>
                </a:lnTo>
                <a:lnTo>
                  <a:pt x="6148686" y="948857"/>
                </a:lnTo>
                <a:lnTo>
                  <a:pt x="0" y="9488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b="0" i="0" kern="1200" dirty="0">
                <a:latin typeface="+mn-lt"/>
                <a:ea typeface="Cambria" panose="02040503050406030204" pitchFamily="18" charset="0"/>
                <a:cs typeface="Gotham Book" pitchFamily="50" charset="0"/>
              </a:rPr>
              <a:t>	Provost makes promotion decision</a:t>
            </a:r>
            <a:endParaRPr lang="en-US" sz="2800" kern="1200" dirty="0">
              <a:latin typeface="+mn-lt"/>
              <a:ea typeface="Cambria" panose="02040503050406030204" pitchFamily="18" charset="0"/>
              <a:cs typeface="Gotham Book" pitchFamily="50" charset="0"/>
            </a:endParaRPr>
          </a:p>
        </p:txBody>
      </p:sp>
      <p:pic>
        <p:nvPicPr>
          <p:cNvPr id="13" name="Graphic 12" descr="Badge 6 outline">
            <a:extLst>
              <a:ext uri="{FF2B5EF4-FFF2-40B4-BE49-F238E27FC236}">
                <a16:creationId xmlns:a16="http://schemas.microsoft.com/office/drawing/2014/main" id="{3ADB4FD6-C806-4479-AF74-748E1D357C2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64676" y="1100665"/>
            <a:ext cx="914400" cy="914400"/>
          </a:xfrm>
          <a:prstGeom prst="rect">
            <a:avLst/>
          </a:prstGeom>
        </p:spPr>
      </p:pic>
      <p:sp>
        <p:nvSpPr>
          <p:cNvPr id="7" name="Straight Connector 6">
            <a:extLst>
              <a:ext uri="{FF2B5EF4-FFF2-40B4-BE49-F238E27FC236}">
                <a16:creationId xmlns:a16="http://schemas.microsoft.com/office/drawing/2014/main" id="{0EEE6B8A-2265-9FCE-97C1-33BD282AA84F}"/>
              </a:ext>
              <a:ext uri="{C183D7F6-B498-43B3-948B-1728B52AA6E4}">
                <adec:decorative xmlns:adec="http://schemas.microsoft.com/office/drawing/2017/decorative" val="1"/>
              </a:ext>
            </a:extLst>
          </p:cNvPr>
          <p:cNvSpPr/>
          <p:nvPr/>
        </p:nvSpPr>
        <p:spPr>
          <a:xfrm>
            <a:off x="5350667" y="1592323"/>
            <a:ext cx="6148686" cy="0"/>
          </a:xfrm>
          <a:prstGeom prst="line">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045284BF-DA8F-0BAA-6EFC-BAC3368C1715}"/>
              </a:ext>
            </a:extLst>
          </p:cNvPr>
          <p:cNvSpPr/>
          <p:nvPr/>
        </p:nvSpPr>
        <p:spPr>
          <a:xfrm>
            <a:off x="5350667" y="1592323"/>
            <a:ext cx="6148686" cy="948857"/>
          </a:xfrm>
          <a:custGeom>
            <a:avLst/>
            <a:gdLst>
              <a:gd name="connsiteX0" fmla="*/ 0 w 6148686"/>
              <a:gd name="connsiteY0" fmla="*/ 0 h 948857"/>
              <a:gd name="connsiteX1" fmla="*/ 6148686 w 6148686"/>
              <a:gd name="connsiteY1" fmla="*/ 0 h 948857"/>
              <a:gd name="connsiteX2" fmla="*/ 6148686 w 6148686"/>
              <a:gd name="connsiteY2" fmla="*/ 948857 h 948857"/>
              <a:gd name="connsiteX3" fmla="*/ 0 w 6148686"/>
              <a:gd name="connsiteY3" fmla="*/ 948857 h 948857"/>
              <a:gd name="connsiteX4" fmla="*/ 0 w 6148686"/>
              <a:gd name="connsiteY4" fmla="*/ 0 h 9488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8686" h="948857">
                <a:moveTo>
                  <a:pt x="0" y="0"/>
                </a:moveTo>
                <a:lnTo>
                  <a:pt x="6148686" y="0"/>
                </a:lnTo>
                <a:lnTo>
                  <a:pt x="6148686" y="948857"/>
                </a:lnTo>
                <a:lnTo>
                  <a:pt x="0" y="94885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6680" tIns="106680" rIns="106680" bIns="106680" numCol="1" spcCol="1270" anchor="t" anchorCtr="0">
            <a:noAutofit/>
          </a:bodyPr>
          <a:lstStyle/>
          <a:p>
            <a:pPr marL="0" lvl="0" indent="0" algn="r" defTabSz="1244600" rtl="0">
              <a:lnSpc>
                <a:spcPct val="90000"/>
              </a:lnSpc>
              <a:spcBef>
                <a:spcPct val="0"/>
              </a:spcBef>
              <a:spcAft>
                <a:spcPct val="35000"/>
              </a:spcAft>
              <a:buNone/>
            </a:pPr>
            <a:r>
              <a:rPr lang="en-US" sz="2800" kern="1200" dirty="0">
                <a:latin typeface="+mn-lt"/>
                <a:ea typeface="Cambria" panose="02040503050406030204" pitchFamily="18" charset="0"/>
                <a:cs typeface="Gotham Book" pitchFamily="50" charset="0"/>
              </a:rPr>
              <a:t>  	In Human Health Colleges (CHM, COM, CON), Provost and EVP make a joint decision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DC8B0-F8FC-08E0-4F3C-41730DB84C45}"/>
              </a:ext>
            </a:extLst>
          </p:cNvPr>
          <p:cNvSpPr>
            <a:spLocks noGrp="1"/>
          </p:cNvSpPr>
          <p:nvPr>
            <p:ph type="title"/>
          </p:nvPr>
        </p:nvSpPr>
        <p:spPr/>
        <p:txBody>
          <a:bodyPr/>
          <a:lstStyle/>
          <a:p>
            <a:r>
              <a:rPr lang="en-US" dirty="0"/>
              <a:t>Closing thoughts</a:t>
            </a:r>
          </a:p>
        </p:txBody>
      </p:sp>
      <p:sp>
        <p:nvSpPr>
          <p:cNvPr id="3" name="Content Placeholder 2">
            <a:extLst>
              <a:ext uri="{FF2B5EF4-FFF2-40B4-BE49-F238E27FC236}">
                <a16:creationId xmlns:a16="http://schemas.microsoft.com/office/drawing/2014/main" id="{1FD08812-789B-A674-BADA-4243A8118311}"/>
              </a:ext>
            </a:extLst>
          </p:cNvPr>
          <p:cNvSpPr>
            <a:spLocks noGrp="1"/>
          </p:cNvSpPr>
          <p:nvPr>
            <p:ph idx="1"/>
          </p:nvPr>
        </p:nvSpPr>
        <p:spPr/>
        <p:txBody>
          <a:bodyPr/>
          <a:lstStyle/>
          <a:p>
            <a:r>
              <a:rPr lang="en-US" dirty="0"/>
              <a:t>Assess where you are and where you’d like to be</a:t>
            </a:r>
          </a:p>
          <a:p>
            <a:r>
              <a:rPr lang="en-US" dirty="0"/>
              <a:t>Make sure your supervisor knows what your goals and interests are</a:t>
            </a:r>
          </a:p>
          <a:p>
            <a:r>
              <a:rPr lang="en-US" dirty="0"/>
              <a:t>Take advantage of development opportunities that arise</a:t>
            </a:r>
          </a:p>
          <a:p>
            <a:r>
              <a:rPr lang="en-US" dirty="0"/>
              <a:t>Be a good member of the community</a:t>
            </a:r>
          </a:p>
          <a:p>
            <a:r>
              <a:rPr lang="en-US" dirty="0"/>
              <a:t>Seek mentors</a:t>
            </a:r>
          </a:p>
        </p:txBody>
      </p:sp>
    </p:spTree>
    <p:extLst>
      <p:ext uri="{BB962C8B-B14F-4D97-AF65-F5344CB8AC3E}">
        <p14:creationId xmlns:p14="http://schemas.microsoft.com/office/powerpoint/2010/main" val="4246427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EC262-2B32-D144-B225-B02DD91B9192}"/>
              </a:ext>
            </a:extLst>
          </p:cNvPr>
          <p:cNvSpPr>
            <a:spLocks noGrp="1"/>
          </p:cNvSpPr>
          <p:nvPr>
            <p:ph type="title"/>
          </p:nvPr>
        </p:nvSpPr>
        <p:spPr>
          <a:xfrm>
            <a:off x="1341828" y="2074362"/>
            <a:ext cx="2752354" cy="2709275"/>
          </a:xfrm>
          <a:prstGeom prst="ellipse">
            <a:avLst/>
          </a:prstGeom>
          <a:solidFill>
            <a:schemeClr val="tx1">
              <a:lumMod val="85000"/>
              <a:lumOff val="15000"/>
            </a:schemeClr>
          </a:solidFill>
          <a:ln w="174625" cmpd="thinThick">
            <a:solidFill>
              <a:schemeClr val="tx1">
                <a:lumMod val="85000"/>
                <a:lumOff val="15000"/>
              </a:schemeClr>
            </a:solidFill>
          </a:ln>
        </p:spPr>
        <p:txBody>
          <a:bodyPr vert="horz" lIns="91440" tIns="45720" rIns="91440" bIns="45720" rtlCol="0" anchor="ctr">
            <a:normAutofit fontScale="90000"/>
          </a:bodyPr>
          <a:lstStyle/>
          <a:p>
            <a:pPr algn="ctr"/>
            <a:r>
              <a:rPr lang="en-US" sz="2800" b="1" kern="1200" dirty="0">
                <a:solidFill>
                  <a:schemeClr val="bg1"/>
                </a:solidFill>
                <a:latin typeface="Roboto" panose="02000000000000000000" pitchFamily="2" charset="0"/>
                <a:ea typeface="Roboto" panose="02000000000000000000" pitchFamily="2" charset="0"/>
              </a:rPr>
              <a:t>Questions?</a:t>
            </a:r>
            <a:br>
              <a:rPr lang="en-US" sz="2800" b="1" kern="1200" dirty="0">
                <a:solidFill>
                  <a:schemeClr val="bg1"/>
                </a:solidFill>
                <a:latin typeface="Roboto" panose="02000000000000000000" pitchFamily="2" charset="0"/>
                <a:ea typeface="Roboto" panose="02000000000000000000" pitchFamily="2" charset="0"/>
              </a:rPr>
            </a:br>
            <a:br>
              <a:rPr lang="en-US" sz="2800" b="1" kern="1200" dirty="0">
                <a:solidFill>
                  <a:schemeClr val="bg1"/>
                </a:solidFill>
                <a:latin typeface="Roboto" panose="02000000000000000000" pitchFamily="2" charset="0"/>
                <a:ea typeface="Roboto" panose="02000000000000000000" pitchFamily="2" charset="0"/>
              </a:rPr>
            </a:br>
            <a:r>
              <a:rPr lang="en-US" sz="2800" b="1" kern="1200" dirty="0">
                <a:solidFill>
                  <a:schemeClr val="bg1"/>
                </a:solidFill>
                <a:latin typeface="Roboto" panose="02000000000000000000" pitchFamily="2" charset="0"/>
                <a:ea typeface="Roboto" panose="02000000000000000000" pitchFamily="2" charset="0"/>
              </a:rPr>
              <a:t>We are here to support you.</a:t>
            </a:r>
          </a:p>
        </p:txBody>
      </p:sp>
      <p:sp>
        <p:nvSpPr>
          <p:cNvPr id="3" name="TextBox 2">
            <a:extLst>
              <a:ext uri="{FF2B5EF4-FFF2-40B4-BE49-F238E27FC236}">
                <a16:creationId xmlns:a16="http://schemas.microsoft.com/office/drawing/2014/main" id="{C79124FB-C9B1-C00F-A2D8-97AEB79DC185}"/>
              </a:ext>
            </a:extLst>
          </p:cNvPr>
          <p:cNvSpPr txBox="1"/>
          <p:nvPr/>
        </p:nvSpPr>
        <p:spPr>
          <a:xfrm>
            <a:off x="5699052" y="828287"/>
            <a:ext cx="5468298" cy="4893647"/>
          </a:xfrm>
          <a:prstGeom prst="rect">
            <a:avLst/>
          </a:prstGeom>
          <a:noFill/>
        </p:spPr>
        <p:txBody>
          <a:bodyPr wrap="square" rtlCol="0">
            <a:spAutoFit/>
          </a:bodyPr>
          <a:lstStyle/>
          <a:p>
            <a:pPr lvl="0"/>
            <a:r>
              <a:rPr lang="en-US" sz="2800" dirty="0">
                <a:latin typeface="Roboto" panose="02000000000000000000" pitchFamily="2" charset="0"/>
                <a:ea typeface="Roboto" panose="02000000000000000000" pitchFamily="2" charset="0"/>
              </a:rPr>
              <a:t>Office for Faculty and Academic Staff Affairs team:</a:t>
            </a:r>
          </a:p>
          <a:p>
            <a:pPr lvl="0"/>
            <a:endParaRPr lang="en-US" dirty="0">
              <a:latin typeface="Cambria" panose="02040503050406030204" pitchFamily="18" charset="0"/>
              <a:ea typeface="Cambria" panose="02040503050406030204" pitchFamily="18" charset="0"/>
            </a:endParaRPr>
          </a:p>
          <a:p>
            <a:r>
              <a:rPr lang="en-US" sz="2000" dirty="0">
                <a:latin typeface="Roboto" panose="02000000000000000000" pitchFamily="2" charset="0"/>
                <a:ea typeface="Roboto" panose="02000000000000000000" pitchFamily="2" charset="0"/>
              </a:rPr>
              <a:t>Teresa Mastin, </a:t>
            </a:r>
            <a:r>
              <a:rPr lang="en-US" sz="2000" dirty="0">
                <a:latin typeface="Roboto" panose="02000000000000000000" pitchFamily="2" charset="0"/>
                <a:ea typeface="Roboto" panose="02000000000000000000" pitchFamily="2" charset="0"/>
                <a:hlinkClick r:id="rId3"/>
              </a:rPr>
              <a:t>mastinte@msu.edu</a:t>
            </a:r>
            <a:endParaRPr lang="en-US" sz="2000" dirty="0">
              <a:latin typeface="Roboto" panose="02000000000000000000" pitchFamily="2" charset="0"/>
              <a:ea typeface="Roboto" panose="02000000000000000000" pitchFamily="2" charset="0"/>
            </a:endParaRPr>
          </a:p>
          <a:p>
            <a:r>
              <a:rPr lang="en-US" sz="2000" dirty="0">
                <a:latin typeface="Roboto" panose="02000000000000000000" pitchFamily="2" charset="0"/>
                <a:ea typeface="Roboto" panose="02000000000000000000" pitchFamily="2" charset="0"/>
              </a:rPr>
              <a:t>Vice Provost and Associate Vice President for Faculty &amp; Academic Staff Affairs</a:t>
            </a:r>
          </a:p>
          <a:p>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Kate Birdsall, </a:t>
            </a:r>
            <a:r>
              <a:rPr lang="en-US" sz="2000" dirty="0">
                <a:latin typeface="Roboto" panose="02000000000000000000" pitchFamily="2" charset="0"/>
                <a:ea typeface="Roboto" panose="02000000000000000000" pitchFamily="2" charset="0"/>
                <a:hlinkClick r:id="rId4"/>
              </a:rPr>
              <a:t>birdsal5@msu.edu</a:t>
            </a:r>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Kathy Charles, MHRLR, </a:t>
            </a:r>
            <a:r>
              <a:rPr lang="en-US" sz="2000" dirty="0">
                <a:latin typeface="Roboto" panose="02000000000000000000" pitchFamily="2" charset="0"/>
                <a:ea typeface="Roboto" panose="02000000000000000000" pitchFamily="2" charset="0"/>
                <a:hlinkClick r:id="rId5"/>
              </a:rPr>
              <a:t>lewlessk@msu.edu</a:t>
            </a:r>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Teresia Hagelberger, </a:t>
            </a:r>
            <a:r>
              <a:rPr lang="en-US" sz="2000" dirty="0">
                <a:latin typeface="Roboto" panose="02000000000000000000" pitchFamily="2" charset="0"/>
                <a:ea typeface="Roboto" panose="02000000000000000000" pitchFamily="2" charset="0"/>
                <a:hlinkClick r:id="rId6"/>
              </a:rPr>
              <a:t>sielofft@msu.edu</a:t>
            </a:r>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Jennie Schaeffer, </a:t>
            </a:r>
            <a:r>
              <a:rPr lang="en-US" sz="2000" dirty="0">
                <a:latin typeface="Roboto" panose="02000000000000000000" pitchFamily="2" charset="0"/>
                <a:ea typeface="Roboto" panose="02000000000000000000" pitchFamily="2" charset="0"/>
                <a:hlinkClick r:id="rId7"/>
              </a:rPr>
              <a:t>petrovi8@msu.edu</a:t>
            </a:r>
            <a:r>
              <a:rPr lang="en-US" sz="2000" dirty="0">
                <a:latin typeface="Roboto" panose="02000000000000000000" pitchFamily="2" charset="0"/>
                <a:ea typeface="Roboto" panose="02000000000000000000" pitchFamily="2" charset="0"/>
              </a:rPr>
              <a:t>  </a:t>
            </a: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Nichole Schmidtke, </a:t>
            </a:r>
            <a:r>
              <a:rPr lang="en-US" sz="2000" dirty="0">
                <a:latin typeface="Roboto" panose="02000000000000000000" pitchFamily="2" charset="0"/>
                <a:ea typeface="Roboto" panose="02000000000000000000" pitchFamily="2" charset="0"/>
                <a:hlinkClick r:id="rId8"/>
              </a:rPr>
              <a:t>messin41@msu.edu</a:t>
            </a:r>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Melissa Sortman, </a:t>
            </a:r>
            <a:r>
              <a:rPr lang="en-US" sz="2000" dirty="0">
                <a:latin typeface="Roboto" panose="02000000000000000000" pitchFamily="2" charset="0"/>
                <a:ea typeface="Roboto" panose="02000000000000000000" pitchFamily="2" charset="0"/>
                <a:hlinkClick r:id="rId9"/>
              </a:rPr>
              <a:t>sortmanm@msu.edu</a:t>
            </a:r>
            <a:endParaRPr lang="en-US" sz="2000" dirty="0">
              <a:latin typeface="Roboto" panose="02000000000000000000" pitchFamily="2" charset="0"/>
              <a:ea typeface="Roboto" panose="02000000000000000000" pitchFamily="2" charset="0"/>
            </a:endParaRPr>
          </a:p>
          <a:p>
            <a:pPr marL="285750" indent="-285750">
              <a:buFont typeface="Arial" panose="020B0604020202020204" pitchFamily="34" charset="0"/>
              <a:buChar char="•"/>
            </a:pPr>
            <a:r>
              <a:rPr lang="en-US" sz="2000" dirty="0">
                <a:latin typeface="Roboto" panose="02000000000000000000" pitchFamily="2" charset="0"/>
                <a:ea typeface="Roboto" panose="02000000000000000000" pitchFamily="2" charset="0"/>
              </a:rPr>
              <a:t>Kara Yermak, </a:t>
            </a:r>
            <a:r>
              <a:rPr lang="en-US" sz="2000" dirty="0">
                <a:latin typeface="Roboto" panose="02000000000000000000" pitchFamily="2" charset="0"/>
                <a:ea typeface="Roboto" panose="02000000000000000000" pitchFamily="2" charset="0"/>
                <a:hlinkClick r:id="rId10"/>
              </a:rPr>
              <a:t>burtkara@msu.edu</a:t>
            </a:r>
            <a:endParaRPr lang="en-US" sz="2000" dirty="0">
              <a:latin typeface="Roboto" panose="02000000000000000000" pitchFamily="2" charset="0"/>
              <a:ea typeface="Roboto" panose="02000000000000000000" pitchFamily="2" charset="0"/>
            </a:endParaRPr>
          </a:p>
          <a:p>
            <a:pPr marL="285750" lvl="0" indent="-285750">
              <a:buFont typeface="Arial" panose="020B0604020202020204" pitchFamily="34" charset="0"/>
              <a:buChar char="•"/>
            </a:pP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17295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EA253-5D03-4013-8D8E-E5EC076D8681}"/>
              </a:ext>
            </a:extLst>
          </p:cNvPr>
          <p:cNvSpPr>
            <a:spLocks noGrp="1"/>
          </p:cNvSpPr>
          <p:nvPr>
            <p:ph type="title"/>
          </p:nvPr>
        </p:nvSpPr>
        <p:spPr>
          <a:xfrm>
            <a:off x="581192" y="702156"/>
            <a:ext cx="7225075" cy="1013800"/>
          </a:xfrm>
        </p:spPr>
        <p:txBody>
          <a:bodyPr>
            <a:normAutofit/>
          </a:bodyPr>
          <a:lstStyle/>
          <a:p>
            <a:r>
              <a:rPr lang="en-US" dirty="0">
                <a:solidFill>
                  <a:schemeClr val="accent1"/>
                </a:solidFill>
              </a:rPr>
              <a:t>Faculty  &amp;  Academic staff</a:t>
            </a:r>
          </a:p>
        </p:txBody>
      </p:sp>
      <p:sp>
        <p:nvSpPr>
          <p:cNvPr id="3" name="Content Placeholder 2">
            <a:extLst>
              <a:ext uri="{FF2B5EF4-FFF2-40B4-BE49-F238E27FC236}">
                <a16:creationId xmlns:a16="http://schemas.microsoft.com/office/drawing/2014/main" id="{7DE7E015-515B-4A40-A2B7-7958AD351C73}"/>
              </a:ext>
            </a:extLst>
          </p:cNvPr>
          <p:cNvSpPr>
            <a:spLocks noGrp="1"/>
          </p:cNvSpPr>
          <p:nvPr>
            <p:ph idx="1"/>
          </p:nvPr>
        </p:nvSpPr>
        <p:spPr>
          <a:xfrm>
            <a:off x="581194" y="1896533"/>
            <a:ext cx="7225074" cy="3962266"/>
          </a:xfrm>
        </p:spPr>
        <p:txBody>
          <a:bodyPr>
            <a:normAutofit/>
          </a:bodyPr>
          <a:lstStyle/>
          <a:p>
            <a:pPr marL="0" indent="0">
              <a:buNone/>
            </a:pPr>
            <a:r>
              <a:rPr lang="en-US" dirty="0"/>
              <a:t>Carry out the academic activities of MSU's mission:</a:t>
            </a:r>
          </a:p>
          <a:p>
            <a:pPr lvl="1"/>
            <a:r>
              <a:rPr lang="en-US" dirty="0"/>
              <a:t>providing outstanding undergraduate, graduate, and professional education and advisement </a:t>
            </a:r>
          </a:p>
          <a:p>
            <a:pPr lvl="1"/>
            <a:r>
              <a:rPr lang="en-US" dirty="0"/>
              <a:t>conducting research of the highest caliber </a:t>
            </a:r>
          </a:p>
          <a:p>
            <a:pPr lvl="1"/>
            <a:r>
              <a:rPr lang="en-US" dirty="0"/>
              <a:t>advancing outreach, engagement, and economic development activities</a:t>
            </a:r>
          </a:p>
        </p:txBody>
      </p:sp>
      <p:pic>
        <p:nvPicPr>
          <p:cNvPr id="5" name="Picture 4" descr="Back shot of a row of graduates">
            <a:extLst>
              <a:ext uri="{FF2B5EF4-FFF2-40B4-BE49-F238E27FC236}">
                <a16:creationId xmlns:a16="http://schemas.microsoft.com/office/drawing/2014/main" id="{62E37579-D833-475C-ACC2-FFF6B8CAC068}"/>
              </a:ext>
            </a:extLst>
          </p:cNvPr>
          <p:cNvPicPr>
            <a:picLocks noChangeAspect="1"/>
          </p:cNvPicPr>
          <p:nvPr/>
        </p:nvPicPr>
        <p:blipFill rotWithShape="1">
          <a:blip r:embed="rId3"/>
          <a:srcRect l="24379" r="33034" b="1"/>
          <a:stretch/>
        </p:blipFill>
        <p:spPr>
          <a:xfrm>
            <a:off x="8042147" y="600075"/>
            <a:ext cx="3695828" cy="5792788"/>
          </a:xfrm>
          <a:prstGeom prst="rect">
            <a:avLst/>
          </a:prstGeom>
        </p:spPr>
      </p:pic>
    </p:spTree>
    <p:extLst>
      <p:ext uri="{BB962C8B-B14F-4D97-AF65-F5344CB8AC3E}">
        <p14:creationId xmlns:p14="http://schemas.microsoft.com/office/powerpoint/2010/main" val="1665847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88F2594-D815-9495-BEDD-D4FA944D4B0A}"/>
              </a:ext>
              <a:ext uri="{C183D7F6-B498-43B3-948B-1728B52AA6E4}">
                <adec:decorative xmlns:adec="http://schemas.microsoft.com/office/drawing/2017/decorative" val="1"/>
              </a:ext>
            </a:extLst>
          </p:cNvPr>
          <p:cNvPicPr>
            <a:picLocks noChangeAspect="1"/>
          </p:cNvPicPr>
          <p:nvPr/>
        </p:nvPicPr>
        <p:blipFill rotWithShape="1">
          <a:blip r:embed="rId3"/>
          <a:srcRect r="19028" b="2"/>
          <a:stretch/>
        </p:blipFill>
        <p:spPr>
          <a:xfrm>
            <a:off x="20" y="10"/>
            <a:ext cx="6204384" cy="5114534"/>
          </a:xfrm>
          <a:custGeom>
            <a:avLst/>
            <a:gdLst/>
            <a:ahLst/>
            <a:cxnLst/>
            <a:rect l="l" t="t" r="r" b="b"/>
            <a:pathLst>
              <a:path w="6204404" h="5114544">
                <a:moveTo>
                  <a:pt x="5659431" y="0"/>
                </a:moveTo>
                <a:lnTo>
                  <a:pt x="6157098" y="0"/>
                </a:lnTo>
                <a:lnTo>
                  <a:pt x="6181355" y="190991"/>
                </a:lnTo>
                <a:cubicBezTo>
                  <a:pt x="6196596" y="341154"/>
                  <a:pt x="6204404" y="493515"/>
                  <a:pt x="6204404" y="647700"/>
                </a:cubicBezTo>
                <a:cubicBezTo>
                  <a:pt x="6204404" y="3114670"/>
                  <a:pt x="4205578" y="5114544"/>
                  <a:pt x="1739900" y="5114544"/>
                </a:cubicBezTo>
                <a:cubicBezTo>
                  <a:pt x="1123481" y="5114544"/>
                  <a:pt x="536240" y="4989552"/>
                  <a:pt x="2114" y="4763518"/>
                </a:cubicBezTo>
                <a:lnTo>
                  <a:pt x="0" y="4762561"/>
                </a:lnTo>
                <a:lnTo>
                  <a:pt x="0" y="4226363"/>
                </a:lnTo>
                <a:lnTo>
                  <a:pt x="15791" y="4234455"/>
                </a:lnTo>
                <a:cubicBezTo>
                  <a:pt x="537360" y="4485921"/>
                  <a:pt x="1122182" y="4626842"/>
                  <a:pt x="1739899" y="4626842"/>
                </a:cubicBezTo>
                <a:cubicBezTo>
                  <a:pt x="3936226" y="4626842"/>
                  <a:pt x="5716700" y="2845319"/>
                  <a:pt x="5716700" y="647700"/>
                </a:cubicBezTo>
                <a:cubicBezTo>
                  <a:pt x="5716700" y="510349"/>
                  <a:pt x="5709745" y="374623"/>
                  <a:pt x="5696169" y="240856"/>
                </a:cubicBezTo>
                <a:close/>
              </a:path>
            </a:pathLst>
          </a:custGeom>
        </p:spPr>
      </p:pic>
      <p:sp>
        <p:nvSpPr>
          <p:cNvPr id="2" name="Title 1">
            <a:extLst>
              <a:ext uri="{FF2B5EF4-FFF2-40B4-BE49-F238E27FC236}">
                <a16:creationId xmlns:a16="http://schemas.microsoft.com/office/drawing/2014/main" id="{8C17E271-3872-46AE-8171-15ECF151E99A}"/>
              </a:ext>
            </a:extLst>
          </p:cNvPr>
          <p:cNvSpPr>
            <a:spLocks noGrp="1"/>
          </p:cNvSpPr>
          <p:nvPr>
            <p:ph type="title"/>
          </p:nvPr>
        </p:nvSpPr>
        <p:spPr>
          <a:xfrm>
            <a:off x="481014" y="327026"/>
            <a:ext cx="4164011" cy="2611437"/>
          </a:xfrm>
        </p:spPr>
        <p:txBody>
          <a:bodyPr>
            <a:normAutofit/>
          </a:bodyPr>
          <a:lstStyle/>
          <a:p>
            <a:r>
              <a:rPr lang="en-US" sz="3600" dirty="0"/>
              <a:t>Why do we say “faculty and academic staff”?</a:t>
            </a:r>
          </a:p>
        </p:txBody>
      </p:sp>
      <p:graphicFrame>
        <p:nvGraphicFramePr>
          <p:cNvPr id="5" name="Content Placeholder 2" descr="Graphic depicting what the term Faculty and Academic Staff means.">
            <a:extLst>
              <a:ext uri="{FF2B5EF4-FFF2-40B4-BE49-F238E27FC236}">
                <a16:creationId xmlns:a16="http://schemas.microsoft.com/office/drawing/2014/main" id="{64E84A53-3905-4742-89FC-3A3AF73AD6BC}"/>
              </a:ext>
            </a:extLst>
          </p:cNvPr>
          <p:cNvGraphicFramePr>
            <a:graphicFrameLocks noGrp="1"/>
          </p:cNvGraphicFramePr>
          <p:nvPr>
            <p:ph idx="1"/>
            <p:extLst>
              <p:ext uri="{D42A27DB-BD31-4B8C-83A1-F6EECF244321}">
                <p14:modId xmlns:p14="http://schemas.microsoft.com/office/powerpoint/2010/main" val="1063460561"/>
              </p:ext>
            </p:extLst>
          </p:nvPr>
        </p:nvGraphicFramePr>
        <p:xfrm>
          <a:off x="6381750" y="2119313"/>
          <a:ext cx="5329236" cy="40576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5919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52E003-746B-D8D7-4317-30E6ECFC1641}"/>
              </a:ext>
            </a:extLst>
          </p:cNvPr>
          <p:cNvSpPr>
            <a:spLocks noGrp="1"/>
          </p:cNvSpPr>
          <p:nvPr>
            <p:ph type="title"/>
          </p:nvPr>
        </p:nvSpPr>
        <p:spPr>
          <a:xfrm>
            <a:off x="838200" y="556995"/>
            <a:ext cx="10515600" cy="1133693"/>
          </a:xfrm>
        </p:spPr>
        <p:txBody>
          <a:bodyPr>
            <a:normAutofit/>
          </a:bodyPr>
          <a:lstStyle/>
          <a:p>
            <a:r>
              <a:rPr lang="en-US" sz="5200"/>
              <a:t>Thriving…</a:t>
            </a:r>
          </a:p>
        </p:txBody>
      </p:sp>
      <p:sp>
        <p:nvSpPr>
          <p:cNvPr id="6" name="Rectangle 5" descr="Plant">
            <a:extLst>
              <a:ext uri="{FF2B5EF4-FFF2-40B4-BE49-F238E27FC236}">
                <a16:creationId xmlns:a16="http://schemas.microsoft.com/office/drawing/2014/main" id="{B4AC599E-764F-9E5F-81FE-A5FEC5336C56}"/>
              </a:ext>
            </a:extLst>
          </p:cNvPr>
          <p:cNvSpPr/>
          <p:nvPr/>
        </p:nvSpPr>
        <p:spPr>
          <a:xfrm>
            <a:off x="2586000" y="2434219"/>
            <a:ext cx="1944000" cy="1944000"/>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7" name="Freeform: Shape 6">
            <a:extLst>
              <a:ext uri="{FF2B5EF4-FFF2-40B4-BE49-F238E27FC236}">
                <a16:creationId xmlns:a16="http://schemas.microsoft.com/office/drawing/2014/main" id="{88633498-DDB6-628B-F41C-CCAC71ACC860}"/>
              </a:ext>
            </a:extLst>
          </p:cNvPr>
          <p:cNvSpPr/>
          <p:nvPr/>
        </p:nvSpPr>
        <p:spPr>
          <a:xfrm>
            <a:off x="1398000" y="4848368"/>
            <a:ext cx="4320000" cy="720000"/>
          </a:xfrm>
          <a:custGeom>
            <a:avLst/>
            <a:gdLst>
              <a:gd name="connsiteX0" fmla="*/ 0 w 4320000"/>
              <a:gd name="connsiteY0" fmla="*/ 0 h 720000"/>
              <a:gd name="connsiteX1" fmla="*/ 4320000 w 4320000"/>
              <a:gd name="connsiteY1" fmla="*/ 0 h 720000"/>
              <a:gd name="connsiteX2" fmla="*/ 4320000 w 4320000"/>
              <a:gd name="connsiteY2" fmla="*/ 720000 h 720000"/>
              <a:gd name="connsiteX3" fmla="*/ 0 w 4320000"/>
              <a:gd name="connsiteY3" fmla="*/ 720000 h 720000"/>
              <a:gd name="connsiteX4" fmla="*/ 0 w 43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0000" h="720000">
                <a:moveTo>
                  <a:pt x="0" y="0"/>
                </a:moveTo>
                <a:lnTo>
                  <a:pt x="4320000" y="0"/>
                </a:lnTo>
                <a:lnTo>
                  <a:pt x="432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dirty="0"/>
              <a:t>To be successful, to flourish, to grow or develop well</a:t>
            </a:r>
          </a:p>
        </p:txBody>
      </p:sp>
      <p:sp>
        <p:nvSpPr>
          <p:cNvPr id="8" name="Rectangle 7" descr="Question mark">
            <a:extLst>
              <a:ext uri="{FF2B5EF4-FFF2-40B4-BE49-F238E27FC236}">
                <a16:creationId xmlns:a16="http://schemas.microsoft.com/office/drawing/2014/main" id="{72E0BAA7-7C0B-7473-99B0-2E2F0384955B}"/>
              </a:ext>
            </a:extLst>
          </p:cNvPr>
          <p:cNvSpPr/>
          <p:nvPr/>
        </p:nvSpPr>
        <p:spPr>
          <a:xfrm>
            <a:off x="7662000" y="2434219"/>
            <a:ext cx="1944000" cy="194400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5">
              <a:hueOff val="-6758543"/>
              <a:satOff val="-17419"/>
              <a:lumOff val="-11765"/>
              <a:alphaOff val="0"/>
            </a:schemeClr>
          </a:effectRef>
          <a:fontRef idx="minor">
            <a:schemeClr val="lt1"/>
          </a:fontRef>
        </p:style>
      </p:sp>
      <p:sp>
        <p:nvSpPr>
          <p:cNvPr id="9" name="Freeform: Shape 8">
            <a:extLst>
              <a:ext uri="{FF2B5EF4-FFF2-40B4-BE49-F238E27FC236}">
                <a16:creationId xmlns:a16="http://schemas.microsoft.com/office/drawing/2014/main" id="{0843DC06-D7BE-DEFB-E2E2-86C24F266DEC}"/>
              </a:ext>
            </a:extLst>
          </p:cNvPr>
          <p:cNvSpPr/>
          <p:nvPr/>
        </p:nvSpPr>
        <p:spPr>
          <a:xfrm>
            <a:off x="6474000" y="4848368"/>
            <a:ext cx="4320000" cy="720000"/>
          </a:xfrm>
          <a:custGeom>
            <a:avLst/>
            <a:gdLst>
              <a:gd name="connsiteX0" fmla="*/ 0 w 4320000"/>
              <a:gd name="connsiteY0" fmla="*/ 0 h 720000"/>
              <a:gd name="connsiteX1" fmla="*/ 4320000 w 4320000"/>
              <a:gd name="connsiteY1" fmla="*/ 0 h 720000"/>
              <a:gd name="connsiteX2" fmla="*/ 4320000 w 4320000"/>
              <a:gd name="connsiteY2" fmla="*/ 720000 h 720000"/>
              <a:gd name="connsiteX3" fmla="*/ 0 w 4320000"/>
              <a:gd name="connsiteY3" fmla="*/ 720000 h 720000"/>
              <a:gd name="connsiteX4" fmla="*/ 0 w 43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0000" h="720000">
                <a:moveTo>
                  <a:pt x="0" y="0"/>
                </a:moveTo>
                <a:lnTo>
                  <a:pt x="4320000" y="0"/>
                </a:lnTo>
                <a:lnTo>
                  <a:pt x="432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155700">
              <a:lnSpc>
                <a:spcPct val="90000"/>
              </a:lnSpc>
              <a:spcBef>
                <a:spcPct val="0"/>
              </a:spcBef>
              <a:spcAft>
                <a:spcPct val="35000"/>
              </a:spcAft>
              <a:buNone/>
            </a:pPr>
            <a:r>
              <a:rPr lang="en-US" sz="2600" kern="1200"/>
              <a:t>What does that mean for you?</a:t>
            </a:r>
          </a:p>
        </p:txBody>
      </p:sp>
    </p:spTree>
    <p:extLst>
      <p:ext uri="{BB962C8B-B14F-4D97-AF65-F5344CB8AC3E}">
        <p14:creationId xmlns:p14="http://schemas.microsoft.com/office/powerpoint/2010/main" val="115273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518345"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774377" y="637125"/>
            <a:ext cx="3802276" cy="5256371"/>
          </a:xfrm>
        </p:spPr>
        <p:txBody>
          <a:bodyPr>
            <a:normAutofit/>
          </a:bodyPr>
          <a:lstStyle/>
          <a:p>
            <a:r>
              <a:rPr lang="en-US" b="1" dirty="0">
                <a:ea typeface="Cambria" panose="02040503050406030204" pitchFamily="18" charset="0"/>
                <a:cs typeface="Gotham Bold" pitchFamily="50" charset="0"/>
              </a:rPr>
              <a:t>Purpose of the </a:t>
            </a:r>
            <a:r>
              <a:rPr lang="en-US" b="1" i="1" dirty="0">
                <a:ea typeface="Cambria" panose="02040503050406030204" pitchFamily="18" charset="0"/>
                <a:cs typeface="Gotham Bold" pitchFamily="50" charset="0"/>
              </a:rPr>
              <a:t>Annual</a:t>
            </a:r>
            <a:r>
              <a:rPr lang="en-US" b="1" dirty="0">
                <a:ea typeface="Cambria" panose="02040503050406030204" pitchFamily="18" charset="0"/>
                <a:cs typeface="Gotham Bold" pitchFamily="50" charset="0"/>
              </a:rPr>
              <a:t> Review Process for Fixed Term Faculty</a:t>
            </a:r>
          </a:p>
        </p:txBody>
      </p:sp>
      <p:graphicFrame>
        <p:nvGraphicFramePr>
          <p:cNvPr id="34" name="Content Placeholder 2" descr="Graphic of the purpose of the annual review process for fixed term faculty">
            <a:extLst>
              <a:ext uri="{FF2B5EF4-FFF2-40B4-BE49-F238E27FC236}">
                <a16:creationId xmlns:a16="http://schemas.microsoft.com/office/drawing/2014/main" id="{E6AAB04B-BB09-44DE-8867-9E5BADE647C5}"/>
              </a:ext>
            </a:extLst>
          </p:cNvPr>
          <p:cNvGraphicFramePr>
            <a:graphicFrameLocks noGrp="1"/>
          </p:cNvGraphicFramePr>
          <p:nvPr>
            <p:ph idx="1"/>
            <p:extLst>
              <p:ext uri="{D42A27DB-BD31-4B8C-83A1-F6EECF244321}">
                <p14:modId xmlns:p14="http://schemas.microsoft.com/office/powerpoint/2010/main" val="1574058342"/>
              </p:ext>
            </p:extLst>
          </p:nvPr>
        </p:nvGraphicFramePr>
        <p:xfrm>
          <a:off x="438912" y="303591"/>
          <a:ext cx="6588691" cy="5896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72275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97762" y="329184"/>
            <a:ext cx="6251110" cy="1783080"/>
          </a:xfrm>
        </p:spPr>
        <p:txBody>
          <a:bodyPr anchor="b">
            <a:normAutofit fontScale="90000"/>
          </a:bodyPr>
          <a:lstStyle/>
          <a:p>
            <a:r>
              <a:rPr lang="en-US" sz="4200" b="1" dirty="0">
                <a:latin typeface="+mn-lt"/>
                <a:ea typeface="Cambria" panose="02040503050406030204" pitchFamily="18" charset="0"/>
                <a:cs typeface="Gotham Bold" pitchFamily="50" charset="0"/>
              </a:rPr>
              <a:t>Principles That Should be Incorporated in Unit Bylaws</a:t>
            </a:r>
          </a:p>
        </p:txBody>
      </p:sp>
      <p:pic>
        <p:nvPicPr>
          <p:cNvPr id="5" name="Picture 4" descr="Pen placed on top of a signature line">
            <a:extLst>
              <a:ext uri="{FF2B5EF4-FFF2-40B4-BE49-F238E27FC236}">
                <a16:creationId xmlns:a16="http://schemas.microsoft.com/office/drawing/2014/main" id="{05C5CA88-8877-43F9-BFC9-FCFB9F5ACB9A}"/>
              </a:ext>
            </a:extLst>
          </p:cNvPr>
          <p:cNvPicPr>
            <a:picLocks noChangeAspect="1"/>
          </p:cNvPicPr>
          <p:nvPr/>
        </p:nvPicPr>
        <p:blipFill rotWithShape="1">
          <a:blip r:embed="rId3"/>
          <a:srcRect l="52282" r="2387"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297762" y="2706624"/>
            <a:ext cx="6251110" cy="3483864"/>
          </a:xfrm>
        </p:spPr>
        <p:txBody>
          <a:bodyPr>
            <a:normAutofit/>
          </a:bodyPr>
          <a:lstStyle/>
          <a:p>
            <a:r>
              <a:rPr lang="en-US" sz="2200" dirty="0">
                <a:ea typeface="Cambria" panose="02040503050406030204" pitchFamily="18" charset="0"/>
                <a:cs typeface="Gotham Book" pitchFamily="50" charset="0"/>
              </a:rPr>
              <a:t>Each fixed term faculty member shall be evaluated on an annual basis and informed in writing of the results by the unit administrator</a:t>
            </a:r>
          </a:p>
          <a:p>
            <a:r>
              <a:rPr lang="en-US" sz="2200" dirty="0">
                <a:ea typeface="Cambria" panose="02040503050406030204" pitchFamily="18" charset="0"/>
                <a:cs typeface="Gotham Book" pitchFamily="50" charset="0"/>
              </a:rPr>
              <a:t>Each unit shall have clearly formulated and relevant written performance criteria and shall provide these at the time of appointment, and subsequently as necessary, to clarify expectations. </a:t>
            </a:r>
          </a:p>
          <a:p>
            <a:r>
              <a:rPr lang="en-US" sz="2200" dirty="0">
                <a:ea typeface="Cambria" panose="02040503050406030204" pitchFamily="18" charset="0"/>
                <a:cs typeface="Gotham Book" pitchFamily="50" charset="0"/>
              </a:rPr>
              <a:t>All assigned duties should be given weight in the evaluation</a:t>
            </a:r>
          </a:p>
          <a:p>
            <a:endParaRPr lang="en-US" sz="2200" dirty="0">
              <a:latin typeface="Cambria" panose="02040503050406030204" pitchFamily="18" charset="0"/>
              <a:ea typeface="Cambria" panose="02040503050406030204" pitchFamily="18" charset="0"/>
              <a:cs typeface="Gotham Book" pitchFamily="50" charset="0"/>
            </a:endParaRPr>
          </a:p>
        </p:txBody>
      </p:sp>
    </p:spTree>
    <p:extLst>
      <p:ext uri="{BB962C8B-B14F-4D97-AF65-F5344CB8AC3E}">
        <p14:creationId xmlns:p14="http://schemas.microsoft.com/office/powerpoint/2010/main" val="3314537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548640"/>
            <a:ext cx="3600860" cy="5431536"/>
          </a:xfrm>
        </p:spPr>
        <p:txBody>
          <a:bodyPr>
            <a:normAutofit/>
          </a:bodyPr>
          <a:lstStyle/>
          <a:p>
            <a:r>
              <a:rPr lang="en-US" b="1" dirty="0">
                <a:latin typeface="+mn-lt"/>
                <a:ea typeface="Cambria" panose="02040503050406030204" pitchFamily="18" charset="0"/>
                <a:cs typeface="Gotham Bold" pitchFamily="50" charset="0"/>
              </a:rPr>
              <a:t>Promotion</a:t>
            </a:r>
            <a:r>
              <a:rPr lang="en-US" b="1" dirty="0">
                <a:latin typeface="Cambria" panose="02040503050406030204" pitchFamily="18" charset="0"/>
                <a:ea typeface="Cambria" panose="02040503050406030204" pitchFamily="18" charset="0"/>
                <a:cs typeface="Gotham Bold" pitchFamily="50" charset="0"/>
              </a:rPr>
              <a:t> of Fixed Term Faculty :  Guiding Principles</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26418" y="552091"/>
            <a:ext cx="6224335" cy="5431536"/>
          </a:xfrm>
        </p:spPr>
        <p:txBody>
          <a:bodyPr anchor="ctr">
            <a:normAutofit/>
          </a:bodyPr>
          <a:lstStyle/>
          <a:p>
            <a:r>
              <a:rPr lang="en-US" sz="2200" dirty="0">
                <a:ea typeface="Cambria" panose="02040503050406030204" pitchFamily="18" charset="0"/>
                <a:cs typeface="Gotham Book" pitchFamily="50" charset="0"/>
              </a:rPr>
              <a:t>The recognition that comes from being promoted through the academic ranks should be available to </a:t>
            </a:r>
            <a:r>
              <a:rPr lang="en-US" sz="2200" b="1" u="sng" dirty="0">
                <a:ea typeface="Cambria" panose="02040503050406030204" pitchFamily="18" charset="0"/>
                <a:cs typeface="Gotham Book" pitchFamily="50" charset="0"/>
              </a:rPr>
              <a:t>all</a:t>
            </a:r>
            <a:r>
              <a:rPr lang="en-US" sz="2200" u="sng" dirty="0">
                <a:ea typeface="Cambria" panose="02040503050406030204" pitchFamily="18" charset="0"/>
                <a:cs typeface="Gotham Book" pitchFamily="50" charset="0"/>
              </a:rPr>
              <a:t> </a:t>
            </a:r>
            <a:r>
              <a:rPr lang="en-US" sz="2200" dirty="0">
                <a:ea typeface="Cambria" panose="02040503050406030204" pitchFamily="18" charset="0"/>
                <a:cs typeface="Gotham Book" pitchFamily="50" charset="0"/>
              </a:rPr>
              <a:t>whose performance warrants it.</a:t>
            </a:r>
          </a:p>
          <a:p>
            <a:r>
              <a:rPr lang="en-US" sz="2200" dirty="0">
                <a:ea typeface="Cambria" panose="02040503050406030204" pitchFamily="18" charset="0"/>
                <a:cs typeface="Gotham Book" pitchFamily="50" charset="0"/>
              </a:rPr>
              <a:t>A fixed term faculty member's level of accomplishment, even if limited to a narrow range of duties (e.g., only teaching), should reflect the same level of accomplishment for that set of duties as is required for a tenure system faculty member being promoted to the same rank.</a:t>
            </a:r>
          </a:p>
        </p:txBody>
      </p:sp>
    </p:spTree>
    <p:extLst>
      <p:ext uri="{BB962C8B-B14F-4D97-AF65-F5344CB8AC3E}">
        <p14:creationId xmlns:p14="http://schemas.microsoft.com/office/powerpoint/2010/main" val="813887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775CFD-5C02-4E91-A773-F9492E965FDB}"/>
              </a:ext>
            </a:extLst>
          </p:cNvPr>
          <p:cNvSpPr>
            <a:spLocks noGrp="1"/>
          </p:cNvSpPr>
          <p:nvPr>
            <p:ph type="title"/>
          </p:nvPr>
        </p:nvSpPr>
        <p:spPr>
          <a:xfrm>
            <a:off x="838200" y="365125"/>
            <a:ext cx="10515600" cy="1325563"/>
          </a:xfrm>
        </p:spPr>
        <p:txBody>
          <a:bodyPr>
            <a:normAutofit/>
          </a:bodyPr>
          <a:lstStyle/>
          <a:p>
            <a:r>
              <a:rPr lang="en-US" sz="5400" dirty="0"/>
              <a:t>Promotion policies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27700E0-BBB2-4D86-B3E9-F6931B5CCD24}"/>
              </a:ext>
            </a:extLst>
          </p:cNvPr>
          <p:cNvSpPr>
            <a:spLocks noGrp="1"/>
          </p:cNvSpPr>
          <p:nvPr>
            <p:ph idx="1"/>
          </p:nvPr>
        </p:nvSpPr>
        <p:spPr>
          <a:xfrm>
            <a:off x="838200" y="1929384"/>
            <a:ext cx="10515600" cy="4251960"/>
          </a:xfrm>
        </p:spPr>
        <p:txBody>
          <a:bodyPr>
            <a:normAutofit/>
          </a:bodyPr>
          <a:lstStyle/>
          <a:p>
            <a:r>
              <a:rPr lang="en-US" sz="2200" dirty="0"/>
              <a:t>Each department, school and college regularly employing fixed term faculty must have evaluation and review procedures for the promotion of fixed term faculty </a:t>
            </a:r>
          </a:p>
          <a:p>
            <a:r>
              <a:rPr lang="en-US" sz="2200" dirty="0"/>
              <a:t>Policies available at hr.msu.edu: </a:t>
            </a:r>
          </a:p>
          <a:p>
            <a:pPr lvl="1"/>
            <a:r>
              <a:rPr lang="en-US" sz="2200" dirty="0">
                <a:hlinkClick r:id="rId3"/>
              </a:rPr>
              <a:t>Promotion of Fixed Term Faculty</a:t>
            </a:r>
            <a:endParaRPr lang="en-US" sz="2200" dirty="0"/>
          </a:p>
          <a:p>
            <a:pPr lvl="1"/>
            <a:r>
              <a:rPr lang="en-US" sz="2200" dirty="0">
                <a:hlinkClick r:id="rId4"/>
              </a:rPr>
              <a:t>Promotion of HP Faculty </a:t>
            </a:r>
            <a:endParaRPr lang="en-US" sz="2200" dirty="0"/>
          </a:p>
          <a:p>
            <a:pPr lvl="1"/>
            <a:r>
              <a:rPr lang="en-US" sz="2200" dirty="0">
                <a:hlinkClick r:id="rId5"/>
              </a:rPr>
              <a:t>Promotion of FRIB/NSCL Faculty</a:t>
            </a:r>
            <a:endParaRPr lang="en-US" sz="2200" dirty="0"/>
          </a:p>
          <a:p>
            <a:pPr lvl="1"/>
            <a:r>
              <a:rPr lang="en-US" sz="2200" dirty="0">
                <a:hlinkClick r:id="rId6"/>
              </a:rPr>
              <a:t>Promotion of Research Faculty </a:t>
            </a:r>
            <a:endParaRPr lang="en-US" sz="2200" dirty="0"/>
          </a:p>
          <a:p>
            <a:r>
              <a:rPr lang="en-US" sz="2200" dirty="0"/>
              <a:t>Check with your unit for internal policies and deadlines</a:t>
            </a:r>
          </a:p>
        </p:txBody>
      </p:sp>
    </p:spTree>
    <p:extLst>
      <p:ext uri="{BB962C8B-B14F-4D97-AF65-F5344CB8AC3E}">
        <p14:creationId xmlns:p14="http://schemas.microsoft.com/office/powerpoint/2010/main" val="242404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838200" y="643467"/>
            <a:ext cx="2951205" cy="5571066"/>
          </a:xfrm>
          <a:solidFill>
            <a:schemeClr val="tx1">
              <a:lumMod val="75000"/>
              <a:lumOff val="25000"/>
            </a:schemeClr>
          </a:solidFill>
        </p:spPr>
        <p:txBody>
          <a:bodyPr>
            <a:normAutofit/>
          </a:bodyPr>
          <a:lstStyle/>
          <a:p>
            <a:r>
              <a:rPr lang="en-US" sz="4000" b="1" dirty="0">
                <a:solidFill>
                  <a:srgbClr val="FFFFFF"/>
                </a:solidFill>
                <a:latin typeface="+mn-lt"/>
                <a:ea typeface="Cambria" panose="02040503050406030204" pitchFamily="18" charset="0"/>
                <a:cs typeface="Gotham Bold" pitchFamily="50" charset="0"/>
              </a:rPr>
              <a:t>The Promotion Review Packet</a:t>
            </a:r>
          </a:p>
        </p:txBody>
      </p:sp>
      <p:graphicFrame>
        <p:nvGraphicFramePr>
          <p:cNvPr id="5" name="Content Placeholder 4" descr="Department level committee makes recommendation to chair or school director.  &#10;&#10;Chair independently makes a recommendation to the dean. &#10;&#10;The dean is advised by a college review committee. &#10;&#10;The dean independently makes a recommendation to the provost. "/>
          <p:cNvGraphicFramePr>
            <a:graphicFrameLocks noGrp="1"/>
          </p:cNvGraphicFramePr>
          <p:nvPr>
            <p:ph idx="1"/>
            <p:extLst>
              <p:ext uri="{D42A27DB-BD31-4B8C-83A1-F6EECF244321}">
                <p14:modId xmlns:p14="http://schemas.microsoft.com/office/powerpoint/2010/main" val="1227415564"/>
              </p:ext>
            </p:extLst>
          </p:nvPr>
        </p:nvGraphicFramePr>
        <p:xfrm>
          <a:off x="5204852" y="558625"/>
          <a:ext cx="6291714" cy="6134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5879</TotalTime>
  <Words>1091</Words>
  <Application>Microsoft Office PowerPoint</Application>
  <PresentationFormat>Widescreen</PresentationFormat>
  <Paragraphs>96</Paragraphs>
  <Slides>13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vt:lpstr>
      <vt:lpstr>Roboto</vt:lpstr>
      <vt:lpstr>Office Theme</vt:lpstr>
      <vt:lpstr>Thriving as a Fixed Term Faculty Member  </vt:lpstr>
      <vt:lpstr>Faculty  &amp;  Academic staff</vt:lpstr>
      <vt:lpstr>Why do we say “faculty and academic staff”?</vt:lpstr>
      <vt:lpstr>Thriving…</vt:lpstr>
      <vt:lpstr>Purpose of the Annual Review Process for Fixed Term Faculty</vt:lpstr>
      <vt:lpstr>Principles That Should be Incorporated in Unit Bylaws</vt:lpstr>
      <vt:lpstr>Promotion of Fixed Term Faculty :  Guiding Principles</vt:lpstr>
      <vt:lpstr>Promotion policies</vt:lpstr>
      <vt:lpstr>The Promotion Review Packet</vt:lpstr>
      <vt:lpstr>The Promotion Review Process </vt:lpstr>
      <vt:lpstr>The Promotion Review Process (continued) </vt:lpstr>
      <vt:lpstr>Closing thoughts</vt:lpstr>
      <vt:lpstr>Questions?  We are here to support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Changing Landscape of Higher Education and Thriving as a Fixed Term Faculty</dc:title>
  <dc:creator>Lambert, Kelly</dc:creator>
  <cp:lastModifiedBy>Leete, Beth</cp:lastModifiedBy>
  <cp:revision>26</cp:revision>
  <dcterms:created xsi:type="dcterms:W3CDTF">2021-02-18T18:25:27Z</dcterms:created>
  <dcterms:modified xsi:type="dcterms:W3CDTF">2024-02-22T16:10:59Z</dcterms:modified>
</cp:coreProperties>
</file>