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99" r:id="rId5"/>
  </p:sldMasterIdLst>
  <p:sldIdLst>
    <p:sldId id="258" r:id="rId6"/>
    <p:sldId id="269" r:id="rId7"/>
    <p:sldId id="270" r:id="rId8"/>
    <p:sldId id="262" r:id="rId9"/>
    <p:sldId id="266" r:id="rId10"/>
    <p:sldId id="267" r:id="rId11"/>
    <p:sldId id="263" r:id="rId12"/>
    <p:sldId id="268" r:id="rId13"/>
    <p:sldId id="271" r:id="rId14"/>
    <p:sldId id="264" r:id="rId15"/>
    <p:sldId id="265" r:id="rId16"/>
    <p:sldId id="272" r:id="rId1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521"/>
    <a:srgbClr val="18453B"/>
    <a:srgbClr val="0C533A"/>
    <a:srgbClr val="06433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58784-3E48-2641-9390-6882C3B18BF8}" v="2" dt="2025-11-04T14:20:36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08"/>
    <p:restoredTop sz="94663"/>
  </p:normalViewPr>
  <p:slideViewPr>
    <p:cSldViewPr snapToGrid="0" snapToObjects="1" showGuides="1">
      <p:cViewPr varScale="1">
        <p:scale>
          <a:sx n="63" d="100"/>
          <a:sy n="63" d="100"/>
        </p:scale>
        <p:origin x="624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79631" y="1173540"/>
            <a:ext cx="4607169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630" y="2150013"/>
            <a:ext cx="4607170" cy="22988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6631"/>
            <a:ext cx="7772400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73105"/>
            <a:ext cx="7772400" cy="15767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6455"/>
            <a:ext cx="8229600" cy="360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2"/>
            <a:ext cx="8229600" cy="3049871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1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2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52366"/>
            <a:ext cx="8229600" cy="656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2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2405"/>
            <a:ext cx="8229600" cy="6162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759"/>
            <a:ext cx="8229600" cy="3018124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8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6319"/>
            <a:ext cx="8229600" cy="5438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179"/>
            <a:ext cx="8229600" cy="3314700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342900" indent="13716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Masthead" descr="Bright green bar with dark green Michigan State University logo">
            <a:extLst>
              <a:ext uri="{FF2B5EF4-FFF2-40B4-BE49-F238E27FC236}">
                <a16:creationId xmlns:a16="http://schemas.microsoft.com/office/drawing/2014/main" id="{8986502F-0ACD-604D-B6AF-8A0067EBF2A0}"/>
              </a:ext>
            </a:extLst>
          </p:cNvPr>
          <p:cNvGrpSpPr/>
          <p:nvPr userDrawn="1"/>
        </p:nvGrpSpPr>
        <p:grpSpPr>
          <a:xfrm>
            <a:off x="0" y="-1"/>
            <a:ext cx="9144000" cy="572589"/>
            <a:chOff x="0" y="-1"/>
            <a:chExt cx="9144000" cy="572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FB6781-57FA-6A4E-BFBA-2DA2E943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-1"/>
              <a:ext cx="9144000" cy="136525"/>
            </a:xfrm>
            <a:prstGeom prst="rect">
              <a:avLst/>
            </a:prstGeom>
            <a:solidFill>
              <a:srgbClr val="67C52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Michigan State University logo">
              <a:extLst>
                <a:ext uri="{FF2B5EF4-FFF2-40B4-BE49-F238E27FC236}">
                  <a16:creationId xmlns:a16="http://schemas.microsoft.com/office/drawing/2014/main" id="{48600C1D-8557-9544-8137-B802197EB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640038" y="289664"/>
              <a:ext cx="3351561" cy="282924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D242-3286-414A-8E6B-C9A85568E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Conflict – really, what is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76271-14D8-D348-ADF0-E934324DF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Francisco A. Villarruel, Ph.D.</a:t>
            </a:r>
          </a:p>
          <a:p>
            <a:r>
              <a:rPr lang="en-US" dirty="0"/>
              <a:t>Faculty Grievance Official</a:t>
            </a:r>
          </a:p>
          <a:p>
            <a:r>
              <a:rPr lang="en-US" dirty="0" err="1"/>
              <a:t>fgo@msu.edu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6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9AF2-5E34-F447-85F4-271D7D0B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issues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AF976-0D02-E381-9946-AA14D3EB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Space</a:t>
            </a:r>
          </a:p>
          <a:p>
            <a:r>
              <a:rPr lang="en-US" sz="3600" dirty="0"/>
              <a:t>Energy</a:t>
            </a:r>
          </a:p>
          <a:p>
            <a:r>
              <a:rPr lang="en-US" sz="3600" dirty="0"/>
              <a:t>Time</a:t>
            </a:r>
          </a:p>
          <a:p>
            <a:r>
              <a:rPr lang="en-US" sz="3600" dirty="0"/>
              <a:t>Material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4DF747-D9A1-5D7C-D349-A4B2F44271F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3600" dirty="0"/>
              <a:t>Control</a:t>
            </a:r>
          </a:p>
          <a:p>
            <a:r>
              <a:rPr lang="en-US" sz="3600" dirty="0"/>
              <a:t>Affect</a:t>
            </a:r>
          </a:p>
          <a:p>
            <a:r>
              <a:rPr lang="en-US" sz="3600" dirty="0"/>
              <a:t>Meaning</a:t>
            </a:r>
          </a:p>
          <a:p>
            <a:r>
              <a:rPr lang="en-US" sz="360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72784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“Engaging” in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1B3B-A585-4C44-B8B8-421FBEDF7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risks of conflict engagement?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benefits of conflict?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can conflict be used to build climate? </a:t>
            </a:r>
          </a:p>
        </p:txBody>
      </p:sp>
    </p:spTree>
    <p:extLst>
      <p:ext uri="{BB962C8B-B14F-4D97-AF65-F5344CB8AC3E}">
        <p14:creationId xmlns:p14="http://schemas.microsoft.com/office/powerpoint/2010/main" val="76632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9718-4078-8049-55B4-84594DBA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approach to ‘conflict’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FF4BB-0516-443E-680B-4B9EE7EA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Listening and hearing</a:t>
            </a:r>
          </a:p>
          <a:p>
            <a:pPr marL="0" indent="0" algn="ctr">
              <a:buNone/>
            </a:pPr>
            <a:r>
              <a:rPr lang="en-US" sz="3600" dirty="0"/>
              <a:t>Reflective questioning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95339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217FCE-1037-25A0-BC4B-3BFFA5AF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Conflict – what is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51ADD9-BAA4-DD0C-BF97-9C3DCA25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3200" dirty="0"/>
              <a:t>When you think of conflict, what synonymous can be used to describe encountered situations? </a:t>
            </a:r>
          </a:p>
        </p:txBody>
      </p:sp>
    </p:spTree>
    <p:extLst>
      <p:ext uri="{BB962C8B-B14F-4D97-AF65-F5344CB8AC3E}">
        <p14:creationId xmlns:p14="http://schemas.microsoft.com/office/powerpoint/2010/main" val="257839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BD67-3CAC-F4F3-706F-360BB9C5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889D1-2889-50C4-1ED5-B5FDAF77D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Right to left, share a word (non redundant) for the synonym of conflict.</a:t>
            </a:r>
          </a:p>
        </p:txBody>
      </p:sp>
    </p:spTree>
    <p:extLst>
      <p:ext uri="{BB962C8B-B14F-4D97-AF65-F5344CB8AC3E}">
        <p14:creationId xmlns:p14="http://schemas.microsoft.com/office/powerpoint/2010/main" val="38549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E289-CC64-8F44-9258-E4EE215F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do we fear/avoid conflict?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0B64C-E5F5-4741-AB5B-8BD505F9E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Impacts respect (mutual)</a:t>
            </a:r>
          </a:p>
          <a:p>
            <a:r>
              <a:rPr lang="en-US" dirty="0"/>
              <a:t>Impacts reputation</a:t>
            </a:r>
          </a:p>
          <a:p>
            <a:r>
              <a:rPr lang="en-US" dirty="0"/>
              <a:t>Creates tension</a:t>
            </a:r>
          </a:p>
          <a:p>
            <a:r>
              <a:rPr lang="en-US" dirty="0"/>
              <a:t>Reinforces power dynamics</a:t>
            </a:r>
          </a:p>
          <a:p>
            <a:r>
              <a:rPr lang="en-US" dirty="0"/>
              <a:t>Contributes to (dis)satisfaction</a:t>
            </a:r>
          </a:p>
          <a:p>
            <a:r>
              <a:rPr lang="en-US" dirty="0"/>
              <a:t>Changes ‘norms’ and expectations</a:t>
            </a:r>
          </a:p>
          <a:p>
            <a:r>
              <a:rPr lang="en-US" dirty="0"/>
              <a:t>Creates ‘more effort’</a:t>
            </a:r>
          </a:p>
          <a:p>
            <a:r>
              <a:rPr lang="en-US" dirty="0"/>
              <a:t>Increased avoidance</a:t>
            </a:r>
          </a:p>
          <a:p>
            <a:r>
              <a:rPr lang="en-US" dirty="0"/>
              <a:t>Other….</a:t>
            </a:r>
          </a:p>
        </p:txBody>
      </p:sp>
    </p:spTree>
    <p:extLst>
      <p:ext uri="{BB962C8B-B14F-4D97-AF65-F5344CB8AC3E}">
        <p14:creationId xmlns:p14="http://schemas.microsoft.com/office/powerpoint/2010/main" val="155239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6A56-2816-3E67-5C79-C7F4D5A2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455"/>
            <a:ext cx="8229600" cy="3601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900" b="1" dirty="0"/>
              <a:t>Defining conflict</a:t>
            </a:r>
          </a:p>
        </p:txBody>
      </p:sp>
      <p:pic>
        <p:nvPicPr>
          <p:cNvPr id="4" name="Content Placeholder 3" descr="Cartoon of a person holding a piece of paper and another person looking at him&#10;&#10;AI-generated content may be incorrect.">
            <a:extLst>
              <a:ext uri="{FF2B5EF4-FFF2-40B4-BE49-F238E27FC236}">
                <a16:creationId xmlns:a16="http://schemas.microsoft.com/office/drawing/2014/main" id="{32F2CDFF-4654-6EB2-EAEF-75BAF55F0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951"/>
            <a:ext cx="8229600" cy="2633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15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17908A-029F-5D9B-C249-C2AC7798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455"/>
            <a:ext cx="8229600" cy="3601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Defining Conflict</a:t>
            </a:r>
          </a:p>
        </p:txBody>
      </p:sp>
      <p:pic>
        <p:nvPicPr>
          <p:cNvPr id="4" name="Content Placeholder 3" descr="A cartoon of a person pushing a pile of clothes&#10;&#10;AI-generated content may be incorrect.">
            <a:extLst>
              <a:ext uri="{FF2B5EF4-FFF2-40B4-BE49-F238E27FC236}">
                <a16:creationId xmlns:a16="http://schemas.microsoft.com/office/drawing/2014/main" id="{4CACE2B7-FEDB-7E69-38E7-41F82280E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3525"/>
            <a:ext cx="8229600" cy="259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51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0F6231-2D6B-97C4-650C-17E97364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Defining Conflict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E0BE6E-4E0B-3F92-E95C-8F59C278A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4839"/>
            <a:ext cx="8229600" cy="25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0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CE87-43AD-C699-167B-5FD2B786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Defining Conflict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D1D95C-768C-A975-7D86-0BCA7DDEC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467" y="1552875"/>
            <a:ext cx="7281798" cy="33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5DF2-9B23-795E-E120-CF7599DC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Barriers to conflict engagement?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AF6A-D4E4-525D-A986-C5918CB1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What can we do to control and overcome our fears?</a:t>
            </a:r>
          </a:p>
        </p:txBody>
      </p:sp>
    </p:spTree>
    <p:extLst>
      <p:ext uri="{BB962C8B-B14F-4D97-AF65-F5344CB8AC3E}">
        <p14:creationId xmlns:p14="http://schemas.microsoft.com/office/powerpoint/2010/main" val="2229982959"/>
      </p:ext>
    </p:extLst>
  </p:cSld>
  <p:clrMapOvr>
    <a:masterClrMapping/>
  </p:clrMapOvr>
</p:sld>
</file>

<file path=ppt/theme/theme1.xml><?xml version="1.0" encoding="utf-8"?>
<a:theme xmlns:a="http://schemas.openxmlformats.org/drawingml/2006/main" name="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2.xml><?xml version="1.0" encoding="utf-8"?>
<a:theme xmlns:a="http://schemas.openxmlformats.org/drawingml/2006/main" name="1_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A5081B5C4CAF4F9FFF4E159CE79E78" ma:contentTypeVersion="13" ma:contentTypeDescription="Create a new document." ma:contentTypeScope="" ma:versionID="30a83b52e5a0daeb20bec721a18e46bb">
  <xsd:schema xmlns:xsd="http://www.w3.org/2001/XMLSchema" xmlns:xs="http://www.w3.org/2001/XMLSchema" xmlns:p="http://schemas.microsoft.com/office/2006/metadata/properties" xmlns:ns2="dd47038d-970b-4c9e-a8b7-b6cd06d6662d" targetNamespace="http://schemas.microsoft.com/office/2006/metadata/properties" ma:root="true" ma:fieldsID="71d299fcbdbae4cf1aebf2ad31919193" ns2:_="">
    <xsd:import namespace="dd47038d-970b-4c9e-a8b7-b6cd06d666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7038d-970b-4c9e-a8b7-b6cd06d66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7038d-970b-4c9e-a8b7-b6cd06d6662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3E478D-D614-4AC2-9F6F-EE82268A6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7038d-970b-4c9e-a8b7-b6cd06d66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5649EA-5FF9-401F-A409-B97F8F2BA8F3}">
  <ds:schemaRefs>
    <ds:schemaRef ds:uri="http://schemas.microsoft.com/office/2006/metadata/properties"/>
    <ds:schemaRef ds:uri="http://schemas.microsoft.com/office/infopath/2007/PartnerControls"/>
    <ds:schemaRef ds:uri="dd47038d-970b-4c9e-a8b7-b6cd06d6662d"/>
  </ds:schemaRefs>
</ds:datastoreItem>
</file>

<file path=customXml/itemProps3.xml><?xml version="1.0" encoding="utf-8"?>
<ds:datastoreItem xmlns:ds="http://schemas.openxmlformats.org/officeDocument/2006/customXml" ds:itemID="{D8F88B29-ED51-4024-BCE5-DD7472D26E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MSU Template 1</Template>
  <TotalTime>0</TotalTime>
  <Words>184</Words>
  <Application>Microsoft Office PowerPoint</Application>
  <PresentationFormat>On-screen Show (16:9)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Gotham Book</vt:lpstr>
      <vt:lpstr>Gotham-Bold</vt:lpstr>
      <vt:lpstr>Wingdings</vt:lpstr>
      <vt:lpstr>MSU Template 1</vt:lpstr>
      <vt:lpstr>1_MSU Template 1</vt:lpstr>
      <vt:lpstr>Conflict – really, what is it?</vt:lpstr>
      <vt:lpstr>Conflict – what is it?</vt:lpstr>
      <vt:lpstr>Sharing</vt:lpstr>
      <vt:lpstr>Why do we fear/avoid conflict?</vt:lpstr>
      <vt:lpstr>Defining conflict</vt:lpstr>
      <vt:lpstr>Defining Conflict</vt:lpstr>
      <vt:lpstr>Defining Conflict</vt:lpstr>
      <vt:lpstr>Defining Conflict</vt:lpstr>
      <vt:lpstr>Barriers to conflict engagement?</vt:lpstr>
      <vt:lpstr>Summary of issues</vt:lpstr>
      <vt:lpstr>“Engaging” in conflict</vt:lpstr>
      <vt:lpstr>An approach to ‘conflict’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2025-11-19T14:09:22Z</dcterms:created>
  <dcterms:modified xsi:type="dcterms:W3CDTF">2025-11-19T14:53:15Z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0x010100BCA5081B5C4CAF4F9FFF4E159CE79E78</vt:lpwstr>
  </property>
  <property fmtid="{D5CDD505-2E9C-101B-9397-08002B2CF9AE}" pid="3" name="MediaServiceImageTags">
    <vt:lpwstr/>
  </property>
</Properties>
</file>