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9" r:id="rId5"/>
    <p:sldMasterId id="2147483707" r:id="rId6"/>
  </p:sldMasterIdLst>
  <p:notesMasterIdLst>
    <p:notesMasterId r:id="rId29"/>
  </p:notesMasterIdLst>
  <p:sldIdLst>
    <p:sldId id="4124" r:id="rId7"/>
    <p:sldId id="278" r:id="rId8"/>
    <p:sldId id="280" r:id="rId9"/>
    <p:sldId id="292" r:id="rId10"/>
    <p:sldId id="290" r:id="rId11"/>
    <p:sldId id="293" r:id="rId12"/>
    <p:sldId id="294" r:id="rId13"/>
    <p:sldId id="300" r:id="rId14"/>
    <p:sldId id="287" r:id="rId15"/>
    <p:sldId id="301" r:id="rId16"/>
    <p:sldId id="296" r:id="rId17"/>
    <p:sldId id="298" r:id="rId18"/>
    <p:sldId id="302" r:id="rId19"/>
    <p:sldId id="303" r:id="rId20"/>
    <p:sldId id="304" r:id="rId21"/>
    <p:sldId id="264" r:id="rId22"/>
    <p:sldId id="265" r:id="rId23"/>
    <p:sldId id="305" r:id="rId24"/>
    <p:sldId id="306" r:id="rId25"/>
    <p:sldId id="308" r:id="rId26"/>
    <p:sldId id="307" r:id="rId27"/>
    <p:sldId id="4125" r:id="rId2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67C521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4663"/>
  </p:normalViewPr>
  <p:slideViewPr>
    <p:cSldViewPr snapToGrid="0" snapToObjects="1" showGuides="1">
      <p:cViewPr varScale="1">
        <p:scale>
          <a:sx n="63" d="100"/>
          <a:sy n="63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54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15212-2C96-4122-BE9D-80BF2EDD044F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77391D-934F-4EBB-86A6-9678B86337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“…</a:t>
          </a:r>
          <a:r>
            <a:rPr lang="en-US" b="0" i="0" dirty="0">
              <a:solidFill>
                <a:schemeClr val="tx1"/>
              </a:solidFill>
            </a:rPr>
            <a:t>the average person wasted seven days on the previous behaviors. </a:t>
          </a:r>
          <a:endParaRPr lang="en-US" dirty="0">
            <a:solidFill>
              <a:schemeClr val="tx1"/>
            </a:solidFill>
          </a:endParaRPr>
        </a:p>
      </dgm:t>
    </dgm:pt>
    <dgm:pt modelId="{93D368E3-02B5-46E6-A1D5-93A0D4BD094A}" type="parTrans" cxnId="{4E81BE0E-DFFF-459B-BA2F-8534328E66D2}">
      <dgm:prSet/>
      <dgm:spPr/>
      <dgm:t>
        <a:bodyPr/>
        <a:lstStyle/>
        <a:p>
          <a:endParaRPr lang="en-US"/>
        </a:p>
      </dgm:t>
    </dgm:pt>
    <dgm:pt modelId="{C81D72DF-A488-4FF4-8F30-8DC437312C00}" type="sibTrans" cxnId="{4E81BE0E-DFFF-459B-BA2F-8534328E66D2}">
      <dgm:prSet phldrT="01" phldr="0"/>
      <dgm:spPr>
        <a:solidFill>
          <a:schemeClr val="accent1"/>
        </a:solidFill>
      </dgm:spPr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783A25BA-9C79-4DBF-82D4-5A7954E582D5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40% admitted to wasting two weeks or more. </a:t>
          </a:r>
          <a:endParaRPr lang="en-US" dirty="0">
            <a:solidFill>
              <a:schemeClr val="tx1"/>
            </a:solidFill>
          </a:endParaRPr>
        </a:p>
      </dgm:t>
    </dgm:pt>
    <dgm:pt modelId="{E1B9CC2B-90A0-4566-A21B-47B2EA679BDA}" type="parTrans" cxnId="{DDC4C530-A413-4DA3-8622-1B2BD860D0A7}">
      <dgm:prSet/>
      <dgm:spPr/>
      <dgm:t>
        <a:bodyPr/>
        <a:lstStyle/>
        <a:p>
          <a:endParaRPr lang="en-US"/>
        </a:p>
      </dgm:t>
    </dgm:pt>
    <dgm:pt modelId="{74154D4B-CBDD-495F-96FB-E6CB1FDF2683}" type="sibTrans" cxnId="{DDC4C530-A413-4DA3-8622-1B2BD860D0A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A071F0F7-F0C5-4416-A6D8-8EE8A991C03A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estimated the cost of their silence to be $7,500 to $50,000 </a:t>
          </a:r>
          <a:endParaRPr lang="en-US" dirty="0">
            <a:solidFill>
              <a:schemeClr val="tx1"/>
            </a:solidFill>
          </a:endParaRPr>
        </a:p>
      </dgm:t>
    </dgm:pt>
    <dgm:pt modelId="{F3914AB4-93E0-4748-A497-B23A1677FB7F}" type="parTrans" cxnId="{B6332310-70D8-4854-91E7-C42E4BAA95C6}">
      <dgm:prSet/>
      <dgm:spPr/>
      <dgm:t>
        <a:bodyPr/>
        <a:lstStyle/>
        <a:p>
          <a:endParaRPr lang="en-US"/>
        </a:p>
      </dgm:t>
    </dgm:pt>
    <dgm:pt modelId="{68F5CD76-25B1-4962-BB21-208FF6C92B55}" type="sibTrans" cxnId="{B6332310-70D8-4854-91E7-C42E4BAA95C6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5A137DF4-83A5-408C-862F-D7C880BEDD86}" type="pres">
      <dgm:prSet presAssocID="{56E15212-2C96-4122-BE9D-80BF2EDD044F}" presName="Name0" presStyleCnt="0">
        <dgm:presLayoutVars>
          <dgm:animLvl val="lvl"/>
          <dgm:resizeHandles val="exact"/>
        </dgm:presLayoutVars>
      </dgm:prSet>
      <dgm:spPr/>
    </dgm:pt>
    <dgm:pt modelId="{35E64F0E-BB9E-4370-B846-3F7E158B5C23}" type="pres">
      <dgm:prSet presAssocID="{4777391D-934F-4EBB-86A6-9678B863379C}" presName="compositeNode" presStyleCnt="0">
        <dgm:presLayoutVars>
          <dgm:bulletEnabled val="1"/>
        </dgm:presLayoutVars>
      </dgm:prSet>
      <dgm:spPr/>
    </dgm:pt>
    <dgm:pt modelId="{20542BF6-0AD3-4E47-B570-8E70704081C0}" type="pres">
      <dgm:prSet presAssocID="{4777391D-934F-4EBB-86A6-9678B863379C}" presName="bgRect" presStyleLbl="alignNode1" presStyleIdx="0" presStyleCnt="3" custScaleX="83545" custScaleY="83712"/>
      <dgm:spPr/>
    </dgm:pt>
    <dgm:pt modelId="{82BD8D15-962C-4E06-A98D-BCD1E84D1AEA}" type="pres">
      <dgm:prSet presAssocID="{C81D72DF-A488-4FF4-8F30-8DC437312C00}" presName="sibTransNodeRect" presStyleLbl="alignNode1" presStyleIdx="0" presStyleCnt="3" custAng="0" custScaleX="91808" custScaleY="100299">
        <dgm:presLayoutVars>
          <dgm:chMax val="0"/>
          <dgm:bulletEnabled val="1"/>
        </dgm:presLayoutVars>
      </dgm:prSet>
      <dgm:spPr/>
    </dgm:pt>
    <dgm:pt modelId="{0C5E8B2B-82E9-4956-B97C-249169733EA6}" type="pres">
      <dgm:prSet presAssocID="{4777391D-934F-4EBB-86A6-9678B863379C}" presName="nodeRect" presStyleLbl="alignNode1" presStyleIdx="0" presStyleCnt="3">
        <dgm:presLayoutVars>
          <dgm:bulletEnabled val="1"/>
        </dgm:presLayoutVars>
      </dgm:prSet>
      <dgm:spPr/>
    </dgm:pt>
    <dgm:pt modelId="{BA7F4AFB-953A-4B0C-8F41-66E225549B51}" type="pres">
      <dgm:prSet presAssocID="{C81D72DF-A488-4FF4-8F30-8DC437312C00}" presName="sibTrans" presStyleCnt="0"/>
      <dgm:spPr/>
    </dgm:pt>
    <dgm:pt modelId="{8423A386-1640-4D30-A74D-E8FADF2C6725}" type="pres">
      <dgm:prSet presAssocID="{783A25BA-9C79-4DBF-82D4-5A7954E582D5}" presName="compositeNode" presStyleCnt="0">
        <dgm:presLayoutVars>
          <dgm:bulletEnabled val="1"/>
        </dgm:presLayoutVars>
      </dgm:prSet>
      <dgm:spPr/>
    </dgm:pt>
    <dgm:pt modelId="{D12F7206-204D-4063-89BA-7E0528934C51}" type="pres">
      <dgm:prSet presAssocID="{783A25BA-9C79-4DBF-82D4-5A7954E582D5}" presName="bgRect" presStyleLbl="alignNode1" presStyleIdx="1" presStyleCnt="3" custScaleX="92481" custScaleY="83712"/>
      <dgm:spPr/>
    </dgm:pt>
    <dgm:pt modelId="{F771FEAA-61FB-4088-BDCE-39FB025BFF19}" type="pres">
      <dgm:prSet presAssocID="{74154D4B-CBDD-495F-96FB-E6CB1FDF268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A512F30-583C-41B9-B81D-A50EE72775E3}" type="pres">
      <dgm:prSet presAssocID="{783A25BA-9C79-4DBF-82D4-5A7954E582D5}" presName="nodeRect" presStyleLbl="alignNode1" presStyleIdx="1" presStyleCnt="3">
        <dgm:presLayoutVars>
          <dgm:bulletEnabled val="1"/>
        </dgm:presLayoutVars>
      </dgm:prSet>
      <dgm:spPr/>
    </dgm:pt>
    <dgm:pt modelId="{FB121844-7C4E-4BA2-B9B9-15D4E014817A}" type="pres">
      <dgm:prSet presAssocID="{74154D4B-CBDD-495F-96FB-E6CB1FDF2683}" presName="sibTrans" presStyleCnt="0"/>
      <dgm:spPr/>
    </dgm:pt>
    <dgm:pt modelId="{D536EB31-2BB6-4D72-A1B3-1AF7D7E2234A}" type="pres">
      <dgm:prSet presAssocID="{A071F0F7-F0C5-4416-A6D8-8EE8A991C03A}" presName="compositeNode" presStyleCnt="0">
        <dgm:presLayoutVars>
          <dgm:bulletEnabled val="1"/>
        </dgm:presLayoutVars>
      </dgm:prSet>
      <dgm:spPr/>
    </dgm:pt>
    <dgm:pt modelId="{A3A6E3A0-420B-4FE7-ACA4-F6BA7F0E7B31}" type="pres">
      <dgm:prSet presAssocID="{A071F0F7-F0C5-4416-A6D8-8EE8A991C03A}" presName="bgRect" presStyleLbl="alignNode1" presStyleIdx="2" presStyleCnt="3" custScaleX="91529" custScaleY="83712"/>
      <dgm:spPr/>
    </dgm:pt>
    <dgm:pt modelId="{F65C9BF5-7EC5-4791-8BAE-EE579B64DF7F}" type="pres">
      <dgm:prSet presAssocID="{68F5CD76-25B1-4962-BB21-208FF6C92B5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456640A-7E1F-4988-9BC4-B7CFC7457917}" type="pres">
      <dgm:prSet presAssocID="{A071F0F7-F0C5-4416-A6D8-8EE8A991C03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E81BE0E-DFFF-459B-BA2F-8534328E66D2}" srcId="{56E15212-2C96-4122-BE9D-80BF2EDD044F}" destId="{4777391D-934F-4EBB-86A6-9678B863379C}" srcOrd="0" destOrd="0" parTransId="{93D368E3-02B5-46E6-A1D5-93A0D4BD094A}" sibTransId="{C81D72DF-A488-4FF4-8F30-8DC437312C00}"/>
    <dgm:cxn modelId="{B6332310-70D8-4854-91E7-C42E4BAA95C6}" srcId="{56E15212-2C96-4122-BE9D-80BF2EDD044F}" destId="{A071F0F7-F0C5-4416-A6D8-8EE8A991C03A}" srcOrd="2" destOrd="0" parTransId="{F3914AB4-93E0-4748-A497-B23A1677FB7F}" sibTransId="{68F5CD76-25B1-4962-BB21-208FF6C92B55}"/>
    <dgm:cxn modelId="{DDC4C530-A413-4DA3-8622-1B2BD860D0A7}" srcId="{56E15212-2C96-4122-BE9D-80BF2EDD044F}" destId="{783A25BA-9C79-4DBF-82D4-5A7954E582D5}" srcOrd="1" destOrd="0" parTransId="{E1B9CC2B-90A0-4566-A21B-47B2EA679BDA}" sibTransId="{74154D4B-CBDD-495F-96FB-E6CB1FDF2683}"/>
    <dgm:cxn modelId="{B1B8DE31-626C-4257-828C-A2105A439400}" type="presOf" srcId="{783A25BA-9C79-4DBF-82D4-5A7954E582D5}" destId="{AA512F30-583C-41B9-B81D-A50EE72775E3}" srcOrd="1" destOrd="0" presId="urn:microsoft.com/office/officeart/2016/7/layout/LinearBlockProcessNumbered"/>
    <dgm:cxn modelId="{F51F5164-6ADB-402C-A5B0-3FBC699B4EC6}" type="presOf" srcId="{A071F0F7-F0C5-4416-A6D8-8EE8A991C03A}" destId="{A3A6E3A0-420B-4FE7-ACA4-F6BA7F0E7B31}" srcOrd="0" destOrd="0" presId="urn:microsoft.com/office/officeart/2016/7/layout/LinearBlockProcessNumbered"/>
    <dgm:cxn modelId="{86AB5771-A81E-4BF8-8E66-94A672A04AAB}" type="presOf" srcId="{C81D72DF-A488-4FF4-8F30-8DC437312C00}" destId="{82BD8D15-962C-4E06-A98D-BCD1E84D1AEA}" srcOrd="0" destOrd="0" presId="urn:microsoft.com/office/officeart/2016/7/layout/LinearBlockProcessNumbered"/>
    <dgm:cxn modelId="{0D50B480-9090-412A-B280-FCDA928C505B}" type="presOf" srcId="{4777391D-934F-4EBB-86A6-9678B863379C}" destId="{0C5E8B2B-82E9-4956-B97C-249169733EA6}" srcOrd="1" destOrd="0" presId="urn:microsoft.com/office/officeart/2016/7/layout/LinearBlockProcessNumbered"/>
    <dgm:cxn modelId="{BBB5419A-A412-4BD2-B38E-D28F4B9D9136}" type="presOf" srcId="{A071F0F7-F0C5-4416-A6D8-8EE8A991C03A}" destId="{D456640A-7E1F-4988-9BC4-B7CFC7457917}" srcOrd="1" destOrd="0" presId="urn:microsoft.com/office/officeart/2016/7/layout/LinearBlockProcessNumbered"/>
    <dgm:cxn modelId="{B2E4FFBA-9204-41A1-A796-78AF64B7D698}" type="presOf" srcId="{4777391D-934F-4EBB-86A6-9678B863379C}" destId="{20542BF6-0AD3-4E47-B570-8E70704081C0}" srcOrd="0" destOrd="0" presId="urn:microsoft.com/office/officeart/2016/7/layout/LinearBlockProcessNumbered"/>
    <dgm:cxn modelId="{7B8AE7C6-2261-4453-AD4D-3A0F88F4EF7E}" type="presOf" srcId="{68F5CD76-25B1-4962-BB21-208FF6C92B55}" destId="{F65C9BF5-7EC5-4791-8BAE-EE579B64DF7F}" srcOrd="0" destOrd="0" presId="urn:microsoft.com/office/officeart/2016/7/layout/LinearBlockProcessNumbered"/>
    <dgm:cxn modelId="{66ED53CC-F586-4C42-95B2-439030A60577}" type="presOf" srcId="{783A25BA-9C79-4DBF-82D4-5A7954E582D5}" destId="{D12F7206-204D-4063-89BA-7E0528934C51}" srcOrd="0" destOrd="0" presId="urn:microsoft.com/office/officeart/2016/7/layout/LinearBlockProcessNumbered"/>
    <dgm:cxn modelId="{ACCFB1CE-9CDB-4E6C-BC61-DC19E27656D3}" type="presOf" srcId="{74154D4B-CBDD-495F-96FB-E6CB1FDF2683}" destId="{F771FEAA-61FB-4088-BDCE-39FB025BFF19}" srcOrd="0" destOrd="0" presId="urn:microsoft.com/office/officeart/2016/7/layout/LinearBlockProcessNumbered"/>
    <dgm:cxn modelId="{43E4E6DF-9165-4781-B307-C6A4648F4C6D}" type="presOf" srcId="{56E15212-2C96-4122-BE9D-80BF2EDD044F}" destId="{5A137DF4-83A5-408C-862F-D7C880BEDD86}" srcOrd="0" destOrd="0" presId="urn:microsoft.com/office/officeart/2016/7/layout/LinearBlockProcessNumbered"/>
    <dgm:cxn modelId="{637A1EF0-F80C-43B6-B1CE-5E5AD0872548}" type="presParOf" srcId="{5A137DF4-83A5-408C-862F-D7C880BEDD86}" destId="{35E64F0E-BB9E-4370-B846-3F7E158B5C23}" srcOrd="0" destOrd="0" presId="urn:microsoft.com/office/officeart/2016/7/layout/LinearBlockProcessNumbered"/>
    <dgm:cxn modelId="{C9AA7F54-00C9-4DB0-91A1-06E5A4A1E132}" type="presParOf" srcId="{35E64F0E-BB9E-4370-B846-3F7E158B5C23}" destId="{20542BF6-0AD3-4E47-B570-8E70704081C0}" srcOrd="0" destOrd="0" presId="urn:microsoft.com/office/officeart/2016/7/layout/LinearBlockProcessNumbered"/>
    <dgm:cxn modelId="{A54029ED-ADAD-47CB-878B-45489E18C943}" type="presParOf" srcId="{35E64F0E-BB9E-4370-B846-3F7E158B5C23}" destId="{82BD8D15-962C-4E06-A98D-BCD1E84D1AEA}" srcOrd="1" destOrd="0" presId="urn:microsoft.com/office/officeart/2016/7/layout/LinearBlockProcessNumbered"/>
    <dgm:cxn modelId="{2580CE9A-D666-42F6-B525-D603A6669CB1}" type="presParOf" srcId="{35E64F0E-BB9E-4370-B846-3F7E158B5C23}" destId="{0C5E8B2B-82E9-4956-B97C-249169733EA6}" srcOrd="2" destOrd="0" presId="urn:microsoft.com/office/officeart/2016/7/layout/LinearBlockProcessNumbered"/>
    <dgm:cxn modelId="{48407DA0-AC5B-417E-B4EE-BD48F23751BE}" type="presParOf" srcId="{5A137DF4-83A5-408C-862F-D7C880BEDD86}" destId="{BA7F4AFB-953A-4B0C-8F41-66E225549B51}" srcOrd="1" destOrd="0" presId="urn:microsoft.com/office/officeart/2016/7/layout/LinearBlockProcessNumbered"/>
    <dgm:cxn modelId="{7E6063EB-1367-4232-8BD8-AB1D4BEE079A}" type="presParOf" srcId="{5A137DF4-83A5-408C-862F-D7C880BEDD86}" destId="{8423A386-1640-4D30-A74D-E8FADF2C6725}" srcOrd="2" destOrd="0" presId="urn:microsoft.com/office/officeart/2016/7/layout/LinearBlockProcessNumbered"/>
    <dgm:cxn modelId="{4CDBCD39-4347-47E0-9C0F-567B2C0E04EA}" type="presParOf" srcId="{8423A386-1640-4D30-A74D-E8FADF2C6725}" destId="{D12F7206-204D-4063-89BA-7E0528934C51}" srcOrd="0" destOrd="0" presId="urn:microsoft.com/office/officeart/2016/7/layout/LinearBlockProcessNumbered"/>
    <dgm:cxn modelId="{8A02543B-0496-4ABC-84D8-964E2C7E2351}" type="presParOf" srcId="{8423A386-1640-4D30-A74D-E8FADF2C6725}" destId="{F771FEAA-61FB-4088-BDCE-39FB025BFF19}" srcOrd="1" destOrd="0" presId="urn:microsoft.com/office/officeart/2016/7/layout/LinearBlockProcessNumbered"/>
    <dgm:cxn modelId="{6A25313C-E2FC-43E6-BD15-63CCC9E43DE1}" type="presParOf" srcId="{8423A386-1640-4D30-A74D-E8FADF2C6725}" destId="{AA512F30-583C-41B9-B81D-A50EE72775E3}" srcOrd="2" destOrd="0" presId="urn:microsoft.com/office/officeart/2016/7/layout/LinearBlockProcessNumbered"/>
    <dgm:cxn modelId="{0B85B2F0-4083-4C2D-9265-B79C5EECFA08}" type="presParOf" srcId="{5A137DF4-83A5-408C-862F-D7C880BEDD86}" destId="{FB121844-7C4E-4BA2-B9B9-15D4E014817A}" srcOrd="3" destOrd="0" presId="urn:microsoft.com/office/officeart/2016/7/layout/LinearBlockProcessNumbered"/>
    <dgm:cxn modelId="{D6DCB12A-2C96-4776-8DB1-6CE1D8FEEA6D}" type="presParOf" srcId="{5A137DF4-83A5-408C-862F-D7C880BEDD86}" destId="{D536EB31-2BB6-4D72-A1B3-1AF7D7E2234A}" srcOrd="4" destOrd="0" presId="urn:microsoft.com/office/officeart/2016/7/layout/LinearBlockProcessNumbered"/>
    <dgm:cxn modelId="{C5D9E1AC-F25F-4F24-B815-01377A3C3020}" type="presParOf" srcId="{D536EB31-2BB6-4D72-A1B3-1AF7D7E2234A}" destId="{A3A6E3A0-420B-4FE7-ACA4-F6BA7F0E7B31}" srcOrd="0" destOrd="0" presId="urn:microsoft.com/office/officeart/2016/7/layout/LinearBlockProcessNumbered"/>
    <dgm:cxn modelId="{F373A85E-01AB-4071-BE47-2A6E64D42FFE}" type="presParOf" srcId="{D536EB31-2BB6-4D72-A1B3-1AF7D7E2234A}" destId="{F65C9BF5-7EC5-4791-8BAE-EE579B64DF7F}" srcOrd="1" destOrd="0" presId="urn:microsoft.com/office/officeart/2016/7/layout/LinearBlockProcessNumbered"/>
    <dgm:cxn modelId="{B51F95F7-CC64-45BB-A2CE-1218513D1713}" type="presParOf" srcId="{D536EB31-2BB6-4D72-A1B3-1AF7D7E2234A}" destId="{D456640A-7E1F-4988-9BC4-B7CFC745791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42BF6-0AD3-4E47-B570-8E70704081C0}">
      <dsp:nvSpPr>
        <dsp:cNvPr id="0" name=""/>
        <dsp:cNvSpPr/>
      </dsp:nvSpPr>
      <dsp:spPr>
        <a:xfrm>
          <a:off x="107875" y="543494"/>
          <a:ext cx="2139476" cy="25725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0" rIns="2529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“…</a:t>
          </a:r>
          <a:r>
            <a:rPr lang="en-US" sz="1700" b="0" i="0" kern="1200" dirty="0">
              <a:solidFill>
                <a:schemeClr val="tx1"/>
              </a:solidFill>
            </a:rPr>
            <a:t>the average person wasted seven days on the previous behaviors.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07875" y="1572496"/>
        <a:ext cx="2139476" cy="1543502"/>
      </dsp:txXfrm>
    </dsp:sp>
    <dsp:sp modelId="{82BD8D15-962C-4E06-A98D-BCD1E84D1AEA}">
      <dsp:nvSpPr>
        <dsp:cNvPr id="0" name=""/>
        <dsp:cNvSpPr/>
      </dsp:nvSpPr>
      <dsp:spPr>
        <a:xfrm>
          <a:off x="2073" y="291388"/>
          <a:ext cx="2351080" cy="1232891"/>
        </a:xfrm>
        <a:prstGeom prst="rect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165100" rIns="252957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01</a:t>
          </a:r>
          <a:endParaRPr lang="en-US" sz="6400" kern="1200" dirty="0"/>
        </a:p>
      </dsp:txBody>
      <dsp:txXfrm>
        <a:off x="2073" y="291388"/>
        <a:ext cx="2351080" cy="1232891"/>
      </dsp:txXfrm>
    </dsp:sp>
    <dsp:sp modelId="{D12F7206-204D-4063-89BA-7E0528934C51}">
      <dsp:nvSpPr>
        <dsp:cNvPr id="0" name=""/>
        <dsp:cNvSpPr/>
      </dsp:nvSpPr>
      <dsp:spPr>
        <a:xfrm>
          <a:off x="2654299" y="541657"/>
          <a:ext cx="2368315" cy="25725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0" rIns="2529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tx1"/>
              </a:solidFill>
            </a:rPr>
            <a:t>40% admitted to wasting two weeks or more.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654299" y="1570658"/>
        <a:ext cx="2368315" cy="1543502"/>
      </dsp:txXfrm>
    </dsp:sp>
    <dsp:sp modelId="{F771FEAA-61FB-4088-BDCE-39FB025BFF19}">
      <dsp:nvSpPr>
        <dsp:cNvPr id="0" name=""/>
        <dsp:cNvSpPr/>
      </dsp:nvSpPr>
      <dsp:spPr>
        <a:xfrm>
          <a:off x="2558023" y="291388"/>
          <a:ext cx="2560866" cy="12292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165100" rIns="252957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02</a:t>
          </a:r>
        </a:p>
      </dsp:txBody>
      <dsp:txXfrm>
        <a:off x="2558023" y="291388"/>
        <a:ext cx="2560866" cy="1229216"/>
      </dsp:txXfrm>
    </dsp:sp>
    <dsp:sp modelId="{A3A6E3A0-420B-4FE7-ACA4-F6BA7F0E7B31}">
      <dsp:nvSpPr>
        <dsp:cNvPr id="0" name=""/>
        <dsp:cNvSpPr/>
      </dsp:nvSpPr>
      <dsp:spPr>
        <a:xfrm>
          <a:off x="5432225" y="541657"/>
          <a:ext cx="2343935" cy="25725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0" rIns="2529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tx1"/>
              </a:solidFill>
            </a:rPr>
            <a:t>estimated the cost of their silence to be $7,500 to $50,000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432225" y="1570658"/>
        <a:ext cx="2343935" cy="1543502"/>
      </dsp:txXfrm>
    </dsp:sp>
    <dsp:sp modelId="{F65C9BF5-7EC5-4791-8BAE-EE579B64DF7F}">
      <dsp:nvSpPr>
        <dsp:cNvPr id="0" name=""/>
        <dsp:cNvSpPr/>
      </dsp:nvSpPr>
      <dsp:spPr>
        <a:xfrm>
          <a:off x="5323759" y="291388"/>
          <a:ext cx="2560866" cy="12292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165100" rIns="252957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03</a:t>
          </a:r>
          <a:endParaRPr lang="en-US" sz="6400" kern="1200" dirty="0"/>
        </a:p>
      </dsp:txBody>
      <dsp:txXfrm>
        <a:off x="5323759" y="291388"/>
        <a:ext cx="2560866" cy="122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1190F-EEAA-4497-81E1-B4A8A37EDDA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16B1A-88B8-4D19-8333-DBC275E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97945-072A-4EBB-9FF6-51EE759AC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83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97945-072A-4EBB-9FF6-51EE759AC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51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6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5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85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43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29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3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7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97945-072A-4EBB-9FF6-51EE759AC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03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6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3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9631" y="1173540"/>
            <a:ext cx="4607169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630" y="2150013"/>
            <a:ext cx="4607170" cy="22988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405"/>
            <a:ext cx="8229600" cy="616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759"/>
            <a:ext cx="8229600" cy="3018124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79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342900" indent="13716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920A-415E-2000-5DA7-0EF7814B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55A4D-B866-5829-9AC1-BAF8C498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AFED-46F2-4686-AB8E-46BA4363172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AE5D7-CB23-9EBD-2D01-13FC784F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89A09-9D80-E244-1FEB-F65F05F3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F1BF-29F7-4DAB-A6C3-4B1E51E9E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0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DE6E9-F832-FF97-E307-2720FCCF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AFED-46F2-4686-AB8E-46BA4363172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776C9-F528-9437-EC6F-05946453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D264A-F89D-2F1F-2A96-DF1FF025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F1BF-29F7-4DAB-A6C3-4B1E51E9E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41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1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6455"/>
            <a:ext cx="8229600" cy="360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1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2366"/>
            <a:ext cx="8229600" cy="656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405"/>
            <a:ext cx="8229600" cy="616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759"/>
            <a:ext cx="8229600" cy="3018124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79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342900" indent="13716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1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2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6455"/>
            <a:ext cx="8229600" cy="360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1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7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2366"/>
            <a:ext cx="8229600" cy="656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Masthead" descr="Bright green bar with dark green Michigan State University logo">
            <a:extLst>
              <a:ext uri="{FF2B5EF4-FFF2-40B4-BE49-F238E27FC236}">
                <a16:creationId xmlns:a16="http://schemas.microsoft.com/office/drawing/2014/main" id="{8986502F-0ACD-604D-B6AF-8A0067EBF2A0}"/>
              </a:ext>
            </a:extLst>
          </p:cNvPr>
          <p:cNvGrpSpPr/>
          <p:nvPr userDrawn="1"/>
        </p:nvGrpSpPr>
        <p:grpSpPr>
          <a:xfrm>
            <a:off x="0" y="-1"/>
            <a:ext cx="9144000" cy="572589"/>
            <a:chOff x="0" y="-1"/>
            <a:chExt cx="9144000" cy="572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FB6781-57FA-6A4E-BFBA-2DA2E94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"/>
              <a:ext cx="9144000" cy="136525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ichigan State University logo">
              <a:extLst>
                <a:ext uri="{FF2B5EF4-FFF2-40B4-BE49-F238E27FC236}">
                  <a16:creationId xmlns:a16="http://schemas.microsoft.com/office/drawing/2014/main" id="{48600C1D-8557-9544-8137-B802197EB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640038" y="289664"/>
              <a:ext cx="3351561" cy="282924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Masthead" descr="Bright green bar with dark green Michigan State University logo">
            <a:extLst>
              <a:ext uri="{FF2B5EF4-FFF2-40B4-BE49-F238E27FC236}">
                <a16:creationId xmlns:a16="http://schemas.microsoft.com/office/drawing/2014/main" id="{8986502F-0ACD-604D-B6AF-8A0067EBF2A0}"/>
              </a:ext>
            </a:extLst>
          </p:cNvPr>
          <p:cNvGrpSpPr/>
          <p:nvPr userDrawn="1"/>
        </p:nvGrpSpPr>
        <p:grpSpPr>
          <a:xfrm>
            <a:off x="0" y="-1"/>
            <a:ext cx="9144000" cy="572589"/>
            <a:chOff x="0" y="-1"/>
            <a:chExt cx="9144000" cy="572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FB6781-57FA-6A4E-BFBA-2DA2E94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"/>
              <a:ext cx="9144000" cy="136525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ichigan State University logo">
              <a:extLst>
                <a:ext uri="{FF2B5EF4-FFF2-40B4-BE49-F238E27FC236}">
                  <a16:creationId xmlns:a16="http://schemas.microsoft.com/office/drawing/2014/main" id="{48600C1D-8557-9544-8137-B802197EB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640038" y="289664"/>
              <a:ext cx="3351561" cy="282924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0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en/restroom-sign-gentlemen-symbol-man-30498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nextinnonprofits.com/2020/04/nonproift-covid-relief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work.com/resources/tips-for-building-trust-with-your-tea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dynamics.io/blog/7-behaviors-that-build-trust-in-virtual-teams-and-hybrid-teams#:~:text=Key%20behaviors%20include%20consistent%20communication,a%20strong%20foundation%20of%20trus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higheredjobs.com/articles/articleDisplay.cfm?ID=88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msu.edu/professional-development/courses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jodymichael.com/blog/when-not-to-have-a-crucial-conversation/#:~:text=The%20study%20showed%20the%20average,to%20be%20more%20than%20%2450%2C000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DE67-32C2-7CAA-E899-6CC0FE1C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0850" y="1526270"/>
            <a:ext cx="6153150" cy="976474"/>
          </a:xfrm>
        </p:spPr>
        <p:txBody>
          <a:bodyPr>
            <a:normAutofit fontScale="90000"/>
          </a:bodyPr>
          <a:lstStyle/>
          <a:p>
            <a:r>
              <a:rPr lang="en-US" dirty="0"/>
              <a:t>Kathie Elliott</a:t>
            </a:r>
            <a:br>
              <a:rPr lang="en-US" dirty="0"/>
            </a:br>
            <a:r>
              <a:rPr lang="en-US" dirty="0"/>
              <a:t>Organization and Professional Development</a:t>
            </a:r>
            <a:br>
              <a:rPr lang="en-US" dirty="0"/>
            </a:br>
            <a:r>
              <a:rPr lang="en-US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72425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371D-C4C2-7139-978C-CD3F29AF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50" y="722530"/>
            <a:ext cx="7579456" cy="798774"/>
          </a:xfrm>
          <a:noFill/>
        </p:spPr>
        <p:txBody>
          <a:bodyPr anchor="ctr"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64339"/>
                </a:solidFill>
              </a:rPr>
              <a:t>Stories, and Solutions: Six Sources</a:t>
            </a:r>
            <a:br>
              <a:rPr lang="en-US" sz="2700" dirty="0">
                <a:solidFill>
                  <a:srgbClr val="FFFFFF"/>
                </a:solidFill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A5D85C-D91F-00AF-E2AB-1672853A0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232944"/>
              </p:ext>
            </p:extLst>
          </p:nvPr>
        </p:nvGraphicFramePr>
        <p:xfrm>
          <a:off x="1452520" y="2190604"/>
          <a:ext cx="6238959" cy="245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411">
                  <a:extLst>
                    <a:ext uri="{9D8B030D-6E8A-4147-A177-3AD203B41FA5}">
                      <a16:colId xmlns:a16="http://schemas.microsoft.com/office/drawing/2014/main" val="728329329"/>
                    </a:ext>
                  </a:extLst>
                </a:gridCol>
                <a:gridCol w="2535506">
                  <a:extLst>
                    <a:ext uri="{9D8B030D-6E8A-4147-A177-3AD203B41FA5}">
                      <a16:colId xmlns:a16="http://schemas.microsoft.com/office/drawing/2014/main" val="3631053272"/>
                    </a:ext>
                  </a:extLst>
                </a:gridCol>
                <a:gridCol w="2496042">
                  <a:extLst>
                    <a:ext uri="{9D8B030D-6E8A-4147-A177-3AD203B41FA5}">
                      <a16:colId xmlns:a16="http://schemas.microsoft.com/office/drawing/2014/main" val="114987108"/>
                    </a:ext>
                  </a:extLst>
                </a:gridCol>
              </a:tblGrid>
              <a:tr h="32022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64339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MOTIVATION</a:t>
                      </a: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ABILITY</a:t>
                      </a: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0332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PERSONAL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They don’t care about driving safely and the risk to others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They have an injury, and then they moved to make the lane change, the muscle spasmed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30689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SOCIAL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 passenger is telling them to hurry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Their passenger told them the lane was clear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68283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STRUCTURAL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People are rarely pulled over for lane-change infractions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 road sign was missing or not placed far enough back to respond in time.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776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90E6AB-D4D4-18D8-C6A9-59EE0969860A}"/>
              </a:ext>
            </a:extLst>
          </p:cNvPr>
          <p:cNvSpPr txBox="1"/>
          <p:nvPr/>
        </p:nvSpPr>
        <p:spPr>
          <a:xfrm>
            <a:off x="971043" y="1391830"/>
            <a:ext cx="742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Example: You’re cut off in traffic</a:t>
            </a:r>
          </a:p>
        </p:txBody>
      </p:sp>
    </p:spTree>
    <p:extLst>
      <p:ext uri="{BB962C8B-B14F-4D97-AF65-F5344CB8AC3E}">
        <p14:creationId xmlns:p14="http://schemas.microsoft.com/office/powerpoint/2010/main" val="2326133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8EA390-A56B-7ECB-AA69-8CEFFB56EA4A}"/>
              </a:ext>
            </a:extLst>
          </p:cNvPr>
          <p:cNvSpPr txBox="1"/>
          <p:nvPr/>
        </p:nvSpPr>
        <p:spPr>
          <a:xfrm>
            <a:off x="90053" y="685444"/>
            <a:ext cx="8592702" cy="929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WHY: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Why are you having the conversation?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E6CD9-274E-616B-0445-06A4469F2558}"/>
              </a:ext>
            </a:extLst>
          </p:cNvPr>
          <p:cNvSpPr txBox="1"/>
          <p:nvPr/>
        </p:nvSpPr>
        <p:spPr>
          <a:xfrm>
            <a:off x="389458" y="3993738"/>
            <a:ext cx="8527965" cy="929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What do they think your intent is? 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What impact could this belief have on their participation and honesty?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DD87AEA-23A2-3A23-11C5-484F8CC486F1}"/>
              </a:ext>
            </a:extLst>
          </p:cNvPr>
          <p:cNvGraphicFramePr>
            <a:graphicFrameLocks noGrp="1"/>
          </p:cNvGraphicFramePr>
          <p:nvPr/>
        </p:nvGraphicFramePr>
        <p:xfrm>
          <a:off x="1995207" y="1704645"/>
          <a:ext cx="47823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197">
                  <a:extLst>
                    <a:ext uri="{9D8B030D-6E8A-4147-A177-3AD203B41FA5}">
                      <a16:colId xmlns:a16="http://schemas.microsoft.com/office/drawing/2014/main" val="3773395689"/>
                    </a:ext>
                  </a:extLst>
                </a:gridCol>
                <a:gridCol w="2391197">
                  <a:extLst>
                    <a:ext uri="{9D8B030D-6E8A-4147-A177-3AD203B41FA5}">
                      <a16:colId xmlns:a16="http://schemas.microsoft.com/office/drawing/2014/main" val="1956436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64339"/>
                          </a:solidFill>
                        </a:rPr>
                        <a:t>DISRUPTIVE INTENT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64339"/>
                          </a:solidFill>
                        </a:rPr>
                        <a:t>HELPFUL INTENT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55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Be right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Find the truth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81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Look good, save face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Learn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9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Win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Find a solution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046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Punish, blame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Produce long-term results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8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Strengthen relationships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97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4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8EA390-A56B-7ECB-AA69-8CEFFB56EA4A}"/>
              </a:ext>
            </a:extLst>
          </p:cNvPr>
          <p:cNvSpPr txBox="1"/>
          <p:nvPr/>
        </p:nvSpPr>
        <p:spPr>
          <a:xfrm>
            <a:off x="389458" y="555972"/>
            <a:ext cx="7095331" cy="929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HOW: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0FA3B-5091-C6E5-A508-FB9597AE5D70}"/>
              </a:ext>
            </a:extLst>
          </p:cNvPr>
          <p:cNvSpPr txBox="1"/>
          <p:nvPr/>
        </p:nvSpPr>
        <p:spPr>
          <a:xfrm>
            <a:off x="2650922" y="1661020"/>
            <a:ext cx="3254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Confidently, but with humility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Privately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Distraction free (to extent possible)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With curiosity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With emotions under control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Without pre-drawn conclusions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7" name="Picture 6" descr="A person with a question mark&#10;&#10;Description automatically generated">
            <a:extLst>
              <a:ext uri="{FF2B5EF4-FFF2-40B4-BE49-F238E27FC236}">
                <a16:creationId xmlns:a16="http://schemas.microsoft.com/office/drawing/2014/main" id="{DD4086C6-9890-20A8-D668-56B6ACF2A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5850" y="1964029"/>
            <a:ext cx="2809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E7C8-E243-1021-E86D-A02DE55B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4995"/>
            <a:ext cx="8229600" cy="681635"/>
          </a:xfrm>
        </p:spPr>
        <p:txBody>
          <a:bodyPr>
            <a:noAutofit/>
          </a:bodyPr>
          <a:lstStyle/>
          <a:p>
            <a:r>
              <a:rPr lang="en-US" sz="3600" b="1" dirty="0"/>
              <a:t>Yes,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50F3-4EE6-04C7-ED7F-A581B381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91" y="1496376"/>
            <a:ext cx="4264503" cy="1884366"/>
          </a:xfrm>
        </p:spPr>
        <p:txBody>
          <a:bodyPr/>
          <a:lstStyle/>
          <a:p>
            <a:r>
              <a:rPr lang="en-US" i="1" dirty="0"/>
              <a:t>I know how they are</a:t>
            </a:r>
          </a:p>
          <a:p>
            <a:r>
              <a:rPr lang="en-US" i="1" dirty="0"/>
              <a:t>I wasn’t born yesterday</a:t>
            </a:r>
          </a:p>
          <a:p>
            <a:r>
              <a:rPr lang="en-US" i="1" dirty="0"/>
              <a:t>Everyone else sees it the same way</a:t>
            </a:r>
          </a:p>
          <a:p>
            <a:r>
              <a:rPr lang="en-US" i="1" dirty="0"/>
              <a:t>My instincts tells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14CC-9E41-5659-D0F8-F37EE5E2D9BF}"/>
              </a:ext>
            </a:extLst>
          </p:cNvPr>
          <p:cNvSpPr txBox="1"/>
          <p:nvPr/>
        </p:nvSpPr>
        <p:spPr>
          <a:xfrm>
            <a:off x="987228" y="3514699"/>
            <a:ext cx="7379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433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Be a scientist and approach the conversation with curiosity instead of dread.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64339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433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Turn your assumptions about the underlying cause into a working hypothesis – then gather data!</a:t>
            </a:r>
          </a:p>
        </p:txBody>
      </p:sp>
      <p:pic>
        <p:nvPicPr>
          <p:cNvPr id="1026" name="Picture 2" descr="Social Science Research | Topics, Methods &amp; Examples - Video &amp; Lesson  Transcript | Study.com">
            <a:extLst>
              <a:ext uri="{FF2B5EF4-FFF2-40B4-BE49-F238E27FC236}">
                <a16:creationId xmlns:a16="http://schemas.microsoft.com/office/drawing/2014/main" id="{22BD1F8C-EC40-8AAC-1BE2-5CAD1B46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20" y="1050447"/>
            <a:ext cx="2264506" cy="22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56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C21C-615F-1A4D-D8F7-3ABCAE92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95" y="653234"/>
            <a:ext cx="8229600" cy="360175"/>
          </a:xfrm>
        </p:spPr>
        <p:txBody>
          <a:bodyPr>
            <a:noAutofit/>
          </a:bodyPr>
          <a:lstStyle/>
          <a:p>
            <a:r>
              <a:rPr lang="en-US" sz="3600" b="1" dirty="0"/>
              <a:t>SAFETY: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CA28F-F657-24D2-192E-DC8211C7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709" y="1315459"/>
            <a:ext cx="6768986" cy="1446399"/>
          </a:xfrm>
        </p:spPr>
        <p:txBody>
          <a:bodyPr/>
          <a:lstStyle/>
          <a:p>
            <a:r>
              <a:rPr lang="en-US" sz="1800" dirty="0"/>
              <a:t>Do they feel safe sharing their experiences, or reasons?</a:t>
            </a:r>
          </a:p>
          <a:p>
            <a:r>
              <a:rPr lang="en-US" sz="1800" dirty="0"/>
              <a:t>Would they tell you if they didn’t?</a:t>
            </a:r>
          </a:p>
          <a:p>
            <a:r>
              <a:rPr lang="en-US" sz="1800" dirty="0"/>
              <a:t>Assuming they wouldn’t, how might you know they don’t feel safe?</a:t>
            </a:r>
          </a:p>
          <a:p>
            <a:r>
              <a:rPr lang="en-US" sz="1800" dirty="0"/>
              <a:t>WHY does it matter?</a:t>
            </a:r>
            <a:br>
              <a:rPr lang="en-US" sz="1800" dirty="0"/>
            </a:br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9B4CE-E5FD-16C9-CFD3-129B0EEF5DA8}"/>
              </a:ext>
            </a:extLst>
          </p:cNvPr>
          <p:cNvSpPr txBox="1"/>
          <p:nvPr/>
        </p:nvSpPr>
        <p:spPr>
          <a:xfrm>
            <a:off x="699961" y="2975991"/>
            <a:ext cx="7816906" cy="1077218"/>
          </a:xfrm>
          <a:custGeom>
            <a:avLst/>
            <a:gdLst>
              <a:gd name="connsiteX0" fmla="*/ 0 w 7816906"/>
              <a:gd name="connsiteY0" fmla="*/ 0 h 1077218"/>
              <a:gd name="connsiteX1" fmla="*/ 729578 w 7816906"/>
              <a:gd name="connsiteY1" fmla="*/ 0 h 1077218"/>
              <a:gd name="connsiteX2" fmla="*/ 1302818 w 7816906"/>
              <a:gd name="connsiteY2" fmla="*/ 0 h 1077218"/>
              <a:gd name="connsiteX3" fmla="*/ 1876057 w 7816906"/>
              <a:gd name="connsiteY3" fmla="*/ 0 h 1077218"/>
              <a:gd name="connsiteX4" fmla="*/ 2683804 w 7816906"/>
              <a:gd name="connsiteY4" fmla="*/ 0 h 1077218"/>
              <a:gd name="connsiteX5" fmla="*/ 3335213 w 7816906"/>
              <a:gd name="connsiteY5" fmla="*/ 0 h 1077218"/>
              <a:gd name="connsiteX6" fmla="*/ 3986622 w 7816906"/>
              <a:gd name="connsiteY6" fmla="*/ 0 h 1077218"/>
              <a:gd name="connsiteX7" fmla="*/ 4403524 w 7816906"/>
              <a:gd name="connsiteY7" fmla="*/ 0 h 1077218"/>
              <a:gd name="connsiteX8" fmla="*/ 5054933 w 7816906"/>
              <a:gd name="connsiteY8" fmla="*/ 0 h 1077218"/>
              <a:gd name="connsiteX9" fmla="*/ 5550003 w 7816906"/>
              <a:gd name="connsiteY9" fmla="*/ 0 h 1077218"/>
              <a:gd name="connsiteX10" fmla="*/ 6201412 w 7816906"/>
              <a:gd name="connsiteY10" fmla="*/ 0 h 1077218"/>
              <a:gd name="connsiteX11" fmla="*/ 7009159 w 7816906"/>
              <a:gd name="connsiteY11" fmla="*/ 0 h 1077218"/>
              <a:gd name="connsiteX12" fmla="*/ 7816906 w 7816906"/>
              <a:gd name="connsiteY12" fmla="*/ 0 h 1077218"/>
              <a:gd name="connsiteX13" fmla="*/ 7816906 w 7816906"/>
              <a:gd name="connsiteY13" fmla="*/ 517065 h 1077218"/>
              <a:gd name="connsiteX14" fmla="*/ 7816906 w 7816906"/>
              <a:gd name="connsiteY14" fmla="*/ 1077218 h 1077218"/>
              <a:gd name="connsiteX15" fmla="*/ 7243666 w 7816906"/>
              <a:gd name="connsiteY15" fmla="*/ 1077218 h 1077218"/>
              <a:gd name="connsiteX16" fmla="*/ 6748596 w 7816906"/>
              <a:gd name="connsiteY16" fmla="*/ 1077218 h 1077218"/>
              <a:gd name="connsiteX17" fmla="*/ 6097187 w 7816906"/>
              <a:gd name="connsiteY17" fmla="*/ 1077218 h 1077218"/>
              <a:gd name="connsiteX18" fmla="*/ 5367609 w 7816906"/>
              <a:gd name="connsiteY18" fmla="*/ 1077218 h 1077218"/>
              <a:gd name="connsiteX19" fmla="*/ 4716200 w 7816906"/>
              <a:gd name="connsiteY19" fmla="*/ 1077218 h 1077218"/>
              <a:gd name="connsiteX20" fmla="*/ 4221129 w 7816906"/>
              <a:gd name="connsiteY20" fmla="*/ 1077218 h 1077218"/>
              <a:gd name="connsiteX21" fmla="*/ 3647889 w 7816906"/>
              <a:gd name="connsiteY21" fmla="*/ 1077218 h 1077218"/>
              <a:gd name="connsiteX22" fmla="*/ 2996481 w 7816906"/>
              <a:gd name="connsiteY22" fmla="*/ 1077218 h 1077218"/>
              <a:gd name="connsiteX23" fmla="*/ 2266903 w 7816906"/>
              <a:gd name="connsiteY23" fmla="*/ 1077218 h 1077218"/>
              <a:gd name="connsiteX24" fmla="*/ 1615494 w 7816906"/>
              <a:gd name="connsiteY24" fmla="*/ 1077218 h 1077218"/>
              <a:gd name="connsiteX25" fmla="*/ 1120423 w 7816906"/>
              <a:gd name="connsiteY25" fmla="*/ 1077218 h 1077218"/>
              <a:gd name="connsiteX26" fmla="*/ 703522 w 7816906"/>
              <a:gd name="connsiteY26" fmla="*/ 1077218 h 1077218"/>
              <a:gd name="connsiteX27" fmla="*/ 0 w 7816906"/>
              <a:gd name="connsiteY27" fmla="*/ 1077218 h 1077218"/>
              <a:gd name="connsiteX28" fmla="*/ 0 w 7816906"/>
              <a:gd name="connsiteY28" fmla="*/ 517065 h 1077218"/>
              <a:gd name="connsiteX29" fmla="*/ 0 w 7816906"/>
              <a:gd name="connsiteY29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16906" h="1077218" extrusionOk="0">
                <a:moveTo>
                  <a:pt x="0" y="0"/>
                </a:moveTo>
                <a:cubicBezTo>
                  <a:pt x="267292" y="33445"/>
                  <a:pt x="574729" y="-12378"/>
                  <a:pt x="729578" y="0"/>
                </a:cubicBezTo>
                <a:cubicBezTo>
                  <a:pt x="884427" y="12378"/>
                  <a:pt x="1185687" y="-27118"/>
                  <a:pt x="1302818" y="0"/>
                </a:cubicBezTo>
                <a:cubicBezTo>
                  <a:pt x="1419949" y="27118"/>
                  <a:pt x="1715976" y="14845"/>
                  <a:pt x="1876057" y="0"/>
                </a:cubicBezTo>
                <a:cubicBezTo>
                  <a:pt x="2036138" y="-14845"/>
                  <a:pt x="2392778" y="23774"/>
                  <a:pt x="2683804" y="0"/>
                </a:cubicBezTo>
                <a:cubicBezTo>
                  <a:pt x="2974830" y="-23774"/>
                  <a:pt x="3012360" y="20411"/>
                  <a:pt x="3335213" y="0"/>
                </a:cubicBezTo>
                <a:cubicBezTo>
                  <a:pt x="3658066" y="-20411"/>
                  <a:pt x="3759758" y="1381"/>
                  <a:pt x="3986622" y="0"/>
                </a:cubicBezTo>
                <a:cubicBezTo>
                  <a:pt x="4213486" y="-1381"/>
                  <a:pt x="4200426" y="2963"/>
                  <a:pt x="4403524" y="0"/>
                </a:cubicBezTo>
                <a:cubicBezTo>
                  <a:pt x="4606622" y="-2963"/>
                  <a:pt x="4828032" y="-27305"/>
                  <a:pt x="5054933" y="0"/>
                </a:cubicBezTo>
                <a:cubicBezTo>
                  <a:pt x="5281834" y="27305"/>
                  <a:pt x="5345905" y="-21568"/>
                  <a:pt x="5550003" y="0"/>
                </a:cubicBezTo>
                <a:cubicBezTo>
                  <a:pt x="5754101" y="21568"/>
                  <a:pt x="5927295" y="25824"/>
                  <a:pt x="6201412" y="0"/>
                </a:cubicBezTo>
                <a:cubicBezTo>
                  <a:pt x="6475529" y="-25824"/>
                  <a:pt x="6636816" y="-9902"/>
                  <a:pt x="7009159" y="0"/>
                </a:cubicBezTo>
                <a:cubicBezTo>
                  <a:pt x="7381502" y="9902"/>
                  <a:pt x="7464644" y="-23624"/>
                  <a:pt x="7816906" y="0"/>
                </a:cubicBezTo>
                <a:cubicBezTo>
                  <a:pt x="7800175" y="126041"/>
                  <a:pt x="7798369" y="330489"/>
                  <a:pt x="7816906" y="517065"/>
                </a:cubicBezTo>
                <a:cubicBezTo>
                  <a:pt x="7835443" y="703641"/>
                  <a:pt x="7841385" y="961171"/>
                  <a:pt x="7816906" y="1077218"/>
                </a:cubicBezTo>
                <a:cubicBezTo>
                  <a:pt x="7569620" y="1071387"/>
                  <a:pt x="7450702" y="1070889"/>
                  <a:pt x="7243666" y="1077218"/>
                </a:cubicBezTo>
                <a:cubicBezTo>
                  <a:pt x="7036630" y="1083547"/>
                  <a:pt x="6866974" y="1062942"/>
                  <a:pt x="6748596" y="1077218"/>
                </a:cubicBezTo>
                <a:cubicBezTo>
                  <a:pt x="6630218" y="1091495"/>
                  <a:pt x="6367715" y="1055560"/>
                  <a:pt x="6097187" y="1077218"/>
                </a:cubicBezTo>
                <a:cubicBezTo>
                  <a:pt x="5826659" y="1098876"/>
                  <a:pt x="5610441" y="1086533"/>
                  <a:pt x="5367609" y="1077218"/>
                </a:cubicBezTo>
                <a:cubicBezTo>
                  <a:pt x="5124777" y="1067903"/>
                  <a:pt x="4974062" y="1082784"/>
                  <a:pt x="4716200" y="1077218"/>
                </a:cubicBezTo>
                <a:cubicBezTo>
                  <a:pt x="4458338" y="1071652"/>
                  <a:pt x="4417731" y="1091199"/>
                  <a:pt x="4221129" y="1077218"/>
                </a:cubicBezTo>
                <a:cubicBezTo>
                  <a:pt x="4024527" y="1063237"/>
                  <a:pt x="3840501" y="1058111"/>
                  <a:pt x="3647889" y="1077218"/>
                </a:cubicBezTo>
                <a:cubicBezTo>
                  <a:pt x="3455277" y="1096325"/>
                  <a:pt x="3148865" y="1048262"/>
                  <a:pt x="2996481" y="1077218"/>
                </a:cubicBezTo>
                <a:cubicBezTo>
                  <a:pt x="2844097" y="1106174"/>
                  <a:pt x="2425752" y="1088914"/>
                  <a:pt x="2266903" y="1077218"/>
                </a:cubicBezTo>
                <a:cubicBezTo>
                  <a:pt x="2108054" y="1065522"/>
                  <a:pt x="1850951" y="1096622"/>
                  <a:pt x="1615494" y="1077218"/>
                </a:cubicBezTo>
                <a:cubicBezTo>
                  <a:pt x="1380037" y="1057814"/>
                  <a:pt x="1346496" y="1059105"/>
                  <a:pt x="1120423" y="1077218"/>
                </a:cubicBezTo>
                <a:cubicBezTo>
                  <a:pt x="894350" y="1095331"/>
                  <a:pt x="900068" y="1068987"/>
                  <a:pt x="703522" y="1077218"/>
                </a:cubicBezTo>
                <a:cubicBezTo>
                  <a:pt x="506976" y="1085449"/>
                  <a:pt x="154564" y="1084109"/>
                  <a:pt x="0" y="1077218"/>
                </a:cubicBezTo>
                <a:cubicBezTo>
                  <a:pt x="-5403" y="890587"/>
                  <a:pt x="-26745" y="788137"/>
                  <a:pt x="0" y="517065"/>
                </a:cubicBezTo>
                <a:cubicBezTo>
                  <a:pt x="26745" y="245993"/>
                  <a:pt x="4421" y="222648"/>
                  <a:pt x="0" y="0"/>
                </a:cubicBezTo>
                <a:close/>
              </a:path>
            </a:pathLst>
          </a:custGeom>
          <a:noFill/>
          <a:ln>
            <a:solidFill>
              <a:srgbClr val="064339"/>
            </a:solidFill>
            <a:extLst>
              <a:ext uri="{C807C97D-BFC1-408E-A445-0C87EB9F89A2}">
                <ask:lineSketchStyleProps xmlns:ask="http://schemas.microsoft.com/office/drawing/2018/sketchyshapes" sd="7558684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If they don’t trust you, or your intentions, if they believe you think you have the answers already, or if they think the outcome is pre-determined, what reason do they have for participating?  Being truthful or sharing personal information?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64339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ADF99-3568-FCC2-5AA4-4784BDA69BB0}"/>
              </a:ext>
            </a:extLst>
          </p:cNvPr>
          <p:cNvSpPr txBox="1"/>
          <p:nvPr/>
        </p:nvSpPr>
        <p:spPr>
          <a:xfrm>
            <a:off x="930584" y="4423852"/>
            <a:ext cx="735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Incomplete information                              Bad decisions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EBEFC64-A76D-AA08-D3BF-258929AB4B31}"/>
              </a:ext>
            </a:extLst>
          </p:cNvPr>
          <p:cNvSpPr/>
          <p:nvPr/>
        </p:nvSpPr>
        <p:spPr>
          <a:xfrm>
            <a:off x="3827532" y="4551652"/>
            <a:ext cx="1043873" cy="125751"/>
          </a:xfrm>
          <a:prstGeom prst="rightArrow">
            <a:avLst/>
          </a:prstGeom>
          <a:solidFill>
            <a:srgbClr val="064339"/>
          </a:solidFill>
          <a:ln>
            <a:solidFill>
              <a:srgbClr val="184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67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623B-7662-9713-F8D7-4B97733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249"/>
            <a:ext cx="8229600" cy="656319"/>
          </a:xfrm>
        </p:spPr>
        <p:txBody>
          <a:bodyPr>
            <a:normAutofit/>
          </a:bodyPr>
          <a:lstStyle/>
          <a:p>
            <a:r>
              <a:rPr lang="en-US" sz="3600" b="1" dirty="0"/>
              <a:t>Signs safety (trust) may be missing: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88B5-1A8C-F3F9-90A0-A5EE1D12E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2727844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VERBAL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1400" dirty="0"/>
              <a:t>Understating true opinions (e.g. sarcasm, sugarcoating)</a:t>
            </a:r>
          </a:p>
          <a:p>
            <a:r>
              <a:rPr lang="en-US" sz="1400" dirty="0"/>
              <a:t>Using phrases like “some people”, instead of “I”</a:t>
            </a:r>
          </a:p>
          <a:p>
            <a:r>
              <a:rPr lang="en-US" sz="1400" dirty="0"/>
              <a:t>Changing the topic, or making jokes</a:t>
            </a:r>
          </a:p>
          <a:p>
            <a:r>
              <a:rPr lang="en-US" sz="1400" dirty="0"/>
              <a:t>Physically or verbally withdrawing</a:t>
            </a:r>
          </a:p>
          <a:p>
            <a:r>
              <a:rPr lang="en-US" sz="1400" dirty="0"/>
              <a:t>Using absolutes (e.g. never, always)</a:t>
            </a:r>
          </a:p>
          <a:p>
            <a:r>
              <a:rPr lang="en-US" sz="1400" dirty="0"/>
              <a:t>Labeling and name-calling</a:t>
            </a:r>
          </a:p>
          <a:p>
            <a:r>
              <a:rPr lang="en-US" sz="1400" dirty="0"/>
              <a:t>Monopolizing conversation</a:t>
            </a:r>
          </a:p>
          <a:p>
            <a:r>
              <a:rPr lang="en-US" sz="1400" dirty="0"/>
              <a:t>Using questions to control others (e.g. Everyone agrees with me, right?)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FDA431-60B0-5B4E-D77E-B8DE2844386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PHYSICAL/PHYSIOLOGICAL</a:t>
            </a:r>
          </a:p>
          <a:p>
            <a:pPr marL="0" indent="0">
              <a:buNone/>
            </a:pP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Sweating profusely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Repetitive motions begin, or body freezes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Face changing color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Change in vocalization (volume, pace,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Change in eye 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Crying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Shaking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Any significant change from “baseline”</a:t>
            </a:r>
          </a:p>
        </p:txBody>
      </p:sp>
    </p:spTree>
    <p:extLst>
      <p:ext uri="{BB962C8B-B14F-4D97-AF65-F5344CB8AC3E}">
        <p14:creationId xmlns:p14="http://schemas.microsoft.com/office/powerpoint/2010/main" val="59845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AF2-5E34-F447-85F4-271D7D0B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95" y="484303"/>
            <a:ext cx="8229600" cy="616299"/>
          </a:xfrm>
        </p:spPr>
        <p:txBody>
          <a:bodyPr>
            <a:noAutofit/>
          </a:bodyPr>
          <a:lstStyle/>
          <a:p>
            <a:r>
              <a:rPr lang="en-US" sz="3600" b="1" dirty="0"/>
              <a:t>Building trust: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45C7A-ABF5-2645-13B2-C9FF5BA5E0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7795" y="1084819"/>
            <a:ext cx="5603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“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Trust is built in drops and lost in buckets.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” – Kevin Plank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C1385-4266-3363-819C-717C61DD4379}"/>
              </a:ext>
            </a:extLst>
          </p:cNvPr>
          <p:cNvSpPr txBox="1"/>
          <p:nvPr/>
        </p:nvSpPr>
        <p:spPr>
          <a:xfrm>
            <a:off x="1613156" y="1810875"/>
            <a:ext cx="6122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Trusting: 	Your ability to feel and demonstrate trust in 			others.  You can influence this, but you may 			have to “unpack” a bit of your life 					experiences/relationships.  Takes time.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Trust-worthy: Your behaviors align with your 						commitments/promises. And these align with 			positive organizational or cultural norms. 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Trusted: 		When others perceive you to be trust-worthy.  			You can only influence this.</a:t>
            </a:r>
          </a:p>
        </p:txBody>
      </p:sp>
    </p:spTree>
    <p:extLst>
      <p:ext uri="{BB962C8B-B14F-4D97-AF65-F5344CB8AC3E}">
        <p14:creationId xmlns:p14="http://schemas.microsoft.com/office/powerpoint/2010/main" val="72784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Trust and conflict: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190" y="1739788"/>
            <a:ext cx="3827533" cy="24599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interaction is a chance to build (or lose) trust. Don’t expect trust to be there when an important issue comes up if you aren’t putting in the work.</a:t>
            </a:r>
          </a:p>
        </p:txBody>
      </p:sp>
      <p:pic>
        <p:nvPicPr>
          <p:cNvPr id="5" name="Picture 4" descr="Cartoon of a cartoon character playing football&#10;&#10;Description automatically generated">
            <a:extLst>
              <a:ext uri="{FF2B5EF4-FFF2-40B4-BE49-F238E27FC236}">
                <a16:creationId xmlns:a16="http://schemas.microsoft.com/office/drawing/2014/main" id="{62EC2539-E448-95F7-9CA6-EB4A57A99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54044" y="2600188"/>
            <a:ext cx="2672660" cy="1673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B3112A-4125-C720-4934-ADA919F9E141}"/>
              </a:ext>
            </a:extLst>
          </p:cNvPr>
          <p:cNvSpPr txBox="1"/>
          <p:nvPr/>
        </p:nvSpPr>
        <p:spPr>
          <a:xfrm>
            <a:off x="5654044" y="4391317"/>
            <a:ext cx="279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4" tooltip="https://www.nextinnonprofits.com/2020/04/nonproift-covid-relief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324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1432A0-5D77-A113-033C-151E662054F1}"/>
              </a:ext>
            </a:extLst>
          </p:cNvPr>
          <p:cNvSpPr txBox="1"/>
          <p:nvPr/>
        </p:nvSpPr>
        <p:spPr>
          <a:xfrm>
            <a:off x="64737" y="4497169"/>
            <a:ext cx="3050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3"/>
              </a:rPr>
              <a:t>https://www.upwork.com/resources/tips-for-building-trust-with-your-team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2050" name="Picture 2" descr="6 Tips to Building Trust Within Your Workforce">
            <a:extLst>
              <a:ext uri="{FF2B5EF4-FFF2-40B4-BE49-F238E27FC236}">
                <a16:creationId xmlns:a16="http://schemas.microsoft.com/office/drawing/2014/main" id="{AE7F1558-F862-3346-8865-F6FAD66D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97" y="607880"/>
            <a:ext cx="5066282" cy="44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B6D1FE-9153-D769-A083-47DAFD0B888B}"/>
              </a:ext>
            </a:extLst>
          </p:cNvPr>
          <p:cNvSpPr txBox="1"/>
          <p:nvPr/>
        </p:nvSpPr>
        <p:spPr>
          <a:xfrm>
            <a:off x="542166" y="833480"/>
            <a:ext cx="339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Building Trust:</a:t>
            </a:r>
          </a:p>
        </p:txBody>
      </p:sp>
    </p:spTree>
    <p:extLst>
      <p:ext uri="{BB962C8B-B14F-4D97-AF65-F5344CB8AC3E}">
        <p14:creationId xmlns:p14="http://schemas.microsoft.com/office/powerpoint/2010/main" val="228730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A4AB-CB8B-AAB4-2027-313B9A97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8543"/>
            <a:ext cx="8359073" cy="360175"/>
          </a:xfrm>
        </p:spPr>
        <p:txBody>
          <a:bodyPr>
            <a:noAutofit/>
          </a:bodyPr>
          <a:lstStyle/>
          <a:p>
            <a:r>
              <a:rPr lang="en-US" sz="2800" b="1" dirty="0"/>
              <a:t>Trust building: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63DC2-152C-6768-0AAA-4A066CE2A89B}"/>
              </a:ext>
            </a:extLst>
          </p:cNvPr>
          <p:cNvSpPr txBox="1"/>
          <p:nvPr/>
        </p:nvSpPr>
        <p:spPr>
          <a:xfrm>
            <a:off x="161339" y="4594623"/>
            <a:ext cx="8416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3"/>
              </a:rPr>
              <a:t>https://www.teamdynamics.io/blog/7-behaviors-that-build-trust-in-virtual-teams-and-hybrid-teams#:~:text=Key%20behaviors%20include%20consistent%20communication,a%20strong%20foundation%20of%20trust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3462C-812F-94DE-99B5-753F9E0E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204" y="1544752"/>
            <a:ext cx="6558595" cy="3049871"/>
          </a:xfrm>
        </p:spPr>
        <p:txBody>
          <a:bodyPr/>
          <a:lstStyle/>
          <a:p>
            <a:r>
              <a:rPr lang="en-US" dirty="0"/>
              <a:t>Consistent communication</a:t>
            </a:r>
          </a:p>
          <a:p>
            <a:r>
              <a:rPr lang="en-US" dirty="0"/>
              <a:t>Emphasize accountability</a:t>
            </a:r>
          </a:p>
          <a:p>
            <a:r>
              <a:rPr lang="en-US" dirty="0"/>
              <a:t>Promote transparency</a:t>
            </a:r>
          </a:p>
          <a:p>
            <a:r>
              <a:rPr lang="en-US" dirty="0"/>
              <a:t>Foster inclusivity</a:t>
            </a:r>
          </a:p>
          <a:p>
            <a:r>
              <a:rPr lang="en-US" dirty="0"/>
              <a:t>Encourage active listening</a:t>
            </a:r>
          </a:p>
          <a:p>
            <a:r>
              <a:rPr lang="en-US" dirty="0"/>
              <a:t>Demonstrate empathy</a:t>
            </a:r>
          </a:p>
          <a:p>
            <a:r>
              <a:rPr lang="en-US" dirty="0"/>
              <a:t>Celebrate success and provide constructive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66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B40E-BED1-B165-7B42-C1F95DA4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99" y="422692"/>
            <a:ext cx="3027251" cy="1790700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en-US" sz="4050" b="1" dirty="0"/>
              <a:t>Do you need to have a conversation</a:t>
            </a:r>
            <a:r>
              <a:rPr lang="en-US" sz="405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50CCE-DA2E-1574-12A2-9B21D2CDCD9F}"/>
              </a:ext>
            </a:extLst>
          </p:cNvPr>
          <p:cNvSpPr txBox="1"/>
          <p:nvPr/>
        </p:nvSpPr>
        <p:spPr>
          <a:xfrm>
            <a:off x="246743" y="2518527"/>
            <a:ext cx="41002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Complaining to others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Others complaining to you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Doing extra or unnecessary work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Reassigning work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Ruminating about the problem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Getting emotional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Avoiding the person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Distracted/disengaged</a:t>
            </a:r>
          </a:p>
        </p:txBody>
      </p:sp>
      <p:pic>
        <p:nvPicPr>
          <p:cNvPr id="5" name="Picture 4" descr="A person in a blue shirt and tie talking to another person&#10;&#10;Description automatically generated">
            <a:extLst>
              <a:ext uri="{FF2B5EF4-FFF2-40B4-BE49-F238E27FC236}">
                <a16:creationId xmlns:a16="http://schemas.microsoft.com/office/drawing/2014/main" id="{0C6E41E2-3767-65BD-0EB4-8EB479014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10196" y="1318042"/>
            <a:ext cx="3510344" cy="251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BC764C-3245-4C5F-5C86-6C2968D52EE9}"/>
              </a:ext>
            </a:extLst>
          </p:cNvPr>
          <p:cNvSpPr txBox="1"/>
          <p:nvPr/>
        </p:nvSpPr>
        <p:spPr>
          <a:xfrm>
            <a:off x="4710196" y="3766212"/>
            <a:ext cx="351034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4" tooltip="https://www.higheredjobs.com/articles/articleDisplay.cfm?ID=882"/>
              </a:rPr>
              <a:t>This Photo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by Unknown Author is licensed under 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5" tooltip="https://creativecommons.org/licenses/by-nd/3.0/"/>
              </a:rPr>
              <a:t>CC BY-ND</a:t>
            </a: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33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2ACA17-8086-19A7-EEE0-B391497E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677" y="1299030"/>
            <a:ext cx="5151498" cy="192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3BB08-FAF9-2762-2FA3-CF71BB7A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5" y="296001"/>
            <a:ext cx="5481244" cy="1608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F3EF8-BFD1-D053-1661-5DB547D75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3" y="3448241"/>
            <a:ext cx="6484690" cy="14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5C65-D155-6E76-BCBB-7CE46EDD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1" y="579024"/>
            <a:ext cx="8229600" cy="360175"/>
          </a:xfrm>
        </p:spPr>
        <p:txBody>
          <a:bodyPr>
            <a:noAutofit/>
          </a:bodyPr>
          <a:lstStyle/>
          <a:p>
            <a:r>
              <a:rPr lang="en-US" sz="3600" b="1" dirty="0"/>
              <a:t>Watch this space: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66F2-0B99-7866-72B1-3FDB2E50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the 2025-6 schedule of professional development classes thru OPD, including:</a:t>
            </a:r>
          </a:p>
          <a:p>
            <a:pPr marL="0" indent="0">
              <a:buNone/>
            </a:pPr>
            <a:endParaRPr lang="en-US" dirty="0"/>
          </a:p>
          <a:p>
            <a:pPr lvl="4"/>
            <a:r>
              <a:rPr lang="en-US" sz="1800" dirty="0"/>
              <a:t>Crucial Conversations for Mastering Dialogue</a:t>
            </a:r>
          </a:p>
          <a:p>
            <a:pPr lvl="4"/>
            <a:r>
              <a:rPr lang="en-US" sz="1800" dirty="0"/>
              <a:t>Crucial Conversations for Accountability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https://hr.msu.edu/professional-development/courses/index.html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292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DE67-32C2-7CAA-E899-6CC0FE1C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793" y="1595276"/>
            <a:ext cx="6153150" cy="976474"/>
          </a:xfrm>
        </p:spPr>
        <p:txBody>
          <a:bodyPr/>
          <a:lstStyle/>
          <a:p>
            <a:r>
              <a:rPr lang="en-US" dirty="0"/>
              <a:t>Additional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5077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1021F6-ECDA-5D63-9137-4BC4A1ED2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686" b="2727"/>
          <a:stretch/>
        </p:blipFill>
        <p:spPr>
          <a:xfrm>
            <a:off x="0" y="7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D931E-322B-CE5D-4DA5-D02A4C16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61" y="91464"/>
            <a:ext cx="8187337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l"/>
            <a:r>
              <a:rPr lang="en-US" sz="3600" b="1" dirty="0"/>
              <a:t>What is it costing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8A23C-7EF8-2364-DE90-1C6BA143EE39}"/>
              </a:ext>
            </a:extLst>
          </p:cNvPr>
          <p:cNvSpPr txBox="1"/>
          <p:nvPr/>
        </p:nvSpPr>
        <p:spPr>
          <a:xfrm>
            <a:off x="-15" y="4584200"/>
            <a:ext cx="8973527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4"/>
              </a:rPr>
              <a:t>https://www.jodymichael.com/blog/when-not-to-have-a-crucial-conversation/#:~:text=The%20study%20showed%20the%20average,to%20be%20more%20than%20%2450%2C000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B795CFD5-9E9D-75D7-4852-CD782D128449}"/>
              </a:ext>
            </a:extLst>
          </p:cNvPr>
          <p:cNvGraphicFramePr/>
          <p:nvPr/>
        </p:nvGraphicFramePr>
        <p:xfrm>
          <a:off x="628650" y="1019596"/>
          <a:ext cx="7886700" cy="340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95962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5EE6-3CB5-5FFF-F718-14578586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9" y="756366"/>
            <a:ext cx="8684359" cy="360175"/>
          </a:xfrm>
        </p:spPr>
        <p:txBody>
          <a:bodyPr>
            <a:noAutofit/>
          </a:bodyPr>
          <a:lstStyle/>
          <a:p>
            <a:r>
              <a:rPr lang="en-US" sz="3200" b="1" dirty="0"/>
              <a:t>Reasons We Avoid Crucial Conversations (Conflict)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EF0E-C8DD-5D44-B90C-736F77FB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181" y="1505119"/>
            <a:ext cx="6736618" cy="3328138"/>
          </a:xfrm>
        </p:spPr>
        <p:txBody>
          <a:bodyPr/>
          <a:lstStyle/>
          <a:p>
            <a:r>
              <a:rPr lang="en-US" sz="1800" dirty="0"/>
              <a:t>Embarrassing for one or both parties</a:t>
            </a:r>
          </a:p>
          <a:p>
            <a:r>
              <a:rPr lang="en-US" sz="1800" dirty="0"/>
              <a:t>Don’t want to hurt feelings</a:t>
            </a:r>
          </a:p>
          <a:p>
            <a:r>
              <a:rPr lang="en-US" sz="1800" dirty="0"/>
              <a:t>Not sure its time/Not sure you have enough information</a:t>
            </a:r>
          </a:p>
          <a:p>
            <a:r>
              <a:rPr lang="en-US" sz="1800" dirty="0"/>
              <a:t>May damage relationship</a:t>
            </a:r>
          </a:p>
          <a:p>
            <a:r>
              <a:rPr lang="en-US" sz="1800" dirty="0"/>
              <a:t>They’re a good person</a:t>
            </a:r>
          </a:p>
          <a:p>
            <a:r>
              <a:rPr lang="en-US" sz="1800" dirty="0"/>
              <a:t>They’re already struggling with ______</a:t>
            </a:r>
          </a:p>
          <a:p>
            <a:r>
              <a:rPr lang="en-US" sz="1800" dirty="0"/>
              <a:t>Not my job</a:t>
            </a:r>
          </a:p>
          <a:p>
            <a:r>
              <a:rPr lang="en-US" sz="1800" dirty="0"/>
              <a:t>Shouldn’t have to/they should know</a:t>
            </a:r>
          </a:p>
          <a:p>
            <a:r>
              <a:rPr lang="en-US" sz="1800" dirty="0"/>
              <a:t>Might make it worse</a:t>
            </a:r>
          </a:p>
          <a:p>
            <a:r>
              <a:rPr lang="en-US" sz="1800" dirty="0" err="1"/>
              <a:t>Etc</a:t>
            </a:r>
            <a:r>
              <a:rPr lang="en-US" sz="1800" dirty="0"/>
              <a:t>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EF28C-A44F-D7F3-9D67-ED9F49CAAAAD}"/>
              </a:ext>
            </a:extLst>
          </p:cNvPr>
          <p:cNvSpPr txBox="1"/>
          <p:nvPr/>
        </p:nvSpPr>
        <p:spPr>
          <a:xfrm>
            <a:off x="239640" y="799701"/>
            <a:ext cx="8556402" cy="63258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WHAT: Plan for the right conversation…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43740-C0DF-CD2A-0FE3-59F2C0700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42" y="2025605"/>
            <a:ext cx="3317516" cy="2231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190CB-CE9F-A974-D5A0-4F7017955EE2}"/>
              </a:ext>
            </a:extLst>
          </p:cNvPr>
          <p:cNvSpPr txBox="1"/>
          <p:nvPr/>
        </p:nvSpPr>
        <p:spPr>
          <a:xfrm>
            <a:off x="839939" y="1743364"/>
            <a:ext cx="3228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Is this a…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Single occurrence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Pattern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Same behavior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Different behavior, same category (e.g. lack of professionalism)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Relationship buster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216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8EA390-A56B-7ECB-AA69-8CEFFB56EA4A}"/>
              </a:ext>
            </a:extLst>
          </p:cNvPr>
          <p:cNvSpPr txBox="1"/>
          <p:nvPr/>
        </p:nvSpPr>
        <p:spPr>
          <a:xfrm>
            <a:off x="219525" y="397853"/>
            <a:ext cx="7095331" cy="929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What is a fact…really?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E81FA-206A-A171-B550-80D308F89B2C}"/>
              </a:ext>
            </a:extLst>
          </p:cNvPr>
          <p:cNvSpPr txBox="1"/>
          <p:nvPr/>
        </p:nvSpPr>
        <p:spPr>
          <a:xfrm>
            <a:off x="1650775" y="1152371"/>
            <a:ext cx="7023887" cy="14193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Separate your facts from your stories.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Stories: 	What you observed, versus what you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think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about 						what you observed.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A3B23C-41BB-7684-FD27-1A972B39D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70695"/>
              </p:ext>
            </p:extLst>
          </p:nvPr>
        </p:nvGraphicFramePr>
        <p:xfrm>
          <a:off x="1024334" y="2585511"/>
          <a:ext cx="7095332" cy="240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666">
                  <a:extLst>
                    <a:ext uri="{9D8B030D-6E8A-4147-A177-3AD203B41FA5}">
                      <a16:colId xmlns:a16="http://schemas.microsoft.com/office/drawing/2014/main" val="416670755"/>
                    </a:ext>
                  </a:extLst>
                </a:gridCol>
                <a:gridCol w="3547666">
                  <a:extLst>
                    <a:ext uri="{9D8B030D-6E8A-4147-A177-3AD203B41FA5}">
                      <a16:colId xmlns:a16="http://schemas.microsoft.com/office/drawing/2014/main" val="1016135217"/>
                    </a:ext>
                  </a:extLst>
                </a:gridCol>
              </a:tblGrid>
              <a:tr h="411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FACT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STORY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18134"/>
                  </a:ext>
                </a:extLst>
              </a:tr>
              <a:tr h="4115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You’re “cut off” in traffic 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That person is reckless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50781"/>
                  </a:ext>
                </a:extLst>
              </a:tr>
              <a:tr h="6113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colleague publicly asked you a question in your area of expertise that you couldn’t answer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They are deliberately trying to make me look bad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34950"/>
                  </a:ext>
                </a:extLst>
              </a:tr>
              <a:tr h="8747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supervisor scowls and interrupts when you mention a concern about a comment they made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They are unapproachable and unwilling to change, I’m on my own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47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24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644DAD-8EF2-5CFA-67DC-A4045429DF7F}"/>
              </a:ext>
            </a:extLst>
          </p:cNvPr>
          <p:cNvSpPr txBox="1"/>
          <p:nvPr/>
        </p:nvSpPr>
        <p:spPr>
          <a:xfrm>
            <a:off x="366655" y="480466"/>
            <a:ext cx="8182230" cy="6461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Tell a different story: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9953FAF-677D-FF3E-FBDE-BA1F2AD77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18676"/>
              </p:ext>
            </p:extLst>
          </p:nvPr>
        </p:nvGraphicFramePr>
        <p:xfrm>
          <a:off x="894622" y="1818285"/>
          <a:ext cx="7095332" cy="249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666">
                  <a:extLst>
                    <a:ext uri="{9D8B030D-6E8A-4147-A177-3AD203B41FA5}">
                      <a16:colId xmlns:a16="http://schemas.microsoft.com/office/drawing/2014/main" val="416670755"/>
                    </a:ext>
                  </a:extLst>
                </a:gridCol>
                <a:gridCol w="3547666">
                  <a:extLst>
                    <a:ext uri="{9D8B030D-6E8A-4147-A177-3AD203B41FA5}">
                      <a16:colId xmlns:a16="http://schemas.microsoft.com/office/drawing/2014/main" val="1016135217"/>
                    </a:ext>
                  </a:extLst>
                </a:gridCol>
              </a:tblGrid>
              <a:tr h="411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FACT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STORY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18134"/>
                  </a:ext>
                </a:extLst>
              </a:tr>
              <a:tr h="4115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You’re “cut off” in traffic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They must be distracted.  I’m glad we’re both safe and hope they’re ok.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50781"/>
                  </a:ext>
                </a:extLst>
              </a:tr>
              <a:tr h="6113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colleague publicly asked you a question in your area of expertise that you couldn’t answer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They recognize this is my specialty and meant to let me share my knowledge.  No harm intended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34950"/>
                  </a:ext>
                </a:extLst>
              </a:tr>
              <a:tr h="8747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supervisor scowls and interrupts when you mention a concern about a comment they made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It’s possible they’re embarrassed over the comment and have already realized the mistake 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47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00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644DAD-8EF2-5CFA-67DC-A4045429DF7F}"/>
              </a:ext>
            </a:extLst>
          </p:cNvPr>
          <p:cNvSpPr txBox="1"/>
          <p:nvPr/>
        </p:nvSpPr>
        <p:spPr>
          <a:xfrm>
            <a:off x="366655" y="480466"/>
            <a:ext cx="8182230" cy="6461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Tell no story: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9953FAF-677D-FF3E-FBDE-BA1F2AD77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43317"/>
              </p:ext>
            </p:extLst>
          </p:nvPr>
        </p:nvGraphicFramePr>
        <p:xfrm>
          <a:off x="837977" y="1624076"/>
          <a:ext cx="7529188" cy="347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864">
                  <a:extLst>
                    <a:ext uri="{9D8B030D-6E8A-4147-A177-3AD203B41FA5}">
                      <a16:colId xmlns:a16="http://schemas.microsoft.com/office/drawing/2014/main" val="416670755"/>
                    </a:ext>
                  </a:extLst>
                </a:gridCol>
                <a:gridCol w="3751324">
                  <a:extLst>
                    <a:ext uri="{9D8B030D-6E8A-4147-A177-3AD203B41FA5}">
                      <a16:colId xmlns:a16="http://schemas.microsoft.com/office/drawing/2014/main" val="1016135217"/>
                    </a:ext>
                  </a:extLst>
                </a:gridCol>
              </a:tblGrid>
              <a:tr h="494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FACT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QUESTION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18134"/>
                  </a:ext>
                </a:extLst>
              </a:tr>
              <a:tr h="49441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You’re “cut off” in traffic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n/a 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50781"/>
                  </a:ext>
                </a:extLst>
              </a:tr>
              <a:tr h="8514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colleague publicly asked you a question in your area of expertise that you couldn’t answer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When you unexpectedly asked me the question about “x”, it crossed my mind that maybe you were trying to catch me off-guard so I look bad. But I realize I don’t know your intention. Would you share what you had in mind when you posed the question? 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34950"/>
                  </a:ext>
                </a:extLst>
              </a:tr>
              <a:tr h="10510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supervisor scowls and interrupts when you mention a concern about a comment they made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I noticed that when I mentioned “x”, your expression changed, and you looked like you may be irritated. I only wanted to talk with you privately to share the impact, and to hear your thoughts.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47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2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371D-C4C2-7139-978C-CD3F29AF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50" y="722530"/>
            <a:ext cx="7579456" cy="798774"/>
          </a:xfrm>
          <a:noFill/>
        </p:spPr>
        <p:txBody>
          <a:bodyPr anchor="ctr"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64339"/>
                </a:solidFill>
              </a:rPr>
              <a:t>Stories, and Solutions: Six Sources</a:t>
            </a:r>
            <a:br>
              <a:rPr lang="en-US" sz="2700" dirty="0">
                <a:solidFill>
                  <a:srgbClr val="FFFFFF"/>
                </a:solidFill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A5D85C-D91F-00AF-E2AB-1672853A0AD4}"/>
              </a:ext>
            </a:extLst>
          </p:cNvPr>
          <p:cNvGraphicFramePr>
            <a:graphicFrameLocks noGrp="1"/>
          </p:cNvGraphicFramePr>
          <p:nvPr/>
        </p:nvGraphicFramePr>
        <p:xfrm>
          <a:off x="1577946" y="2571750"/>
          <a:ext cx="6238959" cy="245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411">
                  <a:extLst>
                    <a:ext uri="{9D8B030D-6E8A-4147-A177-3AD203B41FA5}">
                      <a16:colId xmlns:a16="http://schemas.microsoft.com/office/drawing/2014/main" val="728329329"/>
                    </a:ext>
                  </a:extLst>
                </a:gridCol>
                <a:gridCol w="2535506">
                  <a:extLst>
                    <a:ext uri="{9D8B030D-6E8A-4147-A177-3AD203B41FA5}">
                      <a16:colId xmlns:a16="http://schemas.microsoft.com/office/drawing/2014/main" val="3631053272"/>
                    </a:ext>
                  </a:extLst>
                </a:gridCol>
                <a:gridCol w="2496042">
                  <a:extLst>
                    <a:ext uri="{9D8B030D-6E8A-4147-A177-3AD203B41FA5}">
                      <a16:colId xmlns:a16="http://schemas.microsoft.com/office/drawing/2014/main" val="114987108"/>
                    </a:ext>
                  </a:extLst>
                </a:gridCol>
              </a:tblGrid>
              <a:tr h="32022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64339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MOTIVATION</a:t>
                      </a: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ABILITY</a:t>
                      </a: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0332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PERSONAL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Do they want to engage in the behavior?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Do they have the right skills and strengths to do the right thing?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30689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SOCIAL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Are other people encouraging and/or discouraging behaviors?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Do others provide the help, information, and resources required at particular times?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68283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STRUCTURAL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Are systems rewarding the right behavior and discouraging ineffective ones?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Are there systems that keep people in place and on progress?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776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90E6AB-D4D4-18D8-C6A9-59EE0969860A}"/>
              </a:ext>
            </a:extLst>
          </p:cNvPr>
          <p:cNvSpPr txBox="1"/>
          <p:nvPr/>
        </p:nvSpPr>
        <p:spPr>
          <a:xfrm>
            <a:off x="971043" y="1391830"/>
            <a:ext cx="742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We often believe the worst about others’ intentions and motivations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We expect others to assume our good intent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We fail to consider the other reasons (sources) of behavior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700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2.xml><?xml version="1.0" encoding="utf-8"?>
<a:theme xmlns:a="http://schemas.openxmlformats.org/drawingml/2006/main" name="1_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3.xml><?xml version="1.0" encoding="utf-8"?>
<a:theme xmlns:a="http://schemas.openxmlformats.org/drawingml/2006/main" name="2_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7038d-970b-4c9e-a8b7-b6cd06d6662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5081B5C4CAF4F9FFF4E159CE79E78" ma:contentTypeVersion="13" ma:contentTypeDescription="Create a new document." ma:contentTypeScope="" ma:versionID="30a83b52e5a0daeb20bec721a18e46bb">
  <xsd:schema xmlns:xsd="http://www.w3.org/2001/XMLSchema" xmlns:xs="http://www.w3.org/2001/XMLSchema" xmlns:p="http://schemas.microsoft.com/office/2006/metadata/properties" xmlns:ns2="dd47038d-970b-4c9e-a8b7-b6cd06d6662d" targetNamespace="http://schemas.microsoft.com/office/2006/metadata/properties" ma:root="true" ma:fieldsID="71d299fcbdbae4cf1aebf2ad31919193" ns2:_="">
    <xsd:import namespace="dd47038d-970b-4c9e-a8b7-b6cd06d66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7038d-970b-4c9e-a8b7-b6cd06d66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6A32F0-B179-468D-9840-C9D984F5CED6}">
  <ds:schemaRefs>
    <ds:schemaRef ds:uri="http://schemas.microsoft.com/office/2006/metadata/properties"/>
    <ds:schemaRef ds:uri="http://schemas.microsoft.com/office/infopath/2007/PartnerControls"/>
    <ds:schemaRef ds:uri="dd47038d-970b-4c9e-a8b7-b6cd06d6662d"/>
  </ds:schemaRefs>
</ds:datastoreItem>
</file>

<file path=customXml/itemProps2.xml><?xml version="1.0" encoding="utf-8"?>
<ds:datastoreItem xmlns:ds="http://schemas.openxmlformats.org/officeDocument/2006/customXml" ds:itemID="{A3569D52-696D-46BF-8B1C-018BF62A6D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FB7DAF-DDD7-4FE6-938B-19DDC7F94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7038d-970b-4c9e-a8b7-b6cd06d66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0</TotalTime>
  <Words>1396</Words>
  <Application>Microsoft Office PowerPoint</Application>
  <PresentationFormat>On-screen Show (16:9)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futura-pt</vt:lpstr>
      <vt:lpstr>Google Sans</vt:lpstr>
      <vt:lpstr>Gotham Book</vt:lpstr>
      <vt:lpstr>Gotham-Bold</vt:lpstr>
      <vt:lpstr>Wingdings</vt:lpstr>
      <vt:lpstr>MSU Template 1</vt:lpstr>
      <vt:lpstr>1_MSU Template 1</vt:lpstr>
      <vt:lpstr>2_MSU Template 1</vt:lpstr>
      <vt:lpstr>Kathie Elliott Organization and Professional Development Human Resources</vt:lpstr>
      <vt:lpstr>Do you need to have a conversation?</vt:lpstr>
      <vt:lpstr>What is it costing you?</vt:lpstr>
      <vt:lpstr>Reasons We Avoid Crucial Conversations (Conflict)</vt:lpstr>
      <vt:lpstr>PowerPoint Presentation</vt:lpstr>
      <vt:lpstr>PowerPoint Presentation</vt:lpstr>
      <vt:lpstr>PowerPoint Presentation</vt:lpstr>
      <vt:lpstr>PowerPoint Presentation</vt:lpstr>
      <vt:lpstr>Stories, and Solutions: Six Sources </vt:lpstr>
      <vt:lpstr>Stories, and Solutions: Six Sources </vt:lpstr>
      <vt:lpstr>PowerPoint Presentation</vt:lpstr>
      <vt:lpstr>PowerPoint Presentation</vt:lpstr>
      <vt:lpstr>Yes, but…</vt:lpstr>
      <vt:lpstr>SAFETY:</vt:lpstr>
      <vt:lpstr>Signs safety (trust) may be missing:</vt:lpstr>
      <vt:lpstr>Building trust:</vt:lpstr>
      <vt:lpstr>Trust and conflict:</vt:lpstr>
      <vt:lpstr>PowerPoint Presentation</vt:lpstr>
      <vt:lpstr>Trust building:</vt:lpstr>
      <vt:lpstr>PowerPoint Presentation</vt:lpstr>
      <vt:lpstr>Watch this space: </vt:lpstr>
      <vt:lpstr>Additional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2025-11-19T14:11:13Z</dcterms:created>
  <dcterms:modified xsi:type="dcterms:W3CDTF">2025-11-19T14:54:38Z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0x010100BCA5081B5C4CAF4F9FFF4E159CE79E78</vt:lpwstr>
  </property>
  <property fmtid="{D5CDD505-2E9C-101B-9397-08002B2CF9AE}" pid="3" name="MediaServiceImageTags">
    <vt:lpwstr/>
  </property>
</Properties>
</file>