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8" r:id="rId4"/>
  </p:sldMasterIdLst>
  <p:notesMasterIdLst>
    <p:notesMasterId r:id="rId22"/>
  </p:notesMasterIdLst>
  <p:sldIdLst>
    <p:sldId id="4315" r:id="rId5"/>
    <p:sldId id="4347" r:id="rId6"/>
    <p:sldId id="4083" r:id="rId7"/>
    <p:sldId id="259" r:id="rId8"/>
    <p:sldId id="4345" r:id="rId9"/>
    <p:sldId id="4328" r:id="rId10"/>
    <p:sldId id="4172" r:id="rId11"/>
    <p:sldId id="4260" r:id="rId12"/>
    <p:sldId id="4343" r:id="rId13"/>
    <p:sldId id="4126" r:id="rId14"/>
    <p:sldId id="282" r:id="rId15"/>
    <p:sldId id="4350" r:id="rId16"/>
    <p:sldId id="4332" r:id="rId17"/>
    <p:sldId id="256" r:id="rId18"/>
    <p:sldId id="4335" r:id="rId19"/>
    <p:sldId id="4349" r:id="rId20"/>
    <p:sldId id="4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CD702-856F-68E7-C993-C0AE47FB7148}" v="3" dt="2025-11-17T20:35:43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5540" autoAdjust="0"/>
  </p:normalViewPr>
  <p:slideViewPr>
    <p:cSldViewPr snapToGrid="0">
      <p:cViewPr varScale="1">
        <p:scale>
          <a:sx n="35" d="100"/>
          <a:sy n="35" d="100"/>
        </p:scale>
        <p:origin x="14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950E1-C3A5-4B92-882E-52E8BF5E794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D7B3-7467-42D4-BE8F-63090893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3D7B3-7467-42D4-BE8F-630908931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3D7B3-7467-42D4-BE8F-6309089319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291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3D7B3-7467-42D4-BE8F-6309089319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3D7B3-7467-42D4-BE8F-6309089319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69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>
          <a:extLst>
            <a:ext uri="{FF2B5EF4-FFF2-40B4-BE49-F238E27FC236}">
              <a16:creationId xmlns:a16="http://schemas.microsoft.com/office/drawing/2014/main" id="{F8948D5F-49F8-B726-F567-C9D1881E0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>
            <a:extLst>
              <a:ext uri="{FF2B5EF4-FFF2-40B4-BE49-F238E27FC236}">
                <a16:creationId xmlns:a16="http://schemas.microsoft.com/office/drawing/2014/main" id="{E815FCA8-84B2-9BE2-E327-680A004893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318" name="Google Shape;318;p9:notes">
            <a:extLst>
              <a:ext uri="{FF2B5EF4-FFF2-40B4-BE49-F238E27FC236}">
                <a16:creationId xmlns:a16="http://schemas.microsoft.com/office/drawing/2014/main" id="{C11B3A8A-FB27-B50B-475B-40FF705D5F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1902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DD5F703D-5CC2-49C0-4328-ECA87ABB1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>
            <a:extLst>
              <a:ext uri="{FF2B5EF4-FFF2-40B4-BE49-F238E27FC236}">
                <a16:creationId xmlns:a16="http://schemas.microsoft.com/office/drawing/2014/main" id="{CF44189B-D228-947B-03E7-84F86303A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255" name="Google Shape;255;p7:notes">
            <a:extLst>
              <a:ext uri="{FF2B5EF4-FFF2-40B4-BE49-F238E27FC236}">
                <a16:creationId xmlns:a16="http://schemas.microsoft.com/office/drawing/2014/main" id="{9C42783D-D7CC-E640-12CE-1ACCFDA466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473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3D7B3-7467-42D4-BE8F-630908931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957267114b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1220788"/>
            <a:ext cx="5854700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g957267114b_0_1130:notes"/>
          <p:cNvSpPr txBox="1">
            <a:spLocks noGrp="1"/>
          </p:cNvSpPr>
          <p:nvPr>
            <p:ph type="body" idx="1"/>
          </p:nvPr>
        </p:nvSpPr>
        <p:spPr>
          <a:xfrm>
            <a:off x="747776" y="4697587"/>
            <a:ext cx="5982208" cy="384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82" tIns="49227" rIns="98482" bIns="49227" anchor="t" anchorCtr="0">
            <a:noAutofit/>
          </a:bodyPr>
          <a:lstStyle/>
          <a:p>
            <a:pPr marL="167640" indent="0">
              <a:buNone/>
            </a:pPr>
            <a:endParaRPr lang="en-US" dirty="0"/>
          </a:p>
        </p:txBody>
      </p:sp>
      <p:sp>
        <p:nvSpPr>
          <p:cNvPr id="728" name="Google Shape;728;g957267114b_0_1130:notes"/>
          <p:cNvSpPr txBox="1">
            <a:spLocks noGrp="1"/>
          </p:cNvSpPr>
          <p:nvPr>
            <p:ph type="sldNum" idx="12"/>
          </p:nvPr>
        </p:nvSpPr>
        <p:spPr>
          <a:xfrm>
            <a:off x="4235667" y="9271466"/>
            <a:ext cx="3240363" cy="48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82" tIns="49227" rIns="98482" bIns="49227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SzPts val="1200"/>
              </a:pPr>
              <a:t>3</a:t>
            </a:fld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3D7B3-7467-42D4-BE8F-630908931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9517-9831-AB0A-1405-519FE9E1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62A7A-5102-A103-93E1-58EDE00F0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3E1DBF-BB27-AEF2-5067-FC14989CB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60E17-A5D7-B663-D1D2-B0A9C3798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5DF11-2226-B94E-483B-B68C394EB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E715D-62AD-795F-EF4E-BBC3B35EF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6FB41-C2A2-5F7D-61D5-1A9A027C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0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C0A70-1713-C879-F6BB-D9E8BCE7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625AE-F40F-4A1F-94E9-B53EE0DD8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C98C1-825A-4614-0B8C-75CA40C04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34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5116-C12F-C25A-6F16-E1B9F9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0C99-7CE7-4090-B734-090D66BE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C955F-5389-7C1F-EA21-397EC528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F8D-2754-4D50-9C81-6437E2AF797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63BE9-0704-8F33-1156-AD4E48B3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2400-8809-773C-2994-786A19D8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CF55-44DF-4F14-BF33-38D650C8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09600" y="1248605"/>
            <a:ext cx="10972800" cy="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8453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609600" y="2059668"/>
            <a:ext cx="10972800" cy="4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16" marR="0" lvl="0" indent="-54188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18453B"/>
              </a:buClr>
              <a:buSzPts val="2800"/>
              <a:buFont typeface="Arial"/>
              <a:buChar char="•"/>
              <a:defRPr sz="3734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31" marR="0" lvl="1" indent="-47753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204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845" marR="0" lvl="2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461" marR="0" lvl="3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8076" marR="0" lvl="4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692" marR="0" lvl="5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307" marR="0" lvl="6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922" marR="0" lvl="7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538" marR="0" lvl="8" indent="-4741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3/1/20XX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MSU Dialogues 2023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696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67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869" r:id="rId2"/>
    <p:sldLayoutId id="2147483870" r:id="rId3"/>
    <p:sldLayoutId id="2147483872" r:id="rId4"/>
    <p:sldLayoutId id="2147483874" r:id="rId5"/>
    <p:sldLayoutId id="2147483877" r:id="rId6"/>
    <p:sldLayoutId id="2147483878" r:id="rId7"/>
    <p:sldLayoutId id="2147483879" r:id="rId8"/>
    <p:sldLayoutId id="21474838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sychologytoday.com/us/blog/dignity/201304/what-is-the-real-meaning-dignity-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een seedling sprouting on the ground">
            <a:extLst>
              <a:ext uri="{FF2B5EF4-FFF2-40B4-BE49-F238E27FC236}">
                <a16:creationId xmlns:a16="http://schemas.microsoft.com/office/drawing/2014/main" id="{1C0CAFD2-23A8-112C-292A-2DA3E0C0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74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9B1D89-E1A5-4FF7-9AE5-EA1EA589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EA70F-425F-31DD-0E96-9E74B0D4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753034"/>
            <a:ext cx="9014500" cy="4130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800" b="1" kern="1200" spc="-4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Seed of Dignity</a:t>
            </a:r>
          </a:p>
        </p:txBody>
      </p:sp>
    </p:spTree>
    <p:extLst>
      <p:ext uri="{BB962C8B-B14F-4D97-AF65-F5344CB8AC3E}">
        <p14:creationId xmlns:p14="http://schemas.microsoft.com/office/powerpoint/2010/main" val="42308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8BC37F5-B364-4B3A-8D22-CAE87E2E9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idewalk Curb Stock Photos, Images and Backgrounds for Free Download">
            <a:extLst>
              <a:ext uri="{FF2B5EF4-FFF2-40B4-BE49-F238E27FC236}">
                <a16:creationId xmlns:a16="http://schemas.microsoft.com/office/drawing/2014/main" id="{C9A2D6D8-1A80-3472-FF05-753DBEFFBE4B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34B71EF-268F-456D-990C-A717EAD63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07533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1EB0E-6C0A-FEF0-F53F-8D60B1C2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891213"/>
            <a:ext cx="8302336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 spc="-4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46BFA-8998-7DA6-00E4-88C4BA49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414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-409405" y="226218"/>
            <a:ext cx="12192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EEE77F11-C3BC-3F80-31FD-968DCDD1B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815" y="931408"/>
            <a:ext cx="5646369" cy="3757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C6F3D4-084A-FF49-19A2-8908DB6404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4900" y="5169462"/>
            <a:ext cx="7394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“Decisions are a lot like boats… they don’t come in halves. Make a whole decision or don’t embark on the journey.”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D95D8-537C-9742-6882-7365440154AB}"/>
              </a:ext>
            </a:extLst>
          </p:cNvPr>
          <p:cNvSpPr txBox="1"/>
          <p:nvPr/>
        </p:nvSpPr>
        <p:spPr>
          <a:xfrm>
            <a:off x="4808551" y="437699"/>
            <a:ext cx="220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15696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lose-up of hopscotch on a sidewalk">
            <a:extLst>
              <a:ext uri="{FF2B5EF4-FFF2-40B4-BE49-F238E27FC236}">
                <a16:creationId xmlns:a16="http://schemas.microsoft.com/office/drawing/2014/main" id="{125624B8-FB03-1654-3D4B-217037567C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80" b="735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39B1D89-E1A5-4FF7-9AE5-EA1EA589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09AAB-062F-27E8-2D61-CEA1EFFF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753034"/>
            <a:ext cx="9014500" cy="4130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800" b="1" kern="1200" spc="-4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I use this?</a:t>
            </a:r>
            <a:endParaRPr lang="en-US" sz="8800" b="1" kern="1200" spc="-4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1DF52-FA1D-B8AA-6363-08AA3AD7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FE5CF55-44DF-4F14-BF33-38D650C8344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puter Generated Lights">
            <a:extLst>
              <a:ext uri="{FF2B5EF4-FFF2-40B4-BE49-F238E27FC236}">
                <a16:creationId xmlns:a16="http://schemas.microsoft.com/office/drawing/2014/main" id="{EF0C40CA-45D9-87FD-443E-220993F8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93" b="11993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794409-74D6-4CE5-A2FE-377A7D653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A1B83-A789-26BE-6561-B0EB5E89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876301"/>
            <a:ext cx="8494955" cy="4805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spc="-4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Complexity of Our Brain</a:t>
            </a:r>
          </a:p>
        </p:txBody>
      </p:sp>
    </p:spTree>
    <p:extLst>
      <p:ext uri="{BB962C8B-B14F-4D97-AF65-F5344CB8AC3E}">
        <p14:creationId xmlns:p14="http://schemas.microsoft.com/office/powerpoint/2010/main" val="17788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34975" y="-435132"/>
            <a:ext cx="12326976" cy="336093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-34942" y="2701215"/>
            <a:ext cx="12226942" cy="4147913"/>
            <a:chOff x="0" y="0"/>
            <a:chExt cx="4830397" cy="1638682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30397" cy="1638682"/>
            </a:xfrm>
            <a:custGeom>
              <a:avLst/>
              <a:gdLst/>
              <a:ahLst/>
              <a:cxnLst/>
              <a:rect l="l" t="t" r="r" b="b"/>
              <a:pathLst>
                <a:path w="4830397" h="1638682">
                  <a:moveTo>
                    <a:pt x="0" y="0"/>
                  </a:moveTo>
                  <a:lnTo>
                    <a:pt x="4830397" y="0"/>
                  </a:lnTo>
                  <a:lnTo>
                    <a:pt x="4830397" y="1638682"/>
                  </a:lnTo>
                  <a:lnTo>
                    <a:pt x="0" y="1638682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30397" cy="16767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265553" y="808315"/>
            <a:ext cx="3525012" cy="5486400"/>
          </a:xfrm>
          <a:custGeom>
            <a:avLst/>
            <a:gdLst/>
            <a:ahLst/>
            <a:cxnLst/>
            <a:rect l="l" t="t" r="r" b="b"/>
            <a:pathLst>
              <a:path w="5287518" h="8229600">
                <a:moveTo>
                  <a:pt x="0" y="0"/>
                </a:moveTo>
                <a:lnTo>
                  <a:pt x="5287518" y="0"/>
                </a:lnTo>
                <a:lnTo>
                  <a:pt x="52875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53446" y="2494365"/>
            <a:ext cx="4930770" cy="431443"/>
          </a:xfrm>
          <a:custGeom>
            <a:avLst/>
            <a:gdLst/>
            <a:ahLst/>
            <a:cxnLst/>
            <a:rect l="l" t="t" r="r" b="b"/>
            <a:pathLst>
              <a:path w="7396155" h="647164">
                <a:moveTo>
                  <a:pt x="0" y="0"/>
                </a:moveTo>
                <a:lnTo>
                  <a:pt x="7396155" y="0"/>
                </a:lnTo>
                <a:lnTo>
                  <a:pt x="7396155" y="647163"/>
                </a:lnTo>
                <a:lnTo>
                  <a:pt x="0" y="647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4536523" y="70014"/>
            <a:ext cx="3719711" cy="581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Explicit Bias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2604" y="2439448"/>
            <a:ext cx="3830935" cy="41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99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LINE OF CONSCIOUSNESS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59781" y="3321503"/>
            <a:ext cx="5403255" cy="58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 dirty="0">
                <a:solidFill>
                  <a:srgbClr val="000000"/>
                </a:solidFill>
                <a:ea typeface="Canva Sans Bold"/>
                <a:cs typeface="Canva Sans Bold"/>
                <a:sym typeface="Canva Sans Bold"/>
              </a:rPr>
              <a:t>Unconscious Bias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5988" y="3988287"/>
            <a:ext cx="602979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/>
              <a:t>Unconscious attitude that lie below the surface, but may influence our behaviors.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25988" y="697682"/>
            <a:ext cx="602979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/>
              <a:t>Attitude and beliefs that we have about a person or group on a conscious level. We are fully aware of these, so they can be self-reported.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CC74B-2AC4-2095-6837-04BBAD63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8" y="221303"/>
            <a:ext cx="2263140" cy="683963"/>
          </a:xfrm>
        </p:spPr>
        <p:txBody>
          <a:bodyPr>
            <a:normAutofit fontScale="90000"/>
          </a:bodyPr>
          <a:lstStyle/>
          <a:p>
            <a:r>
              <a:rPr lang="en-US" dirty="0"/>
              <a:t>Bias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+ Thousand Blue Electrical Cable Sparking Royalty-Free Images, Stock  Photos &amp; Pictures | Shutterstock">
            <a:extLst>
              <a:ext uri="{FF2B5EF4-FFF2-40B4-BE49-F238E27FC236}">
                <a16:creationId xmlns:a16="http://schemas.microsoft.com/office/drawing/2014/main" id="{C0C2C533-2A72-AD9A-5718-97A46F7AC678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 bwMode="auto">
          <a:xfrm>
            <a:off x="1017588" y="68263"/>
            <a:ext cx="10139362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>
          <a:extLst>
            <a:ext uri="{FF2B5EF4-FFF2-40B4-BE49-F238E27FC236}">
              <a16:creationId xmlns:a16="http://schemas.microsoft.com/office/drawing/2014/main" id="{F4D15114-0B9E-0850-CDD7-8E51ECEE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ose-up of a fiber optic cable&#10;&#10;AI-generated content may be incorrect.">
            <a:extLst>
              <a:ext uri="{FF2B5EF4-FFF2-40B4-BE49-F238E27FC236}">
                <a16:creationId xmlns:a16="http://schemas.microsoft.com/office/drawing/2014/main" id="{26B8C881-6CDC-774F-68B8-7E30E3B1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20" name="Google Shape;320;p9">
            <a:extLst>
              <a:ext uri="{FF2B5EF4-FFF2-40B4-BE49-F238E27FC236}">
                <a16:creationId xmlns:a16="http://schemas.microsoft.com/office/drawing/2014/main" id="{C9AB9D47-DAFE-1E5B-B375-8E5247807EC4}"/>
              </a:ext>
            </a:extLst>
          </p:cNvPr>
          <p:cNvSpPr txBox="1"/>
          <p:nvPr/>
        </p:nvSpPr>
        <p:spPr>
          <a:xfrm>
            <a:off x="1329893" y="1852784"/>
            <a:ext cx="9532213" cy="71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4000"/>
              <a:buFont typeface="Arial"/>
              <a:buNone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97489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9F035DEB-7255-C158-7B7B-61854296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">
            <a:extLst>
              <a:ext uri="{FF2B5EF4-FFF2-40B4-BE49-F238E27FC236}">
                <a16:creationId xmlns:a16="http://schemas.microsoft.com/office/drawing/2014/main" id="{CEF73054-35A9-7A67-78E9-9E615D83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23" y="2575"/>
            <a:ext cx="8677852" cy="6703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671AA-A11E-3AC3-99A5-2E7FB027AF18}"/>
              </a:ext>
            </a:extLst>
          </p:cNvPr>
          <p:cNvSpPr txBox="1"/>
          <p:nvPr/>
        </p:nvSpPr>
        <p:spPr>
          <a:xfrm>
            <a:off x="9939301" y="3506178"/>
            <a:ext cx="19736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Center for Youth and Communities Heller School for social Policy and Management, Brandeis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56104-84B7-36C5-62FE-933770B4B18A}"/>
              </a:ext>
            </a:extLst>
          </p:cNvPr>
          <p:cNvSpPr txBox="1"/>
          <p:nvPr/>
        </p:nvSpPr>
        <p:spPr>
          <a:xfrm>
            <a:off x="9969480" y="4463004"/>
            <a:ext cx="1783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Prepared by the Center for Youth and Communities, Brandeis University, 2004;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Based on experience in 50 Communities and early work on change management by Mary Lippitt, author of  The Leadership Spectrum</a:t>
            </a:r>
          </a:p>
        </p:txBody>
      </p:sp>
    </p:spTree>
    <p:extLst>
      <p:ext uri="{BB962C8B-B14F-4D97-AF65-F5344CB8AC3E}">
        <p14:creationId xmlns:p14="http://schemas.microsoft.com/office/powerpoint/2010/main" val="398136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1" name="Rectangle 4150">
            <a:extLst>
              <a:ext uri="{FF2B5EF4-FFF2-40B4-BE49-F238E27FC236}">
                <a16:creationId xmlns:a16="http://schemas.microsoft.com/office/drawing/2014/main" id="{54005083-1151-4AA0-B5A5-E5612B2B2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3" name="Rectangle 4152">
            <a:extLst>
              <a:ext uri="{FF2B5EF4-FFF2-40B4-BE49-F238E27FC236}">
                <a16:creationId xmlns:a16="http://schemas.microsoft.com/office/drawing/2014/main" id="{4B963C5B-C292-4B20-9EC4-89C35372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78388-4D4D-A245-77C5-48C0B408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62" y="274320"/>
            <a:ext cx="10424162" cy="656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Dignity</a:t>
            </a:r>
          </a:p>
        </p:txBody>
      </p:sp>
      <p:pic>
        <p:nvPicPr>
          <p:cNvPr id="4106" name="Picture 10" descr="How Does Your Workplace Showcase Human Dignity?">
            <a:extLst>
              <a:ext uri="{FF2B5EF4-FFF2-40B4-BE49-F238E27FC236}">
                <a16:creationId xmlns:a16="http://schemas.microsoft.com/office/drawing/2014/main" id="{45A5B4B4-7A72-F2AC-3F35-B5898E0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0467"/>
            <a:ext cx="4076699" cy="5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3118-D03C-17DD-42AB-3278D009B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1" y="1844937"/>
            <a:ext cx="6657190" cy="4332026"/>
          </a:xfrm>
        </p:spPr>
        <p:txBody>
          <a:bodyPr vert="horz" lIns="91440" tIns="45720" rIns="91440" bIns="45720" rtlCol="0">
            <a:normAutofit/>
          </a:bodyPr>
          <a:lstStyle/>
          <a:p>
            <a:pPr marL="381016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Hicks 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has defined dignity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as “the glue that holds all of our relationships together” and “the mutual recognition of the desire to be seen, heard, listened to, and treated fairly; to be recognized, understood, and to feel safe in the world.”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6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4"/>
          <p:cNvSpPr txBox="1">
            <a:spLocks noGrp="1"/>
          </p:cNvSpPr>
          <p:nvPr>
            <p:ph type="title"/>
          </p:nvPr>
        </p:nvSpPr>
        <p:spPr>
          <a:xfrm>
            <a:off x="686834" y="1153573"/>
            <a:ext cx="3480438" cy="4461163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>
                <a:solidFill>
                  <a:schemeClr val="tx1"/>
                </a:solidFill>
                <a:latin typeface="Gotham Black" pitchFamily="50" charset="0"/>
                <a:ea typeface="+mj-ea"/>
                <a:cs typeface="Gotham Black" pitchFamily="50" charset="0"/>
              </a:rPr>
              <a:t>Dignity Model </a:t>
            </a:r>
            <a:r>
              <a:rPr lang="en-US" sz="4400">
                <a:solidFill>
                  <a:schemeClr val="tx1"/>
                </a:solidFill>
                <a:latin typeface="Gotham Black" pitchFamily="50" charset="0"/>
                <a:ea typeface="+mj-ea"/>
                <a:cs typeface="Gotham Black" pitchFamily="50" charset="0"/>
              </a:rPr>
              <a:t>– </a:t>
            </a:r>
            <a:r>
              <a:rPr lang="en-US" sz="3600">
                <a:solidFill>
                  <a:schemeClr val="tx1"/>
                </a:solidFill>
                <a:latin typeface="Gotham Black" pitchFamily="50" charset="0"/>
                <a:ea typeface="+mj-ea"/>
                <a:cs typeface="Gotham Black" pitchFamily="50" charset="0"/>
              </a:rPr>
              <a:t>Donna Hicks (2013)</a:t>
            </a:r>
            <a:endParaRPr lang="en-US" sz="4400">
              <a:solidFill>
                <a:schemeClr val="tx1"/>
              </a:solidFill>
              <a:latin typeface="Gotham Black" pitchFamily="50" charset="0"/>
              <a:ea typeface="+mj-ea"/>
              <a:cs typeface="Gotham Black" pitchFamily="50" charset="0"/>
            </a:endParaRPr>
          </a:p>
        </p:txBody>
      </p:sp>
      <p:sp>
        <p:nvSpPr>
          <p:cNvPr id="731" name="Google Shape;731;p114"/>
          <p:cNvSpPr txBox="1">
            <a:spLocks noGrp="1"/>
          </p:cNvSpPr>
          <p:nvPr>
            <p:ph type="body" idx="1"/>
          </p:nvPr>
        </p:nvSpPr>
        <p:spPr>
          <a:xfrm>
            <a:off x="4447309" y="591345"/>
            <a:ext cx="6906491" cy="5585619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 marL="0" indent="-22861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rPr>
              <a:t>Human desire to be treated with dignity is “primal”</a:t>
            </a:r>
          </a:p>
          <a:p>
            <a:pPr marL="0" indent="-22861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endParaRPr>
          </a:p>
          <a:p>
            <a:pPr marL="0" indent="-22861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rPr>
              <a:t>When violated, it can feel like a threat to our survival</a:t>
            </a:r>
          </a:p>
          <a:p>
            <a:pPr marL="0" indent="-22861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endParaRPr>
          </a:p>
          <a:p>
            <a:pPr marL="0" indent="-22861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rPr>
              <a:t>Treating people with dignity leads to more fruitful interaction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958F9-1585-E210-78D5-92E5E52E5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68319-3E56-DC5C-5FBA-E116FD0FCF9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345481" y="6356351"/>
            <a:ext cx="3860800" cy="365200"/>
          </a:xfrm>
        </p:spPr>
        <p:txBody>
          <a:bodyPr/>
          <a:lstStyle/>
          <a:p>
            <a:r>
              <a:rPr lang="en-US"/>
              <a:t>MSU Dialogues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F9D845-1D7D-4A88-86ED-B45A77144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4F2A62-CB96-44B7-9829-3BEA927D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67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B4C3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5C0717-F073-71A0-674E-0A376E60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75" y="2885748"/>
            <a:ext cx="2633437" cy="1086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spc="-40" dirty="0">
                <a:solidFill>
                  <a:srgbClr val="FFFFFF"/>
                </a:solidFill>
              </a:rPr>
              <a:t>Identity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BF54-FB41-EBEF-9744-BF6316E9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08" y="6356350"/>
            <a:ext cx="4609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778A-41AD-E9F2-BE29-7CDB2C60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7/29/20XX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C718-B1B1-214E-19ED-A3F29A9D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9" name="Content Placeholder 9" descr="A circular chart with green and white text&#10;&#10;Description automatically generated">
            <a:extLst>
              <a:ext uri="{FF2B5EF4-FFF2-40B4-BE49-F238E27FC236}">
                <a16:creationId xmlns:a16="http://schemas.microsoft.com/office/drawing/2014/main" id="{E1DB5B8C-B94B-342D-2656-F5BBDED8C8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67300" y="416732"/>
            <a:ext cx="7019541" cy="63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083C6-252F-6ECA-BEBF-4E7CE8EC1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D04D2295-FE41-D90F-23A3-A14E40169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5F300B2E-613E-5B08-2B72-52DE26F27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716B09-9213-F6A6-64A2-3C80C274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19" y="801445"/>
            <a:ext cx="2312582" cy="5255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-40">
                <a:solidFill>
                  <a:srgbClr val="FFFFFF"/>
                </a:solidFill>
              </a:rPr>
              <a:t>THE ROOTS OF CONFLICT</a:t>
            </a:r>
          </a:p>
        </p:txBody>
      </p:sp>
      <p:pic>
        <p:nvPicPr>
          <p:cNvPr id="2050" name="Picture 2" descr="Roots Plant Images – Browse 1,844,994 Stock Photos, Vectors, and Video |  Adobe Stock">
            <a:extLst>
              <a:ext uri="{FF2B5EF4-FFF2-40B4-BE49-F238E27FC236}">
                <a16:creationId xmlns:a16="http://schemas.microsoft.com/office/drawing/2014/main" id="{EFDB4BD2-5007-7554-39CB-1CC47894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41" y="10"/>
            <a:ext cx="9144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Content Placeholder 2">
            <a:extLst>
              <a:ext uri="{FF2B5EF4-FFF2-40B4-BE49-F238E27FC236}">
                <a16:creationId xmlns:a16="http://schemas.microsoft.com/office/drawing/2014/main" id="{4C6F32FE-3DCE-2B09-01A3-30F587419A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5396" y="4964654"/>
            <a:ext cx="7796951" cy="12551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EXPECTATIONS</a:t>
            </a:r>
          </a:p>
          <a:p>
            <a:r>
              <a:rPr lang="en-US" dirty="0"/>
              <a:t>ACKNOWLEDGEMENT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10D5-C5C2-8DA1-F749-B6432DB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194783"/>
            <a:ext cx="10022841" cy="7608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Boundaries</a:t>
            </a:r>
            <a:endParaRPr lang="en-US"/>
          </a:p>
        </p:txBody>
      </p:sp>
      <p:pic>
        <p:nvPicPr>
          <p:cNvPr id="2" name="Picture 1" descr="A bucket of water with a handle&#10;&#10;AI-generated content may be incorrect.">
            <a:extLst>
              <a:ext uri="{FF2B5EF4-FFF2-40B4-BE49-F238E27FC236}">
                <a16:creationId xmlns:a16="http://schemas.microsoft.com/office/drawing/2014/main" id="{00F14456-9DF2-3A10-0EB9-4BFC93163E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7" r="-2" b="22167"/>
          <a:stretch>
            <a:fillRect/>
          </a:stretch>
        </p:blipFill>
        <p:spPr>
          <a:xfrm>
            <a:off x="646112" y="1560513"/>
            <a:ext cx="10899776" cy="4341812"/>
          </a:xfrm>
          <a:prstGeom prst="rect">
            <a:avLst/>
          </a:prstGeom>
          <a:noFill/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807322C-99F4-BC9E-E0F2-F58C2430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1"/>
            <a:ext cx="630936" cy="365125"/>
          </a:xfrm>
        </p:spPr>
        <p:txBody>
          <a:bodyPr/>
          <a:lstStyle/>
          <a:p>
            <a:pPr defTabSz="914446">
              <a:spcAft>
                <a:spcPts val="600"/>
              </a:spcAft>
              <a:buClrTx/>
              <a:defRPr/>
            </a:pPr>
            <a:fld id="{06B786C7-B8F9-4072-AAAA-17258464D730}" type="slidenum">
              <a:rPr lang="en-US" sz="1050" kern="1200" smtClean="0">
                <a:solidFill>
                  <a:prstClr val="black"/>
                </a:solidFill>
                <a:ea typeface="+mn-ea"/>
                <a:cs typeface="+mn-cs"/>
              </a:rPr>
              <a:pPr defTabSz="914446">
                <a:spcAft>
                  <a:spcPts val="600"/>
                </a:spcAft>
                <a:buClrTx/>
                <a:defRPr/>
              </a:pPr>
              <a:t>6</a:t>
            </a:fld>
            <a:endParaRPr lang="en-US" sz="10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1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07EBC-D76C-7271-5D9B-0260B70A2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034665-E5E2-9086-0172-DA67D1E8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One Way to Think About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C8A79-0BB2-0693-01D1-4FF580679C95}"/>
              </a:ext>
            </a:extLst>
          </p:cNvPr>
          <p:cNvSpPr txBox="1"/>
          <p:nvPr/>
        </p:nvSpPr>
        <p:spPr>
          <a:xfrm>
            <a:off x="1468814" y="2057401"/>
            <a:ext cx="4627186" cy="41194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Think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love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respect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or dignity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like the water we need to live…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ctr" fontAlgn="auto"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Boundaries are like the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bucket that holds each of these necessities in our lives.</a:t>
            </a:r>
          </a:p>
        </p:txBody>
      </p:sp>
      <p:pic>
        <p:nvPicPr>
          <p:cNvPr id="2" name="Picture 1" descr="A bucket of water with a handle&#10;&#10;AI-generated content may be incorrect.">
            <a:extLst>
              <a:ext uri="{FF2B5EF4-FFF2-40B4-BE49-F238E27FC236}">
                <a16:creationId xmlns:a16="http://schemas.microsoft.com/office/drawing/2014/main" id="{54ED5301-3F20-AC2A-129A-B167960A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473" r="13781" b="-3"/>
          <a:stretch>
            <a:fillRect/>
          </a:stretch>
        </p:blipFill>
        <p:spPr>
          <a:xfrm>
            <a:off x="6668185" y="2057401"/>
            <a:ext cx="4609399" cy="41194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2C2F0-D791-8288-CADA-78B57A5A18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defTabSz="914400" eaLnBrk="1" fontAlgn="auto" latinLnBrk="0" hangingPunct="1">
              <a:spcAft>
                <a:spcPts val="600"/>
              </a:spcAft>
              <a:buSzTx/>
              <a:buFont typeface="Arial"/>
              <a:buNone/>
              <a:tabLst/>
              <a:defRPr/>
            </a:pPr>
            <a:fld id="{CBD12358-51D2-46B3-9BDE-DF29528B9454}" type="slidenum">
              <a:rPr kumimoji="0" lang="en-US" kern="0" normalizeH="0" noProof="0" smtClean="0">
                <a:ln>
                  <a:noFill/>
                </a:ln>
                <a:effectLst/>
                <a:uLnTx/>
                <a:uFillTx/>
              </a:rPr>
              <a:pPr marL="0" lvl="0" indent="0" defTabSz="914400" eaLnBrk="1" fontAlgn="auto" latinLnBrk="0" hangingPunct="1">
                <a:spcAft>
                  <a:spcPts val="600"/>
                </a:spcAft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kern="0" normalizeH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33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9FE6E-066B-727A-029C-CFCA7710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9" y="117566"/>
            <a:ext cx="9150675" cy="1427585"/>
          </a:xfrm>
        </p:spPr>
        <p:txBody>
          <a:bodyPr/>
          <a:lstStyle/>
          <a:p>
            <a:r>
              <a:rPr lang="en-US" dirty="0"/>
              <a:t>Practicing Dignity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4494E4-820B-F71D-797B-0398CE8EA5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81119" y="1685110"/>
            <a:ext cx="8552264" cy="50553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dirty="0">
                <a:latin typeface="+mj-lt"/>
              </a:rPr>
              <a:t>Approach every topic, statement and response with respect</a:t>
            </a:r>
          </a:p>
          <a:p>
            <a:r>
              <a:rPr lang="en-US" sz="2400" dirty="0">
                <a:latin typeface="+mj-lt"/>
              </a:rPr>
              <a:t>Respond instead of reacting</a:t>
            </a:r>
          </a:p>
          <a:p>
            <a:r>
              <a:rPr lang="en-US" sz="2400" dirty="0">
                <a:latin typeface="+mj-lt"/>
              </a:rPr>
              <a:t>Avoid attacking someone else’s experience, but rather focus on your own feelings and experiences </a:t>
            </a:r>
          </a:p>
          <a:p>
            <a:r>
              <a:rPr lang="en-US" sz="2400">
                <a:latin typeface="+mj-lt"/>
              </a:rPr>
              <a:t>Respect the equally valid experiences of others</a:t>
            </a:r>
          </a:p>
          <a:p>
            <a:r>
              <a:rPr lang="en-US" sz="2400" dirty="0">
                <a:latin typeface="+mj-lt"/>
              </a:rPr>
              <a:t>Offer grace to others and take ownership of mistakes</a:t>
            </a:r>
          </a:p>
          <a:p>
            <a:r>
              <a:rPr lang="en-US" sz="2400" dirty="0">
                <a:latin typeface="+mj-lt"/>
              </a:rPr>
              <a:t>Commit to being fully present with people, honoring the dignity of privacy - Take the lesson, leave the story</a:t>
            </a:r>
          </a:p>
          <a:p>
            <a:r>
              <a:rPr lang="en-US" sz="2400" dirty="0">
                <a:latin typeface="+mj-lt"/>
              </a:rPr>
              <a:t>Avoid freezing people in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4E4F894-805D-88F4-E0F6-DD389B6073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8D65601-5AE2-46FC-B138-694DDD2B510D}" type="slidenum">
              <a:rPr kumimoji="0" lang="en-US" sz="1200" b="1" i="0" u="none" strike="noStrike" kern="0" cap="none" spc="1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1" i="0" u="none" strike="noStrike" kern="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A6B5-7500-7CF7-EB62-1FBD5443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ky Buckets in 2022 – HACKMAGEDDON">
            <a:extLst>
              <a:ext uri="{FF2B5EF4-FFF2-40B4-BE49-F238E27FC236}">
                <a16:creationId xmlns:a16="http://schemas.microsoft.com/office/drawing/2014/main" id="{ADB5D144-062C-EBC9-08A4-5425984E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2366563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ustom 7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18453B"/>
      </a:accent1>
      <a:accent2>
        <a:srgbClr val="492F92"/>
      </a:accent2>
      <a:accent3>
        <a:srgbClr val="5B5260"/>
      </a:accent3>
      <a:accent4>
        <a:srgbClr val="008183"/>
      </a:accent4>
      <a:accent5>
        <a:srgbClr val="492F92"/>
      </a:accent5>
      <a:accent6>
        <a:srgbClr val="7BBD00"/>
      </a:accent6>
      <a:hlink>
        <a:srgbClr val="1201FE"/>
      </a:hlink>
      <a:folHlink>
        <a:srgbClr val="A09AFF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5081B5C4CAF4F9FFF4E159CE79E78" ma:contentTypeVersion="13" ma:contentTypeDescription="Create a new document." ma:contentTypeScope="" ma:versionID="30a83b52e5a0daeb20bec721a18e46bb">
  <xsd:schema xmlns:xsd="http://www.w3.org/2001/XMLSchema" xmlns:xs="http://www.w3.org/2001/XMLSchema" xmlns:p="http://schemas.microsoft.com/office/2006/metadata/properties" xmlns:ns2="dd47038d-970b-4c9e-a8b7-b6cd06d6662d" targetNamespace="http://schemas.microsoft.com/office/2006/metadata/properties" ma:root="true" ma:fieldsID="71d299fcbdbae4cf1aebf2ad31919193" ns2:_="">
    <xsd:import namespace="dd47038d-970b-4c9e-a8b7-b6cd06d66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7038d-970b-4c9e-a8b7-b6cd06d66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7038d-970b-4c9e-a8b7-b6cd06d6662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C05B6-3AD8-45C5-A65A-CA4CC849D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7038d-970b-4c9e-a8b7-b6cd06d66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95AD7-C1FD-4394-B37A-1070A12FFD2C}">
  <ds:schemaRefs>
    <ds:schemaRef ds:uri="http://schemas.microsoft.com/office/2006/metadata/properties"/>
    <ds:schemaRef ds:uri="http://schemas.microsoft.com/office/infopath/2007/PartnerControls"/>
    <ds:schemaRef ds:uri="dd47038d-970b-4c9e-a8b7-b6cd06d6662d"/>
  </ds:schemaRefs>
</ds:datastoreItem>
</file>

<file path=customXml/itemProps3.xml><?xml version="1.0" encoding="utf-8"?>
<ds:datastoreItem xmlns:ds="http://schemas.openxmlformats.org/officeDocument/2006/customXml" ds:itemID="{69D6A091-0F26-4655-A670-6A84103B4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 Next LT Pro</vt:lpstr>
      <vt:lpstr>Avenir Next LT Pro Demi</vt:lpstr>
      <vt:lpstr>Calibri</vt:lpstr>
      <vt:lpstr>Canva Sans Bold</vt:lpstr>
      <vt:lpstr>Gotham Black</vt:lpstr>
      <vt:lpstr>Montserrat</vt:lpstr>
      <vt:lpstr>Poppins</vt:lpstr>
      <vt:lpstr>Twentieth Century</vt:lpstr>
      <vt:lpstr>ColorBlockVTI</vt:lpstr>
      <vt:lpstr>Seed of Dignity</vt:lpstr>
      <vt:lpstr>Human Dignity</vt:lpstr>
      <vt:lpstr>Dignity Model – Donna Hicks (2013)</vt:lpstr>
      <vt:lpstr>Identity</vt:lpstr>
      <vt:lpstr>THE ROOTS OF CONFLICT</vt:lpstr>
      <vt:lpstr>Boundaries</vt:lpstr>
      <vt:lpstr>One Way to Think About It</vt:lpstr>
      <vt:lpstr>Practicing Dignity</vt:lpstr>
      <vt:lpstr>PowerPoint Presentation</vt:lpstr>
      <vt:lpstr>Leadership</vt:lpstr>
      <vt:lpstr>“Decisions are a lot like boats… they don’t come in halves. Make a whole decision or don’t embark on the journey.”  </vt:lpstr>
      <vt:lpstr>How do I use this?</vt:lpstr>
      <vt:lpstr>The Complexity of Our Brain</vt:lpstr>
      <vt:lpstr>Bias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2025-11-19T14:08:46Z</dcterms:created>
  <dcterms:modified xsi:type="dcterms:W3CDTF">2025-11-19T14:51:50Z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0x010100BCA5081B5C4CAF4F9FFF4E159CE79E78</vt:lpwstr>
  </property>
</Properties>
</file>