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99" r:id="rId4"/>
  </p:sldMasterIdLst>
  <p:notesMasterIdLst>
    <p:notesMasterId r:id="rId10"/>
  </p:notesMasterIdLst>
  <p:sldIdLst>
    <p:sldId id="262" r:id="rId5"/>
    <p:sldId id="269" r:id="rId6"/>
    <p:sldId id="266" r:id="rId7"/>
    <p:sldId id="267" r:id="rId8"/>
    <p:sldId id="268" r:id="rId9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C521"/>
    <a:srgbClr val="18453B"/>
    <a:srgbClr val="0C533A"/>
    <a:srgbClr val="064339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9"/>
    <p:restoredTop sz="71613" autoAdjust="0"/>
  </p:normalViewPr>
  <p:slideViewPr>
    <p:cSldViewPr snapToGrid="0" snapToObjects="1" showGuides="1">
      <p:cViewPr varScale="1">
        <p:scale>
          <a:sx n="44" d="100"/>
          <a:sy n="44" d="100"/>
        </p:scale>
        <p:origin x="1332" y="4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790A6F-2999-4B9F-BF63-AAA8AFDA4DD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4C0415-A90F-4A05-9481-FECBA1823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92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C0415-A90F-4A05-9481-FECBA1823D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51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C0415-A90F-4A05-9481-FECBA1823D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03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C0415-A90F-4A05-9481-FECBA1823D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148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C0415-A90F-4A05-9481-FECBA1823D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59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C0415-A90F-4A05-9481-FECBA1823D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10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296631"/>
            <a:ext cx="7772400" cy="97647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700" b="0" i="0" baseline="0">
                <a:ln>
                  <a:noFill/>
                </a:ln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273105"/>
            <a:ext cx="7772400" cy="157676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D803B8FA-BCB0-5D4D-9E0C-8594CF5A2264}" type="datetime1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205D934E-3E61-264D-8682-F58928E18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73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36455"/>
            <a:ext cx="8229600" cy="36017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700" b="0" i="0" baseline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 dirty="0"/>
              <a:t>1 column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4752"/>
            <a:ext cx="8229600" cy="3049871"/>
          </a:xfrm>
          <a:prstGeom prst="rect">
            <a:avLst/>
          </a:prstGeom>
        </p:spPr>
        <p:txBody>
          <a:bodyPr/>
          <a:lstStyle>
            <a:lvl1pPr>
              <a:buClr>
                <a:srgbClr val="18453B"/>
              </a:buClr>
              <a:buFont typeface="Arial"/>
              <a:buChar char="•"/>
              <a:defRPr sz="2100" b="0" i="0">
                <a:solidFill>
                  <a:srgbClr val="595959"/>
                </a:solidFill>
                <a:latin typeface="Gotham Book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1800" b="0" i="0">
                <a:solidFill>
                  <a:srgbClr val="595959"/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15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C93AF409-9F3D-4144-905F-D667DBFB2192}" type="datetime1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0B4461CB-4CA9-2A43-A3FA-624E1DA48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21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52366"/>
            <a:ext cx="8229600" cy="6563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700" b="0" i="0" baseline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 dirty="0"/>
              <a:t>2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4751"/>
            <a:ext cx="3950704" cy="3222512"/>
          </a:xfrm>
          <a:prstGeom prst="rect">
            <a:avLst/>
          </a:prstGeom>
        </p:spPr>
        <p:txBody>
          <a:bodyPr/>
          <a:lstStyle>
            <a:lvl1pPr>
              <a:buClr>
                <a:schemeClr val="tx1">
                  <a:lumMod val="75000"/>
                  <a:lumOff val="25000"/>
                </a:schemeClr>
              </a:buClr>
              <a:buFont typeface="Arial"/>
              <a:buChar char="•"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15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3849B177-5D8B-7A43-B9D4-2D03D1F64BD4}" type="datetime1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4599938D-0427-3542-974E-F7CD887B38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4736096" y="1544751"/>
            <a:ext cx="3950704" cy="3222512"/>
          </a:xfrm>
          <a:prstGeom prst="rect">
            <a:avLst/>
          </a:prstGeom>
        </p:spPr>
        <p:txBody>
          <a:bodyPr/>
          <a:lstStyle>
            <a:lvl1pPr>
              <a:buClr>
                <a:schemeClr val="tx1">
                  <a:lumMod val="75000"/>
                  <a:lumOff val="25000"/>
                </a:schemeClr>
              </a:buClr>
              <a:buFont typeface="Wingdings" charset="2"/>
              <a:buChar char="§"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15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991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832405"/>
            <a:ext cx="8229600" cy="61629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700" b="0" i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 dirty="0"/>
              <a:t>1 column, no bullets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0759"/>
            <a:ext cx="8229600" cy="3018124"/>
          </a:xfrm>
          <a:prstGeom prst="rect">
            <a:avLst/>
          </a:prstGeom>
        </p:spPr>
        <p:txBody>
          <a:bodyPr wrap="square" numCol="1" anchor="t"/>
          <a:lstStyle>
            <a:lvl1pPr marL="0" indent="0" algn="l">
              <a:buClr>
                <a:schemeClr val="tx1">
                  <a:lumMod val="75000"/>
                  <a:lumOff val="25000"/>
                </a:schemeClr>
              </a:buClr>
              <a:buFontTx/>
              <a:buNone/>
              <a:defRPr sz="18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1pPr>
            <a:lvl2pPr marL="0" indent="0" algn="l">
              <a:buClr>
                <a:schemeClr val="tx1">
                  <a:lumMod val="75000"/>
                  <a:lumOff val="25000"/>
                </a:schemeClr>
              </a:buClr>
              <a:buFontTx/>
              <a:buNone/>
              <a:defRPr sz="15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15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9F847968-A88B-B947-87AA-BB83F906ED2F}" type="datetime1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4DCE0E26-47BB-FF4B-814B-E43C1B98F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82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656319"/>
            <a:ext cx="8229600" cy="54383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700" b="0" i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 dirty="0"/>
              <a:t>1 column with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179"/>
            <a:ext cx="8229600" cy="3314700"/>
          </a:xfrm>
          <a:prstGeom prst="rect">
            <a:avLst/>
          </a:prstGeom>
        </p:spPr>
        <p:txBody>
          <a:bodyPr wrap="square" numCol="1" anchor="t"/>
          <a:lstStyle>
            <a:lvl1pPr marL="342900" indent="-342900" algn="l"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  <a:defRPr sz="18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1pPr>
            <a:lvl2pPr marL="342900" indent="137160" algn="l"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15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15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04B2702C-F183-E649-BBAD-4C35648D6001}" type="datetime1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14362E17-3E5F-5C4D-AFD9-BBBB918BE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678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>
            <a:alphaModFix amt="14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Masthead" descr="Bright green bar with dark green Michigan State University logo">
            <a:extLst>
              <a:ext uri="{FF2B5EF4-FFF2-40B4-BE49-F238E27FC236}">
                <a16:creationId xmlns:a16="http://schemas.microsoft.com/office/drawing/2014/main" id="{8986502F-0ACD-604D-B6AF-8A0067EBF2A0}"/>
              </a:ext>
            </a:extLst>
          </p:cNvPr>
          <p:cNvGrpSpPr/>
          <p:nvPr userDrawn="1"/>
        </p:nvGrpSpPr>
        <p:grpSpPr>
          <a:xfrm>
            <a:off x="0" y="-1"/>
            <a:ext cx="9144000" cy="572589"/>
            <a:chOff x="0" y="-1"/>
            <a:chExt cx="9144000" cy="57258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6FB6781-57FA-6A4E-BFBA-2DA2E9430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-1"/>
              <a:ext cx="9144000" cy="136525"/>
            </a:xfrm>
            <a:prstGeom prst="rect">
              <a:avLst/>
            </a:prstGeom>
            <a:solidFill>
              <a:srgbClr val="67C52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Michigan State University logo">
              <a:extLst>
                <a:ext uri="{FF2B5EF4-FFF2-40B4-BE49-F238E27FC236}">
                  <a16:creationId xmlns:a16="http://schemas.microsoft.com/office/drawing/2014/main" id="{48600C1D-8557-9544-8137-B802197EB8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/>
            <a:stretch>
              <a:fillRect/>
            </a:stretch>
          </p:blipFill>
          <p:spPr>
            <a:xfrm>
              <a:off x="5640038" y="289664"/>
              <a:ext cx="3351561" cy="282924"/>
            </a:xfrm>
            <a:prstGeom prst="rect">
              <a:avLst/>
            </a:prstGeom>
          </p:spPr>
        </p:pic>
      </p:grp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ea typeface="+mn-ea"/>
                <a:cs typeface="+mn-cs"/>
              </a:defRPr>
            </a:lvl1pPr>
          </a:lstStyle>
          <a:p>
            <a:pPr>
              <a:defRPr/>
            </a:pPr>
            <a:fld id="{FB44CCF9-D185-2447-94DE-2F097F7C2422}" type="datetime1">
              <a:rPr lang="en-US"/>
              <a:pPr>
                <a:defRPr/>
              </a:pPr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ea typeface="+mn-ea"/>
                <a:cs typeface="+mn-cs"/>
              </a:defRPr>
            </a:lvl1pPr>
          </a:lstStyle>
          <a:p>
            <a:pPr>
              <a:defRPr/>
            </a:pPr>
            <a:fld id="{E1544D71-77D6-5B4F-A1FC-5CA064DBD1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00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</p:sldLayoutIdLst>
  <p:txStyles>
    <p:titleStyle>
      <a:lvl1pPr algn="ctr" defTabSz="342900" rtl="0" eaLnBrk="1" fontAlgn="base" hangingPunct="1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2pPr>
      <a:lvl3pPr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3pPr>
      <a:lvl4pPr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4pPr>
      <a:lvl5pPr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5pPr>
      <a:lvl6pPr marL="3429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6pPr>
      <a:lvl7pPr marL="6858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7pPr>
      <a:lvl8pPr marL="10287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8pPr>
      <a:lvl9pPr marL="13716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9pPr>
    </p:titleStyle>
    <p:bodyStyle>
      <a:lvl1pPr marL="257175" indent="-257175" algn="l" defTabSz="3429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marL="557213" indent="-214313" algn="l" defTabSz="3429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2pPr>
      <a:lvl3pPr marL="857250" indent="-171450" algn="l" defTabSz="3429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3pPr>
      <a:lvl4pPr marL="1200150" indent="-171450" algn="l" defTabSz="3429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4pPr>
      <a:lvl5pPr marL="1543050" indent="-171450" algn="l" defTabSz="3429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0E289-CC64-8F44-9258-E4EE215FB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Three Dimensions of Conflict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0B64C-E5F5-4741-AB5B-8BD505F9E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Cognitive</a:t>
            </a:r>
          </a:p>
          <a:p>
            <a:r>
              <a:rPr lang="en-US" dirty="0"/>
              <a:t>Emotional</a:t>
            </a:r>
          </a:p>
          <a:p>
            <a:r>
              <a:rPr lang="en-US" dirty="0"/>
              <a:t>Behavioral</a:t>
            </a:r>
          </a:p>
        </p:txBody>
      </p:sp>
    </p:spTree>
    <p:extLst>
      <p:ext uri="{BB962C8B-B14F-4D97-AF65-F5344CB8AC3E}">
        <p14:creationId xmlns:p14="http://schemas.microsoft.com/office/powerpoint/2010/main" val="1552393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BF544-2536-3EE1-E0D3-3A0B858D9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Activity - Emotions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9FCC2-3A7F-6DF1-12AF-F59A589B4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agitated – embarrassed – nervous</a:t>
            </a:r>
          </a:p>
          <a:p>
            <a:r>
              <a:rPr lang="en-US" sz="1600" dirty="0"/>
              <a:t>alarmed – exasperated – overwhelmed</a:t>
            </a:r>
          </a:p>
          <a:p>
            <a:r>
              <a:rPr lang="en-US" sz="1600" dirty="0"/>
              <a:t>ambivalent – flustered – protective</a:t>
            </a:r>
          </a:p>
          <a:p>
            <a:r>
              <a:rPr lang="en-US" sz="1600" dirty="0"/>
              <a:t>angry – grief – sad</a:t>
            </a:r>
          </a:p>
          <a:p>
            <a:r>
              <a:rPr lang="en-US" sz="1600" dirty="0"/>
              <a:t>annoyed – heartbroken – scared</a:t>
            </a:r>
          </a:p>
          <a:p>
            <a:r>
              <a:rPr lang="en-US" sz="1600" dirty="0"/>
              <a:t>anxious – helpless – stressed</a:t>
            </a:r>
          </a:p>
          <a:p>
            <a:r>
              <a:rPr lang="en-US" sz="1600" dirty="0"/>
              <a:t>confused – hopeless – suspicious</a:t>
            </a:r>
          </a:p>
          <a:p>
            <a:r>
              <a:rPr lang="en-US" sz="1600" dirty="0"/>
              <a:t>despairing – impatient – tense</a:t>
            </a:r>
          </a:p>
          <a:p>
            <a:r>
              <a:rPr lang="en-US" sz="1600" dirty="0"/>
              <a:t>devastated – irritated – terrified</a:t>
            </a:r>
          </a:p>
          <a:p>
            <a:r>
              <a:rPr lang="en-US" sz="1600" dirty="0"/>
              <a:t>disconnected – lonely – torn</a:t>
            </a:r>
          </a:p>
          <a:p>
            <a:r>
              <a:rPr lang="en-US" sz="1600" dirty="0"/>
              <a:t>discouraged – longing – troubled</a:t>
            </a:r>
          </a:p>
        </p:txBody>
      </p:sp>
    </p:spTree>
    <p:extLst>
      <p:ext uri="{BB962C8B-B14F-4D97-AF65-F5344CB8AC3E}">
        <p14:creationId xmlns:p14="http://schemas.microsoft.com/office/powerpoint/2010/main" val="2648329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6AE16-8243-1386-59E1-BF958245F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Causes of Conflict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B4B4D-E07B-2C0E-943B-A70DA83A7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Survival Needs (Food, Shelter, Security, etc.)</a:t>
            </a:r>
          </a:p>
          <a:p>
            <a:r>
              <a:rPr lang="en-US" dirty="0"/>
              <a:t>Interests (Substantive, Procedural, Psychological)</a:t>
            </a:r>
          </a:p>
          <a:p>
            <a:r>
              <a:rPr lang="en-US" dirty="0"/>
              <a:t>Identity Needs (Meaning, Community, Intimacy, Autonomy)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Which of the three causes—survival needs, interests, or identity—do you think was most at play?</a:t>
            </a:r>
          </a:p>
        </p:txBody>
      </p:sp>
    </p:spTree>
    <p:extLst>
      <p:ext uri="{BB962C8B-B14F-4D97-AF65-F5344CB8AC3E}">
        <p14:creationId xmlns:p14="http://schemas.microsoft.com/office/powerpoint/2010/main" val="578064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127CF-612A-A1D6-E9DC-30191A232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Factors of Conflict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6CB2C-DA45-993E-EE6D-1D97BB064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  <a:p>
            <a:r>
              <a:rPr lang="en-US" dirty="0"/>
              <a:t>History</a:t>
            </a:r>
          </a:p>
          <a:p>
            <a:r>
              <a:rPr lang="en-US" dirty="0"/>
              <a:t>Structure</a:t>
            </a:r>
          </a:p>
          <a:p>
            <a:r>
              <a:rPr lang="en-US" dirty="0"/>
              <a:t>Values</a:t>
            </a:r>
          </a:p>
          <a:p>
            <a:r>
              <a:rPr lang="en-US" dirty="0"/>
              <a:t>Emotions</a:t>
            </a:r>
          </a:p>
        </p:txBody>
      </p:sp>
    </p:spTree>
    <p:extLst>
      <p:ext uri="{BB962C8B-B14F-4D97-AF65-F5344CB8AC3E}">
        <p14:creationId xmlns:p14="http://schemas.microsoft.com/office/powerpoint/2010/main" val="738151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A122D-1EB5-0286-EAE3-09E8168E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Contextual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CC171-B25E-EEE8-6F43-2672D5AD6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Culture</a:t>
            </a:r>
          </a:p>
          <a:p>
            <a:r>
              <a:rPr lang="en-US" dirty="0"/>
              <a:t>Personality </a:t>
            </a:r>
          </a:p>
          <a:p>
            <a:r>
              <a:rPr lang="en-US" dirty="0"/>
              <a:t>Power</a:t>
            </a:r>
          </a:p>
          <a:p>
            <a:r>
              <a:rPr lang="en-US" dirty="0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3653056921"/>
      </p:ext>
    </p:extLst>
  </p:cSld>
  <p:clrMapOvr>
    <a:masterClrMapping/>
  </p:clrMapOvr>
</p:sld>
</file>

<file path=ppt/theme/theme1.xml><?xml version="1.0" encoding="utf-8"?>
<a:theme xmlns:a="http://schemas.openxmlformats.org/drawingml/2006/main" name="1_MSU Templat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-Point-Wordmark" id="{B922F58C-BBA5-F347-BA1F-BCD32A6C98C3}" vid="{F2D4553F-1312-E44A-AB7C-D98185B3D3A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d47038d-970b-4c9e-a8b7-b6cd06d6662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A5081B5C4CAF4F9FFF4E159CE79E78" ma:contentTypeVersion="13" ma:contentTypeDescription="Create a new document." ma:contentTypeScope="" ma:versionID="30a83b52e5a0daeb20bec721a18e46bb">
  <xsd:schema xmlns:xsd="http://www.w3.org/2001/XMLSchema" xmlns:xs="http://www.w3.org/2001/XMLSchema" xmlns:p="http://schemas.microsoft.com/office/2006/metadata/properties" xmlns:ns2="dd47038d-970b-4c9e-a8b7-b6cd06d6662d" targetNamespace="http://schemas.microsoft.com/office/2006/metadata/properties" ma:root="true" ma:fieldsID="71d299fcbdbae4cf1aebf2ad31919193" ns2:_="">
    <xsd:import namespace="dd47038d-970b-4c9e-a8b7-b6cd06d666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47038d-970b-4c9e-a8b7-b6cd06d666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ad816ea-8460-453a-b1af-cd753e23c0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5C91CC-524A-4A06-93AE-8D9527E1CE0E}">
  <ds:schemaRefs>
    <ds:schemaRef ds:uri="http://schemas.microsoft.com/office/2006/metadata/properties"/>
    <ds:schemaRef ds:uri="http://schemas.microsoft.com/office/infopath/2007/PartnerControls"/>
    <ds:schemaRef ds:uri="dd47038d-970b-4c9e-a8b7-b6cd06d6662d"/>
  </ds:schemaRefs>
</ds:datastoreItem>
</file>

<file path=customXml/itemProps2.xml><?xml version="1.0" encoding="utf-8"?>
<ds:datastoreItem xmlns:ds="http://schemas.openxmlformats.org/officeDocument/2006/customXml" ds:itemID="{BC408965-3AA7-4506-B1D9-671AF4E66D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0A5DFF-9699-44EF-B6AE-B599ABA7FF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47038d-970b-4c9e-a8b7-b6cd06d666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MSU Template 1</Template>
  <TotalTime>0</TotalTime>
  <Words>139</Words>
  <Application>Microsoft Office PowerPoint</Application>
  <PresentationFormat>On-screen Show (16:9)</PresentationFormat>
  <Paragraphs>38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Gotham Book</vt:lpstr>
      <vt:lpstr>Gotham-Bold</vt:lpstr>
      <vt:lpstr>Wingdings</vt:lpstr>
      <vt:lpstr>1_MSU Template 1</vt:lpstr>
      <vt:lpstr>Three Dimensions of Conflict</vt:lpstr>
      <vt:lpstr>Activity - Emotions</vt:lpstr>
      <vt:lpstr>Causes of Conflict</vt:lpstr>
      <vt:lpstr>Factors of Conflict</vt:lpstr>
      <vt:lpstr>Contextual Considerations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2025-11-19T14:10:06Z</dcterms:created>
  <dcterms:modified xsi:type="dcterms:W3CDTF">2025-11-19T14:54:00Z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0x010100BCA5081B5C4CAF4F9FFF4E159CE79E78</vt:lpwstr>
  </property>
  <property fmtid="{D5CDD505-2E9C-101B-9397-08002B2CF9AE}" pid="3" name="MediaServiceImageTags">
    <vt:lpwstr/>
  </property>
</Properties>
</file>