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4"/>
  </p:sldMasterIdLst>
  <p:notesMasterIdLst>
    <p:notesMasterId r:id="rId16"/>
  </p:notesMasterIdLst>
  <p:handoutMasterIdLst>
    <p:handoutMasterId r:id="rId17"/>
  </p:handoutMasterIdLst>
  <p:sldIdLst>
    <p:sldId id="256" r:id="rId5"/>
    <p:sldId id="260" r:id="rId6"/>
    <p:sldId id="461" r:id="rId7"/>
    <p:sldId id="463" r:id="rId8"/>
    <p:sldId id="468" r:id="rId9"/>
    <p:sldId id="257" r:id="rId10"/>
    <p:sldId id="267" r:id="rId11"/>
    <p:sldId id="453" r:id="rId12"/>
    <p:sldId id="261" r:id="rId13"/>
    <p:sldId id="262" r:id="rId14"/>
    <p:sldId id="364" r:id="rId1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514A8-56D8-41CE-AD05-9AE53F8A815C}" v="16" dt="2025-02-18T18:14:09.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4" autoAdjust="0"/>
    <p:restoredTop sz="94658" autoAdjust="0"/>
  </p:normalViewPr>
  <p:slideViewPr>
    <p:cSldViewPr>
      <p:cViewPr varScale="1">
        <p:scale>
          <a:sx n="78" d="100"/>
          <a:sy n="78" d="100"/>
        </p:scale>
        <p:origin x="146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255AB-FB11-4709-9235-9570602CC45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C43431-A8F0-4D93-BBC0-AB9F16EDB57A}">
      <dgm:prSet/>
      <dgm:spPr/>
      <dgm:t>
        <a:bodyPr/>
        <a:lstStyle/>
        <a:p>
          <a:r>
            <a:rPr lang="en-US" b="0" i="0" baseline="0" dirty="0"/>
            <a:t>Academic administrators have the special obligation to build academic units that are strong in scholarship, teaching –learning excellence, and public service.  </a:t>
          </a:r>
          <a:endParaRPr lang="en-US" dirty="0"/>
        </a:p>
      </dgm:t>
    </dgm:pt>
    <dgm:pt modelId="{571079FE-6591-4BF8-9B10-D2B00AAFA45C}" type="parTrans" cxnId="{D1A481B3-CBBD-46AF-8456-A14585D910D4}">
      <dgm:prSet/>
      <dgm:spPr/>
      <dgm:t>
        <a:bodyPr/>
        <a:lstStyle/>
        <a:p>
          <a:endParaRPr lang="en-US"/>
        </a:p>
      </dgm:t>
    </dgm:pt>
    <dgm:pt modelId="{CB0643BE-1902-41C6-8401-777743CC602F}" type="sibTrans" cxnId="{D1A481B3-CBBD-46AF-8456-A14585D910D4}">
      <dgm:prSet/>
      <dgm:spPr/>
      <dgm:t>
        <a:bodyPr/>
        <a:lstStyle/>
        <a:p>
          <a:endParaRPr lang="en-US"/>
        </a:p>
      </dgm:t>
    </dgm:pt>
    <dgm:pt modelId="{B84B56EA-3862-49DB-8F22-093E99C2449B}">
      <dgm:prSet/>
      <dgm:spPr/>
      <dgm:t>
        <a:bodyPr/>
        <a:lstStyle/>
        <a:p>
          <a:r>
            <a:rPr lang="en-US" b="0" i="0" baseline="0"/>
            <a:t>To discharge this responsibility, academic administrators must apply rigorous standards in making RPT recommendations.  </a:t>
          </a:r>
          <a:endParaRPr lang="en-US"/>
        </a:p>
      </dgm:t>
    </dgm:pt>
    <dgm:pt modelId="{CE24E375-D54B-467E-A796-C797978E36A8}" type="parTrans" cxnId="{E70C6A65-CD3B-427D-BE26-F41F5BAC37AA}">
      <dgm:prSet/>
      <dgm:spPr/>
      <dgm:t>
        <a:bodyPr/>
        <a:lstStyle/>
        <a:p>
          <a:endParaRPr lang="en-US"/>
        </a:p>
      </dgm:t>
    </dgm:pt>
    <dgm:pt modelId="{994AE228-FE92-4724-A8BB-AF5ABCEEE591}" type="sibTrans" cxnId="{E70C6A65-CD3B-427D-BE26-F41F5BAC37AA}">
      <dgm:prSet/>
      <dgm:spPr/>
      <dgm:t>
        <a:bodyPr/>
        <a:lstStyle/>
        <a:p>
          <a:endParaRPr lang="en-US"/>
        </a:p>
      </dgm:t>
    </dgm:pt>
    <dgm:pt modelId="{F1E61EDB-C420-4AFC-9111-4BC09B7CEABB}">
      <dgm:prSet/>
      <dgm:spPr/>
      <dgm:t>
        <a:bodyPr/>
        <a:lstStyle/>
        <a:p>
          <a:r>
            <a:rPr lang="en-US" b="0" i="0" baseline="0"/>
            <a:t>The achievement and performance level required must be competitive with faculties of leading research-intensive, land-grant universities of international scope.</a:t>
          </a:r>
          <a:endParaRPr lang="en-US"/>
        </a:p>
      </dgm:t>
    </dgm:pt>
    <dgm:pt modelId="{B1716E18-9388-4224-B34E-794B76F3654C}" type="parTrans" cxnId="{742E2FA2-0263-4A76-87CA-6B40BB9A24D1}">
      <dgm:prSet/>
      <dgm:spPr/>
      <dgm:t>
        <a:bodyPr/>
        <a:lstStyle/>
        <a:p>
          <a:endParaRPr lang="en-US"/>
        </a:p>
      </dgm:t>
    </dgm:pt>
    <dgm:pt modelId="{9588E2A5-7711-41F0-9279-FE863B8AABE9}" type="sibTrans" cxnId="{742E2FA2-0263-4A76-87CA-6B40BB9A24D1}">
      <dgm:prSet/>
      <dgm:spPr/>
      <dgm:t>
        <a:bodyPr/>
        <a:lstStyle/>
        <a:p>
          <a:endParaRPr lang="en-US"/>
        </a:p>
      </dgm:t>
    </dgm:pt>
    <dgm:pt modelId="{D97E452A-F24B-AF47-B99B-8BEE40518231}" type="pres">
      <dgm:prSet presAssocID="{D73255AB-FB11-4709-9235-9570602CC45A}" presName="linear" presStyleCnt="0">
        <dgm:presLayoutVars>
          <dgm:animLvl val="lvl"/>
          <dgm:resizeHandles val="exact"/>
        </dgm:presLayoutVars>
      </dgm:prSet>
      <dgm:spPr/>
    </dgm:pt>
    <dgm:pt modelId="{156F38C6-CAC8-9F43-9C89-96AEDD095C5F}" type="pres">
      <dgm:prSet presAssocID="{BCC43431-A8F0-4D93-BBC0-AB9F16EDB57A}" presName="parentText" presStyleLbl="node1" presStyleIdx="0" presStyleCnt="3">
        <dgm:presLayoutVars>
          <dgm:chMax val="0"/>
          <dgm:bulletEnabled val="1"/>
        </dgm:presLayoutVars>
      </dgm:prSet>
      <dgm:spPr/>
    </dgm:pt>
    <dgm:pt modelId="{70C47790-0364-C546-91D2-88A668147D84}" type="pres">
      <dgm:prSet presAssocID="{CB0643BE-1902-41C6-8401-777743CC602F}" presName="spacer" presStyleCnt="0"/>
      <dgm:spPr/>
    </dgm:pt>
    <dgm:pt modelId="{BB4BC31E-DCB7-D543-8E6E-0344BB9CACE2}" type="pres">
      <dgm:prSet presAssocID="{B84B56EA-3862-49DB-8F22-093E99C2449B}" presName="parentText" presStyleLbl="node1" presStyleIdx="1" presStyleCnt="3">
        <dgm:presLayoutVars>
          <dgm:chMax val="0"/>
          <dgm:bulletEnabled val="1"/>
        </dgm:presLayoutVars>
      </dgm:prSet>
      <dgm:spPr/>
    </dgm:pt>
    <dgm:pt modelId="{1B9BA46F-ACE7-AE43-80C4-33C4E0F8B343}" type="pres">
      <dgm:prSet presAssocID="{994AE228-FE92-4724-A8BB-AF5ABCEEE591}" presName="spacer" presStyleCnt="0"/>
      <dgm:spPr/>
    </dgm:pt>
    <dgm:pt modelId="{8FC551F1-572F-7244-8AF6-83281172CF14}" type="pres">
      <dgm:prSet presAssocID="{F1E61EDB-C420-4AFC-9111-4BC09B7CEABB}" presName="parentText" presStyleLbl="node1" presStyleIdx="2" presStyleCnt="3">
        <dgm:presLayoutVars>
          <dgm:chMax val="0"/>
          <dgm:bulletEnabled val="1"/>
        </dgm:presLayoutVars>
      </dgm:prSet>
      <dgm:spPr/>
    </dgm:pt>
  </dgm:ptLst>
  <dgm:cxnLst>
    <dgm:cxn modelId="{90419732-CEDB-254F-BE11-DBB248FA21AD}" type="presOf" srcId="{D73255AB-FB11-4709-9235-9570602CC45A}" destId="{D97E452A-F24B-AF47-B99B-8BEE40518231}" srcOrd="0" destOrd="0" presId="urn:microsoft.com/office/officeart/2005/8/layout/vList2"/>
    <dgm:cxn modelId="{E70C6A65-CD3B-427D-BE26-F41F5BAC37AA}" srcId="{D73255AB-FB11-4709-9235-9570602CC45A}" destId="{B84B56EA-3862-49DB-8F22-093E99C2449B}" srcOrd="1" destOrd="0" parTransId="{CE24E375-D54B-467E-A796-C797978E36A8}" sibTransId="{994AE228-FE92-4724-A8BB-AF5ABCEEE591}"/>
    <dgm:cxn modelId="{742E2FA2-0263-4A76-87CA-6B40BB9A24D1}" srcId="{D73255AB-FB11-4709-9235-9570602CC45A}" destId="{F1E61EDB-C420-4AFC-9111-4BC09B7CEABB}" srcOrd="2" destOrd="0" parTransId="{B1716E18-9388-4224-B34E-794B76F3654C}" sibTransId="{9588E2A5-7711-41F0-9279-FE863B8AABE9}"/>
    <dgm:cxn modelId="{D1A481B3-CBBD-46AF-8456-A14585D910D4}" srcId="{D73255AB-FB11-4709-9235-9570602CC45A}" destId="{BCC43431-A8F0-4D93-BBC0-AB9F16EDB57A}" srcOrd="0" destOrd="0" parTransId="{571079FE-6591-4BF8-9B10-D2B00AAFA45C}" sibTransId="{CB0643BE-1902-41C6-8401-777743CC602F}"/>
    <dgm:cxn modelId="{619EB3B9-1F19-C24C-97D4-DF868C7A9534}" type="presOf" srcId="{B84B56EA-3862-49DB-8F22-093E99C2449B}" destId="{BB4BC31E-DCB7-D543-8E6E-0344BB9CACE2}" srcOrd="0" destOrd="0" presId="urn:microsoft.com/office/officeart/2005/8/layout/vList2"/>
    <dgm:cxn modelId="{508A8BEE-DA4E-BE49-9FB3-F503A70EF32B}" type="presOf" srcId="{BCC43431-A8F0-4D93-BBC0-AB9F16EDB57A}" destId="{156F38C6-CAC8-9F43-9C89-96AEDD095C5F}" srcOrd="0" destOrd="0" presId="urn:microsoft.com/office/officeart/2005/8/layout/vList2"/>
    <dgm:cxn modelId="{C588F9F3-90FF-794E-8A76-CC685F975B6F}" type="presOf" srcId="{F1E61EDB-C420-4AFC-9111-4BC09B7CEABB}" destId="{8FC551F1-572F-7244-8AF6-83281172CF14}" srcOrd="0" destOrd="0" presId="urn:microsoft.com/office/officeart/2005/8/layout/vList2"/>
    <dgm:cxn modelId="{D927D596-5992-FC4B-8174-69E531741B45}" type="presParOf" srcId="{D97E452A-F24B-AF47-B99B-8BEE40518231}" destId="{156F38C6-CAC8-9F43-9C89-96AEDD095C5F}" srcOrd="0" destOrd="0" presId="urn:microsoft.com/office/officeart/2005/8/layout/vList2"/>
    <dgm:cxn modelId="{5FB0EF07-17CA-C149-8939-0B687F528944}" type="presParOf" srcId="{D97E452A-F24B-AF47-B99B-8BEE40518231}" destId="{70C47790-0364-C546-91D2-88A668147D84}" srcOrd="1" destOrd="0" presId="urn:microsoft.com/office/officeart/2005/8/layout/vList2"/>
    <dgm:cxn modelId="{39AE2609-8F6A-6E41-BDA5-75158ABF054C}" type="presParOf" srcId="{D97E452A-F24B-AF47-B99B-8BEE40518231}" destId="{BB4BC31E-DCB7-D543-8E6E-0344BB9CACE2}" srcOrd="2" destOrd="0" presId="urn:microsoft.com/office/officeart/2005/8/layout/vList2"/>
    <dgm:cxn modelId="{891CB5DD-5BA0-354F-A797-029FC1E3E6B3}" type="presParOf" srcId="{D97E452A-F24B-AF47-B99B-8BEE40518231}" destId="{1B9BA46F-ACE7-AE43-80C4-33C4E0F8B343}" srcOrd="3" destOrd="0" presId="urn:microsoft.com/office/officeart/2005/8/layout/vList2"/>
    <dgm:cxn modelId="{A617D9F7-021A-D544-9DB0-C26A74522563}" type="presParOf" srcId="{D97E452A-F24B-AF47-B99B-8BEE40518231}" destId="{8FC551F1-572F-7244-8AF6-83281172CF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B650A-EB2A-4489-AABA-86A0539F647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25CB86C-FD14-46FB-9D50-0EA15C72D0EE}">
      <dgm:prSet custT="1"/>
      <dgm:spPr>
        <a:solidFill>
          <a:srgbClr val="006600"/>
        </a:solidFill>
      </dgm:spPr>
      <dgm:t>
        <a:bodyPr/>
        <a:lstStyle/>
        <a:p>
          <a:pPr rtl="0"/>
          <a:r>
            <a:rPr lang="en-US" sz="2000" b="1" i="0" dirty="0"/>
            <a:t>Department level committee makes recommendation to chair or school director</a:t>
          </a:r>
          <a:endParaRPr lang="en-US" sz="2000" b="1" dirty="0"/>
        </a:p>
      </dgm:t>
    </dgm:pt>
    <dgm:pt modelId="{99713D7C-6542-4084-B4AA-CC3C4CE5712F}" type="parTrans" cxnId="{74A1428D-7F8B-4E42-A5A3-A70DE4B1084C}">
      <dgm:prSet/>
      <dgm:spPr/>
      <dgm:t>
        <a:bodyPr/>
        <a:lstStyle/>
        <a:p>
          <a:endParaRPr lang="en-US"/>
        </a:p>
      </dgm:t>
    </dgm:pt>
    <dgm:pt modelId="{DC6CBBDC-C0BD-4EA1-8480-512FF0783620}" type="sibTrans" cxnId="{74A1428D-7F8B-4E42-A5A3-A70DE4B1084C}">
      <dgm:prSet/>
      <dgm:spPr/>
      <dgm:t>
        <a:bodyPr/>
        <a:lstStyle/>
        <a:p>
          <a:endParaRPr lang="en-US"/>
        </a:p>
      </dgm:t>
    </dgm:pt>
    <dgm:pt modelId="{D6165110-CFF9-4A94-95CF-F4AEECDA19BD}">
      <dgm:prSet custT="1"/>
      <dgm:spPr>
        <a:solidFill>
          <a:srgbClr val="006600"/>
        </a:solidFill>
      </dgm:spPr>
      <dgm:t>
        <a:bodyPr/>
        <a:lstStyle/>
        <a:p>
          <a:pPr rtl="0"/>
          <a:r>
            <a:rPr lang="en-US" sz="2000" b="1" i="0" dirty="0"/>
            <a:t>Chair independently makes a recommendation to the dean</a:t>
          </a:r>
          <a:endParaRPr lang="en-US" sz="2000" b="1" dirty="0"/>
        </a:p>
      </dgm:t>
    </dgm:pt>
    <dgm:pt modelId="{5B128BE7-8C61-4709-9192-F412F48A8908}" type="parTrans" cxnId="{C077D492-E0C9-4ACF-95F6-4A20F803F9B9}">
      <dgm:prSet/>
      <dgm:spPr/>
      <dgm:t>
        <a:bodyPr/>
        <a:lstStyle/>
        <a:p>
          <a:endParaRPr lang="en-US"/>
        </a:p>
      </dgm:t>
    </dgm:pt>
    <dgm:pt modelId="{4236D7DF-AA38-4715-8F9D-2297FA34EBE8}" type="sibTrans" cxnId="{C077D492-E0C9-4ACF-95F6-4A20F803F9B9}">
      <dgm:prSet/>
      <dgm:spPr/>
      <dgm:t>
        <a:bodyPr/>
        <a:lstStyle/>
        <a:p>
          <a:endParaRPr lang="en-US"/>
        </a:p>
      </dgm:t>
    </dgm:pt>
    <dgm:pt modelId="{F0CAC653-98A2-44F5-8B5C-47C6A3FFBE3A}">
      <dgm:prSet custT="1"/>
      <dgm:spPr>
        <a:solidFill>
          <a:srgbClr val="006600"/>
        </a:solidFill>
      </dgm:spPr>
      <dgm:t>
        <a:bodyPr/>
        <a:lstStyle/>
        <a:p>
          <a:pPr rtl="0"/>
          <a:r>
            <a:rPr lang="en-US" sz="2000" b="1" i="0" dirty="0"/>
            <a:t>The dean is advised by a college review committee</a:t>
          </a:r>
          <a:endParaRPr lang="en-US" sz="2000" b="1" dirty="0"/>
        </a:p>
      </dgm:t>
    </dgm:pt>
    <dgm:pt modelId="{77AA0796-8A20-4DB3-B440-48EA5FBE2F9C}" type="parTrans" cxnId="{1707ED87-FEF1-4734-A348-97CEF745980B}">
      <dgm:prSet/>
      <dgm:spPr/>
      <dgm:t>
        <a:bodyPr/>
        <a:lstStyle/>
        <a:p>
          <a:endParaRPr lang="en-US"/>
        </a:p>
      </dgm:t>
    </dgm:pt>
    <dgm:pt modelId="{520C6CA3-B9A1-4697-969F-BB14C7584EE9}" type="sibTrans" cxnId="{1707ED87-FEF1-4734-A348-97CEF745980B}">
      <dgm:prSet/>
      <dgm:spPr/>
      <dgm:t>
        <a:bodyPr/>
        <a:lstStyle/>
        <a:p>
          <a:endParaRPr lang="en-US"/>
        </a:p>
      </dgm:t>
    </dgm:pt>
    <dgm:pt modelId="{271D6C60-9515-4F79-98AD-C991114AD8F3}">
      <dgm:prSet custT="1"/>
      <dgm:spPr>
        <a:solidFill>
          <a:srgbClr val="006600"/>
        </a:solidFill>
      </dgm:spPr>
      <dgm:t>
        <a:bodyPr/>
        <a:lstStyle/>
        <a:p>
          <a:pPr rtl="0"/>
          <a:r>
            <a:rPr lang="en-US" sz="2000" b="1" i="0" dirty="0"/>
            <a:t>The dean independently makes a recommendation to the provost</a:t>
          </a:r>
          <a:endParaRPr lang="en-US" sz="2000" b="1" dirty="0"/>
        </a:p>
      </dgm:t>
    </dgm:pt>
    <dgm:pt modelId="{DCE6EC96-3158-41FC-9EF6-A2688A723846}" type="parTrans" cxnId="{F34A58E3-5B52-4002-8F64-EC155EAE5210}">
      <dgm:prSet/>
      <dgm:spPr/>
      <dgm:t>
        <a:bodyPr/>
        <a:lstStyle/>
        <a:p>
          <a:endParaRPr lang="en-US"/>
        </a:p>
      </dgm:t>
    </dgm:pt>
    <dgm:pt modelId="{6A7CA97C-4025-400E-9E6F-EC3E25086FDE}" type="sibTrans" cxnId="{F34A58E3-5B52-4002-8F64-EC155EAE5210}">
      <dgm:prSet/>
      <dgm:spPr/>
      <dgm:t>
        <a:bodyPr/>
        <a:lstStyle/>
        <a:p>
          <a:endParaRPr lang="en-US"/>
        </a:p>
      </dgm:t>
    </dgm:pt>
    <dgm:pt modelId="{FA0E378A-32C4-48AB-89E9-B6F771DA0F85}" type="pres">
      <dgm:prSet presAssocID="{890B650A-EB2A-4489-AABA-86A0539F647B}" presName="Name0" presStyleCnt="0">
        <dgm:presLayoutVars>
          <dgm:dir/>
          <dgm:animLvl val="lvl"/>
          <dgm:resizeHandles val="exact"/>
        </dgm:presLayoutVars>
      </dgm:prSet>
      <dgm:spPr/>
    </dgm:pt>
    <dgm:pt modelId="{DDE09EC1-B91A-4D40-B2F6-A10B83E1A08E}" type="pres">
      <dgm:prSet presAssocID="{271D6C60-9515-4F79-98AD-C991114AD8F3}" presName="boxAndChildren" presStyleCnt="0"/>
      <dgm:spPr/>
    </dgm:pt>
    <dgm:pt modelId="{69FA4716-0377-44C4-A9E8-FDEC84A535C9}" type="pres">
      <dgm:prSet presAssocID="{271D6C60-9515-4F79-98AD-C991114AD8F3}" presName="parentTextBox" presStyleLbl="node1" presStyleIdx="0" presStyleCnt="4"/>
      <dgm:spPr/>
    </dgm:pt>
    <dgm:pt modelId="{0C0ED76A-26BD-4DF5-96C0-6D95003CB1E3}" type="pres">
      <dgm:prSet presAssocID="{520C6CA3-B9A1-4697-969F-BB14C7584EE9}" presName="sp" presStyleCnt="0"/>
      <dgm:spPr/>
    </dgm:pt>
    <dgm:pt modelId="{AA411215-3EEE-449B-A289-9EF00917EF1A}" type="pres">
      <dgm:prSet presAssocID="{F0CAC653-98A2-44F5-8B5C-47C6A3FFBE3A}" presName="arrowAndChildren" presStyleCnt="0"/>
      <dgm:spPr/>
    </dgm:pt>
    <dgm:pt modelId="{F14B0017-09C6-4249-9A61-588CCEC0B5AE}" type="pres">
      <dgm:prSet presAssocID="{F0CAC653-98A2-44F5-8B5C-47C6A3FFBE3A}" presName="parentTextArrow" presStyleLbl="node1" presStyleIdx="1" presStyleCnt="4"/>
      <dgm:spPr/>
    </dgm:pt>
    <dgm:pt modelId="{8AA3E78F-6FAA-4EEE-9DC9-53A51AE351D1}" type="pres">
      <dgm:prSet presAssocID="{4236D7DF-AA38-4715-8F9D-2297FA34EBE8}" presName="sp" presStyleCnt="0"/>
      <dgm:spPr/>
    </dgm:pt>
    <dgm:pt modelId="{AB92AE18-F60A-47EE-A07A-CE98FAF21D9B}" type="pres">
      <dgm:prSet presAssocID="{D6165110-CFF9-4A94-95CF-F4AEECDA19BD}" presName="arrowAndChildren" presStyleCnt="0"/>
      <dgm:spPr/>
    </dgm:pt>
    <dgm:pt modelId="{D77A4B94-F5AC-42C4-B8D9-735989DD1103}" type="pres">
      <dgm:prSet presAssocID="{D6165110-CFF9-4A94-95CF-F4AEECDA19BD}" presName="parentTextArrow" presStyleLbl="node1" presStyleIdx="2" presStyleCnt="4"/>
      <dgm:spPr/>
    </dgm:pt>
    <dgm:pt modelId="{2619FAE5-B83E-4F26-8A77-7C53F44F08BC}" type="pres">
      <dgm:prSet presAssocID="{DC6CBBDC-C0BD-4EA1-8480-512FF0783620}" presName="sp" presStyleCnt="0"/>
      <dgm:spPr/>
    </dgm:pt>
    <dgm:pt modelId="{81C5B6A4-7A4D-4193-B9DE-5E1308D1B062}" type="pres">
      <dgm:prSet presAssocID="{D25CB86C-FD14-46FB-9D50-0EA15C72D0EE}" presName="arrowAndChildren" presStyleCnt="0"/>
      <dgm:spPr/>
    </dgm:pt>
    <dgm:pt modelId="{D49A06CC-C764-4611-86A4-A2B310011BB2}" type="pres">
      <dgm:prSet presAssocID="{D25CB86C-FD14-46FB-9D50-0EA15C72D0EE}" presName="parentTextArrow" presStyleLbl="node1" presStyleIdx="3" presStyleCnt="4"/>
      <dgm:spPr/>
    </dgm:pt>
  </dgm:ptLst>
  <dgm:cxnLst>
    <dgm:cxn modelId="{E6282B36-6EA8-4DC4-A158-51B1B0701B32}" type="presOf" srcId="{D25CB86C-FD14-46FB-9D50-0EA15C72D0EE}" destId="{D49A06CC-C764-4611-86A4-A2B310011BB2}" srcOrd="0" destOrd="0" presId="urn:microsoft.com/office/officeart/2005/8/layout/process4"/>
    <dgm:cxn modelId="{1707ED87-FEF1-4734-A348-97CEF745980B}" srcId="{890B650A-EB2A-4489-AABA-86A0539F647B}" destId="{F0CAC653-98A2-44F5-8B5C-47C6A3FFBE3A}" srcOrd="2" destOrd="0" parTransId="{77AA0796-8A20-4DB3-B440-48EA5FBE2F9C}" sibTransId="{520C6CA3-B9A1-4697-969F-BB14C7584EE9}"/>
    <dgm:cxn modelId="{74A1428D-7F8B-4E42-A5A3-A70DE4B1084C}" srcId="{890B650A-EB2A-4489-AABA-86A0539F647B}" destId="{D25CB86C-FD14-46FB-9D50-0EA15C72D0EE}" srcOrd="0" destOrd="0" parTransId="{99713D7C-6542-4084-B4AA-CC3C4CE5712F}" sibTransId="{DC6CBBDC-C0BD-4EA1-8480-512FF0783620}"/>
    <dgm:cxn modelId="{C077D492-E0C9-4ACF-95F6-4A20F803F9B9}" srcId="{890B650A-EB2A-4489-AABA-86A0539F647B}" destId="{D6165110-CFF9-4A94-95CF-F4AEECDA19BD}" srcOrd="1" destOrd="0" parTransId="{5B128BE7-8C61-4709-9192-F412F48A8908}" sibTransId="{4236D7DF-AA38-4715-8F9D-2297FA34EBE8}"/>
    <dgm:cxn modelId="{B84AFCCB-487A-4783-AF15-F462F0B5FA29}" type="presOf" srcId="{D6165110-CFF9-4A94-95CF-F4AEECDA19BD}" destId="{D77A4B94-F5AC-42C4-B8D9-735989DD1103}" srcOrd="0" destOrd="0" presId="urn:microsoft.com/office/officeart/2005/8/layout/process4"/>
    <dgm:cxn modelId="{F34A58E3-5B52-4002-8F64-EC155EAE5210}" srcId="{890B650A-EB2A-4489-AABA-86A0539F647B}" destId="{271D6C60-9515-4F79-98AD-C991114AD8F3}" srcOrd="3" destOrd="0" parTransId="{DCE6EC96-3158-41FC-9EF6-A2688A723846}" sibTransId="{6A7CA97C-4025-400E-9E6F-EC3E25086FDE}"/>
    <dgm:cxn modelId="{C1F3B0F4-4327-46BF-8580-62E2F4BD851F}" type="presOf" srcId="{271D6C60-9515-4F79-98AD-C991114AD8F3}" destId="{69FA4716-0377-44C4-A9E8-FDEC84A535C9}" srcOrd="0" destOrd="0" presId="urn:microsoft.com/office/officeart/2005/8/layout/process4"/>
    <dgm:cxn modelId="{B8E279F9-7358-43EF-B2B4-08185FBB51F5}" type="presOf" srcId="{890B650A-EB2A-4489-AABA-86A0539F647B}" destId="{FA0E378A-32C4-48AB-89E9-B6F771DA0F85}" srcOrd="0" destOrd="0" presId="urn:microsoft.com/office/officeart/2005/8/layout/process4"/>
    <dgm:cxn modelId="{676F2FFC-8920-4A13-82C7-9BA4F2929E34}" type="presOf" srcId="{F0CAC653-98A2-44F5-8B5C-47C6A3FFBE3A}" destId="{F14B0017-09C6-4249-9A61-588CCEC0B5AE}" srcOrd="0" destOrd="0" presId="urn:microsoft.com/office/officeart/2005/8/layout/process4"/>
    <dgm:cxn modelId="{5DEEFC4C-803F-44B7-9AF3-19625B99B721}" type="presParOf" srcId="{FA0E378A-32C4-48AB-89E9-B6F771DA0F85}" destId="{DDE09EC1-B91A-4D40-B2F6-A10B83E1A08E}" srcOrd="0" destOrd="0" presId="urn:microsoft.com/office/officeart/2005/8/layout/process4"/>
    <dgm:cxn modelId="{388D425A-6D21-49E1-8D54-15AF451445EA}" type="presParOf" srcId="{DDE09EC1-B91A-4D40-B2F6-A10B83E1A08E}" destId="{69FA4716-0377-44C4-A9E8-FDEC84A535C9}" srcOrd="0" destOrd="0" presId="urn:microsoft.com/office/officeart/2005/8/layout/process4"/>
    <dgm:cxn modelId="{A4550294-0C7A-41D8-8309-7A6593E8A70A}" type="presParOf" srcId="{FA0E378A-32C4-48AB-89E9-B6F771DA0F85}" destId="{0C0ED76A-26BD-4DF5-96C0-6D95003CB1E3}" srcOrd="1" destOrd="0" presId="urn:microsoft.com/office/officeart/2005/8/layout/process4"/>
    <dgm:cxn modelId="{C778FD6A-9A1A-47FD-AEC6-15D880828A17}" type="presParOf" srcId="{FA0E378A-32C4-48AB-89E9-B6F771DA0F85}" destId="{AA411215-3EEE-449B-A289-9EF00917EF1A}" srcOrd="2" destOrd="0" presId="urn:microsoft.com/office/officeart/2005/8/layout/process4"/>
    <dgm:cxn modelId="{DD157249-2EFA-43E6-AC8C-BC41D0893D80}" type="presParOf" srcId="{AA411215-3EEE-449B-A289-9EF00917EF1A}" destId="{F14B0017-09C6-4249-9A61-588CCEC0B5AE}" srcOrd="0" destOrd="0" presId="urn:microsoft.com/office/officeart/2005/8/layout/process4"/>
    <dgm:cxn modelId="{E4D8DC99-6A82-4BEC-B71D-646333C9BA3E}" type="presParOf" srcId="{FA0E378A-32C4-48AB-89E9-B6F771DA0F85}" destId="{8AA3E78F-6FAA-4EEE-9DC9-53A51AE351D1}" srcOrd="3" destOrd="0" presId="urn:microsoft.com/office/officeart/2005/8/layout/process4"/>
    <dgm:cxn modelId="{0A690CEC-7779-42AC-9865-FB4D6866D5AF}" type="presParOf" srcId="{FA0E378A-32C4-48AB-89E9-B6F771DA0F85}" destId="{AB92AE18-F60A-47EE-A07A-CE98FAF21D9B}" srcOrd="4" destOrd="0" presId="urn:microsoft.com/office/officeart/2005/8/layout/process4"/>
    <dgm:cxn modelId="{90BA0E0D-720E-4BDB-94A4-9704BE8D225F}" type="presParOf" srcId="{AB92AE18-F60A-47EE-A07A-CE98FAF21D9B}" destId="{D77A4B94-F5AC-42C4-B8D9-735989DD1103}" srcOrd="0" destOrd="0" presId="urn:microsoft.com/office/officeart/2005/8/layout/process4"/>
    <dgm:cxn modelId="{111F018C-3436-4A4F-A3C3-DF20B637E189}" type="presParOf" srcId="{FA0E378A-32C4-48AB-89E9-B6F771DA0F85}" destId="{2619FAE5-B83E-4F26-8A77-7C53F44F08BC}" srcOrd="5" destOrd="0" presId="urn:microsoft.com/office/officeart/2005/8/layout/process4"/>
    <dgm:cxn modelId="{A900D188-BA78-430A-A017-F7A2E10AB19E}" type="presParOf" srcId="{FA0E378A-32C4-48AB-89E9-B6F771DA0F85}" destId="{81C5B6A4-7A4D-4193-B9DE-5E1308D1B062}" srcOrd="6" destOrd="0" presId="urn:microsoft.com/office/officeart/2005/8/layout/process4"/>
    <dgm:cxn modelId="{B4D16237-C0E9-4B53-838E-9F5BB22E7044}" type="presParOf" srcId="{81C5B6A4-7A4D-4193-B9DE-5E1308D1B062}" destId="{D49A06CC-C764-4611-86A4-A2B310011BB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EC0E7-EB6A-4D5B-B54F-14EF9B683A8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260D378-B3B6-476D-92BA-A7EA649D7AB7}">
      <dgm:prSet/>
      <dgm:spPr>
        <a:solidFill>
          <a:srgbClr val="006600"/>
        </a:solidFill>
      </dgm:spPr>
      <dgm:t>
        <a:bodyPr/>
        <a:lstStyle/>
        <a:p>
          <a:pPr rtl="0"/>
          <a:r>
            <a:rPr lang="en-US" b="0" i="0" dirty="0"/>
            <a:t>Representatives of the provost meet with each dean </a:t>
          </a:r>
          <a:r>
            <a:rPr lang="en-US" b="0" i="0"/>
            <a:t>– Vice Provost </a:t>
          </a:r>
          <a:r>
            <a:rPr lang="en-US" b="0" i="0" dirty="0"/>
            <a:t>FASA, and a distinguished MSU faculty panel -- to review each case</a:t>
          </a:r>
          <a:endParaRPr lang="en-US" dirty="0"/>
        </a:p>
      </dgm:t>
    </dgm:pt>
    <dgm:pt modelId="{EC3DC86F-7966-4FDD-A672-AD5259CC361E}" type="parTrans" cxnId="{897DDF91-964D-4AB7-82D1-1153EF9298E2}">
      <dgm:prSet/>
      <dgm:spPr/>
      <dgm:t>
        <a:bodyPr/>
        <a:lstStyle/>
        <a:p>
          <a:endParaRPr lang="en-US"/>
        </a:p>
      </dgm:t>
    </dgm:pt>
    <dgm:pt modelId="{340DDFEF-771F-43E9-B50A-1A1DACD4F332}" type="sibTrans" cxnId="{897DDF91-964D-4AB7-82D1-1153EF9298E2}">
      <dgm:prSet/>
      <dgm:spPr/>
      <dgm:t>
        <a:bodyPr/>
        <a:lstStyle/>
        <a:p>
          <a:endParaRPr lang="en-US"/>
        </a:p>
      </dgm:t>
    </dgm:pt>
    <dgm:pt modelId="{054D3D8D-AC88-4672-98B3-DAA8EF201D1D}">
      <dgm:prSet/>
      <dgm:spPr>
        <a:solidFill>
          <a:srgbClr val="006600"/>
        </a:solidFill>
      </dgm:spPr>
      <dgm:t>
        <a:bodyPr/>
        <a:lstStyle/>
        <a:p>
          <a:pPr rtl="0"/>
          <a:r>
            <a:rPr lang="en-US" b="0" i="0" dirty="0"/>
            <a:t>Provost meets with representatives and formulates recommendations for President and Board of Trustees</a:t>
          </a:r>
          <a:endParaRPr lang="en-US" dirty="0"/>
        </a:p>
      </dgm:t>
    </dgm:pt>
    <dgm:pt modelId="{A8A4E06D-2FAF-4FB0-89BE-FC19715C32D2}" type="parTrans" cxnId="{B9DBB34A-CF88-4301-B2FD-D6EDF698C76A}">
      <dgm:prSet/>
      <dgm:spPr/>
      <dgm:t>
        <a:bodyPr/>
        <a:lstStyle/>
        <a:p>
          <a:endParaRPr lang="en-US"/>
        </a:p>
      </dgm:t>
    </dgm:pt>
    <dgm:pt modelId="{8B397614-8D6E-40B9-87C0-1E79134D0381}" type="sibTrans" cxnId="{B9DBB34A-CF88-4301-B2FD-D6EDF698C76A}">
      <dgm:prSet/>
      <dgm:spPr/>
      <dgm:t>
        <a:bodyPr/>
        <a:lstStyle/>
        <a:p>
          <a:endParaRPr lang="en-US"/>
        </a:p>
      </dgm:t>
    </dgm:pt>
    <dgm:pt modelId="{54621151-D5A7-44A3-AFDA-4DFF3B75A73F}" type="pres">
      <dgm:prSet presAssocID="{331EC0E7-EB6A-4D5B-B54F-14EF9B683A85}" presName="Name0" presStyleCnt="0">
        <dgm:presLayoutVars>
          <dgm:dir/>
          <dgm:animLvl val="lvl"/>
          <dgm:resizeHandles val="exact"/>
        </dgm:presLayoutVars>
      </dgm:prSet>
      <dgm:spPr/>
    </dgm:pt>
    <dgm:pt modelId="{7456B13D-4285-45FD-808D-AC7FAF4A130B}" type="pres">
      <dgm:prSet presAssocID="{054D3D8D-AC88-4672-98B3-DAA8EF201D1D}" presName="boxAndChildren" presStyleCnt="0"/>
      <dgm:spPr/>
    </dgm:pt>
    <dgm:pt modelId="{1A4843A2-F3CA-4B38-9A47-EAC977DB8C74}" type="pres">
      <dgm:prSet presAssocID="{054D3D8D-AC88-4672-98B3-DAA8EF201D1D}" presName="parentTextBox" presStyleLbl="node1" presStyleIdx="0" presStyleCnt="2"/>
      <dgm:spPr/>
    </dgm:pt>
    <dgm:pt modelId="{FBE56F10-17A0-4F37-BAA7-A5ABF26A84A4}" type="pres">
      <dgm:prSet presAssocID="{340DDFEF-771F-43E9-B50A-1A1DACD4F332}" presName="sp" presStyleCnt="0"/>
      <dgm:spPr/>
    </dgm:pt>
    <dgm:pt modelId="{D3222CFA-650C-4AF7-A121-30F86F1D5086}" type="pres">
      <dgm:prSet presAssocID="{C260D378-B3B6-476D-92BA-A7EA649D7AB7}" presName="arrowAndChildren" presStyleCnt="0"/>
      <dgm:spPr/>
    </dgm:pt>
    <dgm:pt modelId="{8C775B22-90FA-4854-A14C-1CC0889BAA05}" type="pres">
      <dgm:prSet presAssocID="{C260D378-B3B6-476D-92BA-A7EA649D7AB7}" presName="parentTextArrow" presStyleLbl="node1" presStyleIdx="1" presStyleCnt="2"/>
      <dgm:spPr/>
    </dgm:pt>
  </dgm:ptLst>
  <dgm:cxnLst>
    <dgm:cxn modelId="{63C1830F-D7D9-41BB-852C-8C88B51EA4C8}" type="presOf" srcId="{C260D378-B3B6-476D-92BA-A7EA649D7AB7}" destId="{8C775B22-90FA-4854-A14C-1CC0889BAA05}" srcOrd="0" destOrd="0" presId="urn:microsoft.com/office/officeart/2005/8/layout/process4"/>
    <dgm:cxn modelId="{0CBCCF14-03B3-4CEB-AC38-788671B9C131}" type="presOf" srcId="{331EC0E7-EB6A-4D5B-B54F-14EF9B683A85}" destId="{54621151-D5A7-44A3-AFDA-4DFF3B75A73F}" srcOrd="0" destOrd="0" presId="urn:microsoft.com/office/officeart/2005/8/layout/process4"/>
    <dgm:cxn modelId="{B9DBB34A-CF88-4301-B2FD-D6EDF698C76A}" srcId="{331EC0E7-EB6A-4D5B-B54F-14EF9B683A85}" destId="{054D3D8D-AC88-4672-98B3-DAA8EF201D1D}" srcOrd="1" destOrd="0" parTransId="{A8A4E06D-2FAF-4FB0-89BE-FC19715C32D2}" sibTransId="{8B397614-8D6E-40B9-87C0-1E79134D0381}"/>
    <dgm:cxn modelId="{897DDF91-964D-4AB7-82D1-1153EF9298E2}" srcId="{331EC0E7-EB6A-4D5B-B54F-14EF9B683A85}" destId="{C260D378-B3B6-476D-92BA-A7EA649D7AB7}" srcOrd="0" destOrd="0" parTransId="{EC3DC86F-7966-4FDD-A672-AD5259CC361E}" sibTransId="{340DDFEF-771F-43E9-B50A-1A1DACD4F332}"/>
    <dgm:cxn modelId="{7E3172E2-67AE-4564-A568-2CDCD60B8187}" type="presOf" srcId="{054D3D8D-AC88-4672-98B3-DAA8EF201D1D}" destId="{1A4843A2-F3CA-4B38-9A47-EAC977DB8C74}" srcOrd="0" destOrd="0" presId="urn:microsoft.com/office/officeart/2005/8/layout/process4"/>
    <dgm:cxn modelId="{5D752DF2-28DC-4A73-8F0C-2DA9E2E2A4D3}" type="presParOf" srcId="{54621151-D5A7-44A3-AFDA-4DFF3B75A73F}" destId="{7456B13D-4285-45FD-808D-AC7FAF4A130B}" srcOrd="0" destOrd="0" presId="urn:microsoft.com/office/officeart/2005/8/layout/process4"/>
    <dgm:cxn modelId="{DEFFCAFC-53DE-4FF5-BF70-58D1E0075243}" type="presParOf" srcId="{7456B13D-4285-45FD-808D-AC7FAF4A130B}" destId="{1A4843A2-F3CA-4B38-9A47-EAC977DB8C74}" srcOrd="0" destOrd="0" presId="urn:microsoft.com/office/officeart/2005/8/layout/process4"/>
    <dgm:cxn modelId="{B1D089C9-191A-428A-AD2D-92BC9B3B9E9A}" type="presParOf" srcId="{54621151-D5A7-44A3-AFDA-4DFF3B75A73F}" destId="{FBE56F10-17A0-4F37-BAA7-A5ABF26A84A4}" srcOrd="1" destOrd="0" presId="urn:microsoft.com/office/officeart/2005/8/layout/process4"/>
    <dgm:cxn modelId="{BBD2C695-E807-46AE-B2D8-43F6DFEF0718}" type="presParOf" srcId="{54621151-D5A7-44A3-AFDA-4DFF3B75A73F}" destId="{D3222CFA-650C-4AF7-A121-30F86F1D5086}" srcOrd="2" destOrd="0" presId="urn:microsoft.com/office/officeart/2005/8/layout/process4"/>
    <dgm:cxn modelId="{2A7574B8-9C6F-45D5-93C6-ADDF14D057F3}" type="presParOf" srcId="{D3222CFA-650C-4AF7-A121-30F86F1D5086}" destId="{8C775B22-90FA-4854-A14C-1CC0889BAA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F38C6-CAC8-9F43-9C89-96AEDD095C5F}">
      <dsp:nvSpPr>
        <dsp:cNvPr id="0" name=""/>
        <dsp:cNvSpPr/>
      </dsp:nvSpPr>
      <dsp:spPr>
        <a:xfrm>
          <a:off x="0" y="434484"/>
          <a:ext cx="4435078" cy="1221479"/>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Academic administrators have the special obligation to build academic units that are strong in scholarship, teaching –learning excellence, and public service.  </a:t>
          </a:r>
          <a:endParaRPr lang="en-US" sz="1800" kern="1200" dirty="0"/>
        </a:p>
      </dsp:txBody>
      <dsp:txXfrm>
        <a:off x="59628" y="494112"/>
        <a:ext cx="4315822" cy="1102223"/>
      </dsp:txXfrm>
    </dsp:sp>
    <dsp:sp modelId="{BB4BC31E-DCB7-D543-8E6E-0344BB9CACE2}">
      <dsp:nvSpPr>
        <dsp:cNvPr id="0" name=""/>
        <dsp:cNvSpPr/>
      </dsp:nvSpPr>
      <dsp:spPr>
        <a:xfrm>
          <a:off x="0" y="1707804"/>
          <a:ext cx="4435078" cy="1221479"/>
        </a:xfrm>
        <a:prstGeom prst="roundRec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To discharge this responsibility, academic administrators must apply rigorous standards in making RPT recommendations.  </a:t>
          </a:r>
          <a:endParaRPr lang="en-US" sz="1800" kern="1200"/>
        </a:p>
      </dsp:txBody>
      <dsp:txXfrm>
        <a:off x="59628" y="1767432"/>
        <a:ext cx="4315822" cy="1102223"/>
      </dsp:txXfrm>
    </dsp:sp>
    <dsp:sp modelId="{8FC551F1-572F-7244-8AF6-83281172CF14}">
      <dsp:nvSpPr>
        <dsp:cNvPr id="0" name=""/>
        <dsp:cNvSpPr/>
      </dsp:nvSpPr>
      <dsp:spPr>
        <a:xfrm>
          <a:off x="0" y="2981124"/>
          <a:ext cx="4435078" cy="1221479"/>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The achievement and performance level required must be competitive with faculties of leading research-intensive, land-grant universities of international scope.</a:t>
          </a:r>
          <a:endParaRPr lang="en-US" sz="1800" kern="1200"/>
        </a:p>
      </dsp:txBody>
      <dsp:txXfrm>
        <a:off x="59628" y="3040752"/>
        <a:ext cx="4315822" cy="110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A4716-0377-44C4-A9E8-FDEC84A535C9}">
      <dsp:nvSpPr>
        <dsp:cNvPr id="0" name=""/>
        <dsp:cNvSpPr/>
      </dsp:nvSpPr>
      <dsp:spPr>
        <a:xfrm>
          <a:off x="0" y="2829450"/>
          <a:ext cx="6572250" cy="619014"/>
        </a:xfrm>
        <a:prstGeom prst="rec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The dean independently makes a recommendation to the provost</a:t>
          </a:r>
          <a:endParaRPr lang="en-US" sz="2000" b="1" kern="1200" dirty="0"/>
        </a:p>
      </dsp:txBody>
      <dsp:txXfrm>
        <a:off x="0" y="2829450"/>
        <a:ext cx="6572250" cy="619014"/>
      </dsp:txXfrm>
    </dsp:sp>
    <dsp:sp modelId="{F14B0017-09C6-4249-9A61-588CCEC0B5AE}">
      <dsp:nvSpPr>
        <dsp:cNvPr id="0" name=""/>
        <dsp:cNvSpPr/>
      </dsp:nvSpPr>
      <dsp:spPr>
        <a:xfrm rot="10800000">
          <a:off x="0" y="1886691"/>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The dean is advised by a college review committee</a:t>
          </a:r>
          <a:endParaRPr lang="en-US" sz="2000" b="1" kern="1200" dirty="0"/>
        </a:p>
      </dsp:txBody>
      <dsp:txXfrm rot="10800000">
        <a:off x="0" y="1886691"/>
        <a:ext cx="6572250" cy="618610"/>
      </dsp:txXfrm>
    </dsp:sp>
    <dsp:sp modelId="{D77A4B94-F5AC-42C4-B8D9-735989DD1103}">
      <dsp:nvSpPr>
        <dsp:cNvPr id="0" name=""/>
        <dsp:cNvSpPr/>
      </dsp:nvSpPr>
      <dsp:spPr>
        <a:xfrm rot="10800000">
          <a:off x="0" y="943932"/>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Chair independently makes a recommendation to the dean</a:t>
          </a:r>
          <a:endParaRPr lang="en-US" sz="2000" b="1" kern="1200" dirty="0"/>
        </a:p>
      </dsp:txBody>
      <dsp:txXfrm rot="10800000">
        <a:off x="0" y="943932"/>
        <a:ext cx="6572250" cy="618610"/>
      </dsp:txXfrm>
    </dsp:sp>
    <dsp:sp modelId="{D49A06CC-C764-4611-86A4-A2B310011BB2}">
      <dsp:nvSpPr>
        <dsp:cNvPr id="0" name=""/>
        <dsp:cNvSpPr/>
      </dsp:nvSpPr>
      <dsp:spPr>
        <a:xfrm rot="10800000">
          <a:off x="0" y="1172"/>
          <a:ext cx="6572250" cy="95204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t>Department level committee makes recommendation to chair or school director</a:t>
          </a:r>
          <a:endParaRPr lang="en-US" sz="2000" b="1" kern="1200" dirty="0"/>
        </a:p>
      </dsp:txBody>
      <dsp:txXfrm rot="10800000">
        <a:off x="0" y="1172"/>
        <a:ext cx="6572250" cy="618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43A2-F3CA-4B38-9A47-EAC977DB8C74}">
      <dsp:nvSpPr>
        <dsp:cNvPr id="0" name=""/>
        <dsp:cNvSpPr/>
      </dsp:nvSpPr>
      <dsp:spPr>
        <a:xfrm>
          <a:off x="0" y="2082039"/>
          <a:ext cx="6572250" cy="1366043"/>
        </a:xfrm>
        <a:prstGeom prst="rec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i="0" kern="1200" dirty="0"/>
            <a:t>Provost meets with representatives and formulates recommendations for President and Board of Trustees</a:t>
          </a:r>
          <a:endParaRPr lang="en-US" sz="2500" kern="1200" dirty="0"/>
        </a:p>
      </dsp:txBody>
      <dsp:txXfrm>
        <a:off x="0" y="2082039"/>
        <a:ext cx="6572250" cy="1366043"/>
      </dsp:txXfrm>
    </dsp:sp>
    <dsp:sp modelId="{8C775B22-90FA-4854-A14C-1CC0889BAA05}">
      <dsp:nvSpPr>
        <dsp:cNvPr id="0" name=""/>
        <dsp:cNvSpPr/>
      </dsp:nvSpPr>
      <dsp:spPr>
        <a:xfrm rot="10800000">
          <a:off x="0" y="1555"/>
          <a:ext cx="6572250" cy="2100974"/>
        </a:xfrm>
        <a:prstGeom prst="upArrowCallout">
          <a:avLst/>
        </a:prstGeom>
        <a:solidFill>
          <a:srgbClr val="00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0" i="0" kern="1200" dirty="0"/>
            <a:t>Representatives of the provost meet with each dean </a:t>
          </a:r>
          <a:r>
            <a:rPr lang="en-US" sz="2500" b="0" i="0" kern="1200"/>
            <a:t>– Vice Provost </a:t>
          </a:r>
          <a:r>
            <a:rPr lang="en-US" sz="2500" b="0" i="0" kern="1200" dirty="0"/>
            <a:t>FASA, and a distinguished MSU faculty panel -- to review each case</a:t>
          </a:r>
          <a:endParaRPr lang="en-US" sz="2500" kern="1200" dirty="0"/>
        </a:p>
      </dsp:txBody>
      <dsp:txXfrm rot="10800000">
        <a:off x="0" y="1555"/>
        <a:ext cx="6572250" cy="1365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1AE7DBA3-FCA1-4EDE-A1A0-5CC44E1C6808}" type="slidenum">
              <a:rPr lang="en-US" smtClean="0"/>
              <a:pPr/>
              <a:t>‹#›</a:t>
            </a:fld>
            <a:endParaRPr lang="en-US"/>
          </a:p>
        </p:txBody>
      </p:sp>
    </p:spTree>
    <p:extLst>
      <p:ext uri="{BB962C8B-B14F-4D97-AF65-F5344CB8AC3E}">
        <p14:creationId xmlns:p14="http://schemas.microsoft.com/office/powerpoint/2010/main" val="16900405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92F52B5-4286-49B6-BE57-D0EDE04A97E7}" type="slidenum">
              <a:rPr lang="en-US" smtClean="0"/>
              <a:pPr/>
              <a:t>‹#›</a:t>
            </a:fld>
            <a:endParaRPr lang="en-US"/>
          </a:p>
        </p:txBody>
      </p:sp>
    </p:spTree>
    <p:extLst>
      <p:ext uri="{BB962C8B-B14F-4D97-AF65-F5344CB8AC3E}">
        <p14:creationId xmlns:p14="http://schemas.microsoft.com/office/powerpoint/2010/main" val="10415074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F52B5-4286-49B6-BE57-D0EDE04A97E7}"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3734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2/16/2026</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0240800D-A8D5-42EF-BF2C-0996736200F5}"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695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423408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215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92BEC-7FF6-42E4-99D2-2A63A30AB673}"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77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92BEC-7FF6-42E4-99D2-2A63A30AB673}" type="datetimeFigureOut">
              <a:rPr lang="en-US" smtClean="0"/>
              <a:pPr/>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0800D-A8D5-42EF-BF2C-0996736200F5}"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46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92BEC-7FF6-42E4-99D2-2A63A30AB673}" type="datetimeFigureOut">
              <a:rPr lang="en-US" smtClean="0"/>
              <a:pPr/>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60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92BEC-7FF6-42E4-99D2-2A63A30AB673}" type="datetimeFigureOut">
              <a:rPr lang="en-US" smtClean="0"/>
              <a:pPr/>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22910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92BEC-7FF6-42E4-99D2-2A63A30AB673}" type="datetimeFigureOut">
              <a:rPr lang="en-US" smtClean="0"/>
              <a:pPr/>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93527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92BEC-7FF6-42E4-99D2-2A63A30AB673}" type="datetimeFigureOut">
              <a:rPr lang="en-US" smtClean="0"/>
              <a:pPr/>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0800D-A8D5-42EF-BF2C-0996736200F5}" type="slidenum">
              <a:rPr lang="en-US" smtClean="0"/>
              <a:pPr/>
              <a:t>‹#›</a:t>
            </a:fld>
            <a:endParaRPr lang="en-US"/>
          </a:p>
        </p:txBody>
      </p:sp>
    </p:spTree>
    <p:extLst>
      <p:ext uri="{BB962C8B-B14F-4D97-AF65-F5344CB8AC3E}">
        <p14:creationId xmlns:p14="http://schemas.microsoft.com/office/powerpoint/2010/main" val="37973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7192BEC-7FF6-42E4-99D2-2A63A30AB673}" type="datetimeFigureOut">
              <a:rPr lang="en-US" smtClean="0"/>
              <a:pPr/>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501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7192BEC-7FF6-42E4-99D2-2A63A30AB673}" type="datetimeFigureOut">
              <a:rPr lang="en-US" smtClean="0"/>
              <a:pPr/>
              <a:t>2/16/2026</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0240800D-A8D5-42EF-BF2C-0996736200F5}"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815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192BEC-7FF6-42E4-99D2-2A63A30AB673}" type="datetimeFigureOut">
              <a:rPr lang="en-US" smtClean="0"/>
              <a:pPr/>
              <a:t>2/16/2026</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240800D-A8D5-42EF-BF2C-0996736200F5}" type="slidenum">
              <a:rPr lang="en-US" smtClean="0"/>
              <a:pPr/>
              <a:t>‹#›</a:t>
            </a:fld>
            <a:endParaRPr lang="en-US"/>
          </a:p>
        </p:txBody>
      </p:sp>
    </p:spTree>
    <p:extLst>
      <p:ext uri="{BB962C8B-B14F-4D97-AF65-F5344CB8AC3E}">
        <p14:creationId xmlns:p14="http://schemas.microsoft.com/office/powerpoint/2010/main" val="213232037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txBox="1">
            <a:spLocks/>
          </p:cNvSpPr>
          <p:nvPr/>
        </p:nvSpPr>
        <p:spPr>
          <a:xfrm>
            <a:off x="1319465" y="3886200"/>
            <a:ext cx="6505070" cy="1371600"/>
          </a:xfrm>
          <a:prstGeom prst="rect">
            <a:avLst/>
          </a:prstGeom>
        </p:spPr>
        <p:txBody>
          <a:bodyPr vert="horz" lIns="91440" tIns="45720" rIns="91440" bIns="45720" rtlCol="0" anchor="ctr">
            <a:normAutofit fontScale="62500" lnSpcReduction="20000"/>
          </a:bodyPr>
          <a:lstStyle/>
          <a:p>
            <a:pPr marL="0" marR="0" lvl="0" indent="0" algn="ctr" defTabSz="914400" fontAlgn="base">
              <a:lnSpc>
                <a:spcPct val="90000"/>
              </a:lnSpc>
              <a:spcBef>
                <a:spcPct val="0"/>
              </a:spcBef>
              <a:spcAft>
                <a:spcPts val="600"/>
              </a:spcAft>
              <a:buClrTx/>
              <a:buSzTx/>
              <a:tabLst/>
              <a:defRPr/>
            </a:pPr>
            <a:endParaRPr kumimoji="0" lang="en-US" sz="3200" b="0" i="0" u="none" strike="noStrike" kern="1200" cap="none" spc="0" normalizeH="0" baseline="0" noProof="0" dirty="0">
              <a:ln>
                <a:noFill/>
              </a:ln>
              <a:effectLst/>
              <a:uLnTx/>
              <a:uFillTx/>
              <a:latin typeface="+mj-lt"/>
              <a:ea typeface="+mj-ea"/>
              <a:cs typeface="+mj-cs"/>
            </a:endParaRPr>
          </a:p>
          <a:p>
            <a:pPr marL="0" marR="0" lvl="0" indent="0" algn="ctr" defTabSz="914400" fontAlgn="base">
              <a:lnSpc>
                <a:spcPct val="90000"/>
              </a:lnSpc>
              <a:spcBef>
                <a:spcPct val="0"/>
              </a:spcBef>
              <a:spcAft>
                <a:spcPts val="600"/>
              </a:spcAft>
              <a:buClrTx/>
              <a:buSzTx/>
              <a:tabLst/>
              <a:defRPr/>
            </a:pPr>
            <a:r>
              <a:rPr lang="en-US" sz="3800" b="1" kern="1200" dirty="0">
                <a:latin typeface="+mj-lt"/>
                <a:ea typeface="+mj-ea"/>
                <a:cs typeface="+mj-cs"/>
              </a:rPr>
              <a:t>Administrator Perspectives</a:t>
            </a:r>
          </a:p>
          <a:p>
            <a:pPr marL="0" marR="0" lvl="0" indent="0" algn="ctr" defTabSz="914400" fontAlgn="base">
              <a:lnSpc>
                <a:spcPct val="90000"/>
              </a:lnSpc>
              <a:spcBef>
                <a:spcPct val="0"/>
              </a:spcBef>
              <a:spcAft>
                <a:spcPts val="600"/>
              </a:spcAft>
              <a:buClrTx/>
              <a:buSzTx/>
              <a:tabLst/>
              <a:defRPr/>
            </a:pPr>
            <a:endParaRPr lang="en-US" sz="3800" b="1" kern="1200" dirty="0">
              <a:latin typeface="+mj-lt"/>
              <a:ea typeface="+mj-ea"/>
              <a:cs typeface="+mj-cs"/>
            </a:endParaRPr>
          </a:p>
          <a:p>
            <a:pPr marL="0" marR="0" lvl="0" indent="0" algn="ctr" defTabSz="914400" fontAlgn="base">
              <a:lnSpc>
                <a:spcPct val="90000"/>
              </a:lnSpc>
              <a:spcBef>
                <a:spcPct val="0"/>
              </a:spcBef>
              <a:spcAft>
                <a:spcPts val="600"/>
              </a:spcAft>
              <a:buClrTx/>
              <a:buSzTx/>
              <a:tabLst/>
              <a:defRPr/>
            </a:pPr>
            <a:r>
              <a:rPr kumimoji="0" lang="en-US" sz="3800" b="1" i="0" u="none" strike="noStrike" kern="1200" cap="none" spc="0" normalizeH="0" baseline="0" noProof="0" dirty="0">
                <a:ln>
                  <a:noFill/>
                </a:ln>
                <a:effectLst/>
                <a:uLnTx/>
                <a:uFillTx/>
                <a:latin typeface="+mj-lt"/>
                <a:ea typeface="+mj-ea"/>
                <a:cs typeface="+mj-cs"/>
              </a:rPr>
              <a:t>Promotion to Full Professor</a:t>
            </a:r>
          </a:p>
        </p:txBody>
      </p:sp>
      <p:grpSp>
        <p:nvGrpSpPr>
          <p:cNvPr id="5" name="Group 4"/>
          <p:cNvGrpSpPr/>
          <p:nvPr/>
        </p:nvGrpSpPr>
        <p:grpSpPr>
          <a:xfrm>
            <a:off x="637740" y="554458"/>
            <a:ext cx="7868519" cy="2560868"/>
            <a:chOff x="0" y="-56509"/>
            <a:chExt cx="7733109" cy="2051016"/>
          </a:xfrm>
        </p:grpSpPr>
        <p:sp>
          <p:nvSpPr>
            <p:cNvPr id="6" name="Rounded Rectangle 5" descr="Green Background"/>
            <p:cNvSpPr/>
            <p:nvPr/>
          </p:nvSpPr>
          <p:spPr>
            <a:xfrm>
              <a:off x="0" y="0"/>
              <a:ext cx="7696200" cy="1994507"/>
            </a:xfrm>
            <a:prstGeom prst="roundRect">
              <a:avLst/>
            </a:prstGeom>
            <a:solidFill>
              <a:srgbClr val="00602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p:cNvSpPr/>
            <p:nvPr/>
          </p:nvSpPr>
          <p:spPr>
            <a:xfrm>
              <a:off x="34564" y="-56509"/>
              <a:ext cx="7698545" cy="179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rmAutofit/>
            </a:bodyPr>
            <a:lstStyle/>
            <a:p>
              <a:pPr lvl="0" algn="ctr" defTabSz="1955800" rtl="0">
                <a:lnSpc>
                  <a:spcPct val="90000"/>
                </a:lnSpc>
                <a:spcBef>
                  <a:spcPct val="0"/>
                </a:spcBef>
                <a:spcAft>
                  <a:spcPct val="35000"/>
                </a:spcAft>
              </a:pPr>
              <a:r>
                <a:rPr lang="en-US" sz="3900" dirty="0"/>
                <a:t>PROMOTION BASICS AT MSU</a:t>
              </a:r>
              <a:endParaRPr lang="en-US" sz="3900" kern="12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REVIEW PROCESS (Continued)</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842282"/>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ark with a statue and trees&#10;&#10;Description automatically generated">
            <a:extLst>
              <a:ext uri="{FF2B5EF4-FFF2-40B4-BE49-F238E27FC236}">
                <a16:creationId xmlns:a16="http://schemas.microsoft.com/office/drawing/2014/main" id="{F5A5FC28-19A2-9738-56C7-F740E63D476C}"/>
              </a:ext>
            </a:extLst>
          </p:cNvPr>
          <p:cNvPicPr>
            <a:picLocks noGrp="1" noChangeAspect="1"/>
          </p:cNvPicPr>
          <p:nvPr>
            <p:ph type="pic" idx="1"/>
          </p:nvPr>
        </p:nvPicPr>
        <p:blipFill>
          <a:blip r:embed="rId2"/>
          <a:srcRect l="12099" r="6109" b="1"/>
          <a:stretch/>
        </p:blipFill>
        <p:spPr>
          <a:xfrm>
            <a:off x="15" y="858211"/>
            <a:ext cx="9143985" cy="5142539"/>
          </a:xfrm>
          <a:prstGeom prst="rect">
            <a:avLst/>
          </a:prstGeom>
          <a:blipFill>
            <a:blip r:embed="rId3"/>
            <a:tile tx="0" ty="0" sx="100000" sy="100000" flip="none" algn="tl"/>
          </a:blipFill>
        </p:spPr>
      </p:pic>
      <p:sp>
        <p:nvSpPr>
          <p:cNvPr id="7" name="TextBox 6">
            <a:extLst>
              <a:ext uri="{FF2B5EF4-FFF2-40B4-BE49-F238E27FC236}">
                <a16:creationId xmlns:a16="http://schemas.microsoft.com/office/drawing/2014/main" id="{1F26D639-4796-14E6-5692-0D7CAB9121E9}"/>
              </a:ext>
            </a:extLst>
          </p:cNvPr>
          <p:cNvSpPr txBox="1"/>
          <p:nvPr/>
        </p:nvSpPr>
        <p:spPr>
          <a:xfrm>
            <a:off x="0" y="3646471"/>
            <a:ext cx="3393831" cy="2123658"/>
          </a:xfrm>
          <a:prstGeom prst="rect">
            <a:avLst/>
          </a:prstGeom>
          <a:solidFill>
            <a:srgbClr val="00A04B"/>
          </a:solidFill>
        </p:spPr>
        <p:txBody>
          <a:bodyPr wrap="square" rtlCol="0">
            <a:spAutoFit/>
          </a:bodyPr>
          <a:lstStyle/>
          <a:p>
            <a:r>
              <a:rPr lang="en-US" sz="2100" dirty="0">
                <a:solidFill>
                  <a:schemeClr val="bg1"/>
                </a:solidFill>
                <a:latin typeface="Avenir Medium" panose="02000503020000020003" pitchFamily="2" charset="0"/>
              </a:rPr>
              <a:t>	Contact FASA:</a:t>
            </a:r>
          </a:p>
          <a:p>
            <a:pPr algn="ctr"/>
            <a:endParaRPr lang="en-US" sz="2100" dirty="0">
              <a:solidFill>
                <a:schemeClr val="bg1"/>
              </a:solidFill>
              <a:latin typeface="Avenir Medium" panose="02000503020000020003" pitchFamily="2" charset="0"/>
            </a:endParaRPr>
          </a:p>
          <a:p>
            <a:r>
              <a:rPr lang="en-US" sz="2100" dirty="0">
                <a:solidFill>
                  <a:schemeClr val="bg1"/>
                </a:solidFill>
                <a:latin typeface="Avenir Medium" panose="02000503020000020003" pitchFamily="2" charset="0"/>
              </a:rPr>
              <a:t>	</a:t>
            </a:r>
            <a:r>
              <a:rPr lang="en-US" sz="2100" dirty="0" err="1">
                <a:solidFill>
                  <a:schemeClr val="bg1"/>
                </a:solidFill>
                <a:latin typeface="Avenir Medium" panose="02000503020000020003" pitchFamily="2" charset="0"/>
              </a:rPr>
              <a:t>fasaffairs.msu.edu</a:t>
            </a:r>
            <a:endParaRPr lang="en-US" sz="2100" dirty="0">
              <a:solidFill>
                <a:schemeClr val="bg1"/>
              </a:solidFill>
              <a:latin typeface="Avenir Medium" panose="02000503020000020003" pitchFamily="2" charset="0"/>
            </a:endParaRPr>
          </a:p>
          <a:p>
            <a:endParaRPr lang="en-US" sz="2100" dirty="0">
              <a:solidFill>
                <a:schemeClr val="bg1"/>
              </a:solidFill>
              <a:latin typeface="Avenir Medium" panose="02000503020000020003" pitchFamily="2" charset="0"/>
            </a:endParaRPr>
          </a:p>
          <a:p>
            <a:r>
              <a:rPr lang="en-US" sz="2100" dirty="0">
                <a:solidFill>
                  <a:schemeClr val="bg1"/>
                </a:solidFill>
                <a:latin typeface="Avenir Medium" panose="02000503020000020003" pitchFamily="2" charset="0"/>
              </a:rPr>
              <a:t>	</a:t>
            </a:r>
            <a:r>
              <a:rPr lang="en-US" sz="2100" dirty="0" err="1">
                <a:solidFill>
                  <a:schemeClr val="bg1"/>
                </a:solidFill>
                <a:latin typeface="Avenir Medium" panose="02000503020000020003" pitchFamily="2" charset="0"/>
              </a:rPr>
              <a:t>fasaffairs@msu.edu</a:t>
            </a:r>
            <a:endParaRPr lang="en-US" sz="2100" dirty="0">
              <a:solidFill>
                <a:schemeClr val="bg1"/>
              </a:solidFill>
              <a:latin typeface="Avenir Medium" panose="02000503020000020003" pitchFamily="2" charset="0"/>
            </a:endParaRPr>
          </a:p>
          <a:p>
            <a:endParaRPr lang="en-US" sz="1350" dirty="0">
              <a:latin typeface="Avenir Medium" panose="02000503020000020003" pitchFamily="2" charset="0"/>
            </a:endParaRPr>
          </a:p>
          <a:p>
            <a:endParaRPr lang="en-US" sz="1350" dirty="0">
              <a:latin typeface="Avenir Medium" panose="02000503020000020003" pitchFamily="2" charset="0"/>
            </a:endParaRPr>
          </a:p>
        </p:txBody>
      </p:sp>
      <p:pic>
        <p:nvPicPr>
          <p:cNvPr id="9" name="Graphic 8" descr="Internet outline">
            <a:extLst>
              <a:ext uri="{FF2B5EF4-FFF2-40B4-BE49-F238E27FC236}">
                <a16:creationId xmlns:a16="http://schemas.microsoft.com/office/drawing/2014/main" id="{ABE876CA-4FB5-B3F1-B822-C2A06415DC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269" y="4258426"/>
            <a:ext cx="438333" cy="438333"/>
          </a:xfrm>
          <a:prstGeom prst="rect">
            <a:avLst/>
          </a:prstGeom>
        </p:spPr>
      </p:pic>
      <p:pic>
        <p:nvPicPr>
          <p:cNvPr id="12" name="Graphic 11" descr="Send with solid fill">
            <a:extLst>
              <a:ext uri="{FF2B5EF4-FFF2-40B4-BE49-F238E27FC236}">
                <a16:creationId xmlns:a16="http://schemas.microsoft.com/office/drawing/2014/main" id="{850AB889-85C2-19D9-C44D-92F59491D3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269" y="4965813"/>
            <a:ext cx="342900" cy="342900"/>
          </a:xfrm>
          <a:prstGeom prst="rect">
            <a:avLst/>
          </a:prstGeom>
        </p:spPr>
      </p:pic>
      <p:sp>
        <p:nvSpPr>
          <p:cNvPr id="27" name="Rectangle 26">
            <a:extLst>
              <a:ext uri="{FF2B5EF4-FFF2-40B4-BE49-F238E27FC236}">
                <a16:creationId xmlns:a16="http://schemas.microsoft.com/office/drawing/2014/main" id="{24A587FF-9BE7-0D25-30EF-523B3DC8A76A}"/>
              </a:ext>
            </a:extLst>
          </p:cNvPr>
          <p:cNvSpPr/>
          <p:nvPr/>
        </p:nvSpPr>
        <p:spPr>
          <a:xfrm>
            <a:off x="3301159" y="3646472"/>
            <a:ext cx="5841698" cy="2100575"/>
          </a:xfrm>
          <a:prstGeom prst="rect">
            <a:avLst/>
          </a:prstGeom>
          <a:solidFill>
            <a:srgbClr val="00A04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latin typeface="Avenir Medium" panose="02000503020000020003" pitchFamily="2" charset="0"/>
            </a:endParaRPr>
          </a:p>
        </p:txBody>
      </p:sp>
      <p:sp>
        <p:nvSpPr>
          <p:cNvPr id="19" name="TextBox 18">
            <a:extLst>
              <a:ext uri="{FF2B5EF4-FFF2-40B4-BE49-F238E27FC236}">
                <a16:creationId xmlns:a16="http://schemas.microsoft.com/office/drawing/2014/main" id="{37C8E970-C1F3-6DA3-314A-043BDD9E83D9}"/>
              </a:ext>
            </a:extLst>
          </p:cNvPr>
          <p:cNvSpPr txBox="1"/>
          <p:nvPr/>
        </p:nvSpPr>
        <p:spPr>
          <a:xfrm>
            <a:off x="5941257" y="4477592"/>
            <a:ext cx="3046253" cy="600164"/>
          </a:xfrm>
          <a:prstGeom prst="rect">
            <a:avLst/>
          </a:prstGeom>
          <a:noFill/>
        </p:spPr>
        <p:txBody>
          <a:bodyPr wrap="square" rtlCol="0">
            <a:spAutoFit/>
          </a:bodyPr>
          <a:lstStyle/>
          <a:p>
            <a:r>
              <a:rPr lang="en-US" sz="3300" b="1" dirty="0">
                <a:solidFill>
                  <a:schemeClr val="bg1"/>
                </a:solidFill>
                <a:latin typeface="Avenir Black" panose="02000503020000020003" pitchFamily="2" charset="0"/>
              </a:rPr>
              <a:t>THANK YOU!</a:t>
            </a:r>
          </a:p>
        </p:txBody>
      </p:sp>
      <p:pic>
        <p:nvPicPr>
          <p:cNvPr id="3" name="Picture 2" descr="A qr code with black squares&#10;&#10;Description automatically generated">
            <a:extLst>
              <a:ext uri="{FF2B5EF4-FFF2-40B4-BE49-F238E27FC236}">
                <a16:creationId xmlns:a16="http://schemas.microsoft.com/office/drawing/2014/main" id="{479992EB-AED9-863E-D930-CD5B31D4562F}"/>
              </a:ext>
            </a:extLst>
          </p:cNvPr>
          <p:cNvPicPr>
            <a:picLocks noChangeAspect="1"/>
          </p:cNvPicPr>
          <p:nvPr/>
        </p:nvPicPr>
        <p:blipFill>
          <a:blip r:embed="rId8"/>
          <a:stretch>
            <a:fillRect/>
          </a:stretch>
        </p:blipFill>
        <p:spPr>
          <a:xfrm>
            <a:off x="3393349" y="3661423"/>
            <a:ext cx="2085624" cy="2085624"/>
          </a:xfrm>
          <a:prstGeom prst="rect">
            <a:avLst/>
          </a:prstGeom>
        </p:spPr>
      </p:pic>
    </p:spTree>
    <p:extLst>
      <p:ext uri="{BB962C8B-B14F-4D97-AF65-F5344CB8AC3E}">
        <p14:creationId xmlns:p14="http://schemas.microsoft.com/office/powerpoint/2010/main" val="422658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txBox="1">
            <a:spLocks/>
          </p:cNvSpPr>
          <p:nvPr/>
        </p:nvSpPr>
        <p:spPr>
          <a:xfrm>
            <a:off x="275053" y="2478913"/>
            <a:ext cx="3306329" cy="2232535"/>
          </a:xfrm>
          <a:prstGeom prst="rect">
            <a:avLst/>
          </a:prstGeom>
        </p:spPr>
        <p:txBody>
          <a:bodyPr vert="horz" lIns="91440" tIns="45720" rIns="91440" bIns="45720" rtlCol="0" anchor="t">
            <a:normAutofit/>
          </a:bodyPr>
          <a:lstStyle/>
          <a:p>
            <a:pPr marL="0" marR="0" lvl="0" indent="0" defTabSz="914400" fontAlgn="base">
              <a:lnSpc>
                <a:spcPct val="90000"/>
              </a:lnSpc>
              <a:spcBef>
                <a:spcPct val="0"/>
              </a:spcBef>
              <a:spcAft>
                <a:spcPts val="600"/>
              </a:spcAft>
              <a:buClrTx/>
              <a:buSzTx/>
              <a:tabLst/>
              <a:defRPr/>
            </a:pPr>
            <a:r>
              <a:rPr kumimoji="0" lang="en-US" sz="2500" u="none" strike="noStrike" cap="all" spc="0" normalizeH="0" baseline="0" noProof="0" dirty="0">
                <a:ln>
                  <a:noFill/>
                </a:ln>
                <a:uLnTx/>
                <a:uFillTx/>
                <a:latin typeface="+mj-lt"/>
                <a:ea typeface="+mj-ea"/>
                <a:cs typeface="+mj-cs"/>
              </a:rPr>
              <a:t>APPOINTMENT, REAPPOINTMENT, TENURE, AND PROMOTION RECOMMENDATIONS</a:t>
            </a:r>
          </a:p>
        </p:txBody>
      </p:sp>
      <p:cxnSp>
        <p:nvCxnSpPr>
          <p:cNvPr id="15" name="Straight Connector 1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9" name="Picture 1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E0E7B446-C11F-40EB-814C-8A8D44825989}"/>
              </a:ext>
            </a:extLst>
          </p:cNvPr>
          <p:cNvGraphicFramePr/>
          <p:nvPr>
            <p:extLst>
              <p:ext uri="{D42A27DB-BD31-4B8C-83A1-F6EECF244321}">
                <p14:modId xmlns:p14="http://schemas.microsoft.com/office/powerpoint/2010/main" val="1207118581"/>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FF31-BECA-A742-AE8F-1E965CE53C66}"/>
              </a:ext>
            </a:extLst>
          </p:cNvPr>
          <p:cNvSpPr>
            <a:spLocks noGrp="1"/>
          </p:cNvSpPr>
          <p:nvPr>
            <p:ph type="title"/>
          </p:nvPr>
        </p:nvSpPr>
        <p:spPr/>
        <p:txBody>
          <a:bodyPr>
            <a:normAutofit/>
          </a:bodyPr>
          <a:lstStyle/>
          <a:p>
            <a:r>
              <a:rPr lang="en-US" dirty="0"/>
              <a:t>Levels of Accountability -</a:t>
            </a:r>
            <a:br>
              <a:rPr lang="en-US" dirty="0"/>
            </a:br>
            <a:r>
              <a:rPr lang="en-US" dirty="0"/>
              <a:t>The Institution</a:t>
            </a:r>
          </a:p>
        </p:txBody>
      </p:sp>
      <p:sp>
        <p:nvSpPr>
          <p:cNvPr id="3" name="Content Placeholder 2">
            <a:extLst>
              <a:ext uri="{FF2B5EF4-FFF2-40B4-BE49-F238E27FC236}">
                <a16:creationId xmlns:a16="http://schemas.microsoft.com/office/drawing/2014/main" id="{B642E855-1E8D-CF4B-A3CE-DF22CD8091C6}"/>
              </a:ext>
            </a:extLst>
          </p:cNvPr>
          <p:cNvSpPr>
            <a:spLocks noGrp="1"/>
          </p:cNvSpPr>
          <p:nvPr>
            <p:ph idx="1"/>
          </p:nvPr>
        </p:nvSpPr>
        <p:spPr/>
        <p:txBody>
          <a:bodyPr>
            <a:normAutofit fontScale="92500" lnSpcReduction="20000"/>
          </a:bodyPr>
          <a:lstStyle/>
          <a:p>
            <a:r>
              <a:rPr lang="en-US" dirty="0"/>
              <a:t>Clear values – aspirations of each decision rests on our purpose – research, teaching, service, outreach, &amp; engagement.   We </a:t>
            </a:r>
            <a:r>
              <a:rPr lang="en-US" u="sng" dirty="0"/>
              <a:t>are</a:t>
            </a:r>
            <a:r>
              <a:rPr lang="en-US" dirty="0"/>
              <a:t> what we </a:t>
            </a:r>
            <a:r>
              <a:rPr lang="en-US" u="sng" dirty="0"/>
              <a:t>value</a:t>
            </a:r>
            <a:r>
              <a:rPr lang="en-US" dirty="0"/>
              <a:t>.</a:t>
            </a:r>
          </a:p>
          <a:p>
            <a:r>
              <a:rPr lang="en-US" dirty="0"/>
              <a:t>Meaningful guidance that is expectant of success.</a:t>
            </a:r>
          </a:p>
          <a:p>
            <a:r>
              <a:rPr lang="en-US" dirty="0"/>
              <a:t>Success of recruitment, tenure, promotion process…is an indication of a department’s success…</a:t>
            </a:r>
          </a:p>
          <a:p>
            <a:r>
              <a:rPr lang="en-US" dirty="0"/>
              <a:t>Recommendations for promotion are among the most important decisions made by the University.</a:t>
            </a:r>
          </a:p>
          <a:p>
            <a:r>
              <a:rPr lang="en-US" dirty="0"/>
              <a:t>Not exclusionary practices of “winnowing academics”.</a:t>
            </a:r>
          </a:p>
          <a:p>
            <a:pPr marL="0" indent="0">
              <a:buNone/>
            </a:pPr>
            <a:endParaRPr lang="en-US" dirty="0"/>
          </a:p>
        </p:txBody>
      </p:sp>
    </p:spTree>
    <p:extLst>
      <p:ext uri="{BB962C8B-B14F-4D97-AF65-F5344CB8AC3E}">
        <p14:creationId xmlns:p14="http://schemas.microsoft.com/office/powerpoint/2010/main" val="12728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1488-916D-054C-8ADB-C9E422BD585D}"/>
              </a:ext>
            </a:extLst>
          </p:cNvPr>
          <p:cNvSpPr>
            <a:spLocks noGrp="1"/>
          </p:cNvSpPr>
          <p:nvPr>
            <p:ph type="title"/>
          </p:nvPr>
        </p:nvSpPr>
        <p:spPr/>
        <p:txBody>
          <a:bodyPr/>
          <a:lstStyle/>
          <a:p>
            <a:r>
              <a:rPr lang="en-US" dirty="0"/>
              <a:t>Faculty Rights &amp; Responsibilities</a:t>
            </a:r>
          </a:p>
        </p:txBody>
      </p:sp>
      <p:sp>
        <p:nvSpPr>
          <p:cNvPr id="3" name="Content Placeholder 2">
            <a:extLst>
              <a:ext uri="{FF2B5EF4-FFF2-40B4-BE49-F238E27FC236}">
                <a16:creationId xmlns:a16="http://schemas.microsoft.com/office/drawing/2014/main" id="{DCBA27DC-5492-AC48-9594-48C2B50669D3}"/>
              </a:ext>
            </a:extLst>
          </p:cNvPr>
          <p:cNvSpPr>
            <a:spLocks noGrp="1"/>
          </p:cNvSpPr>
          <p:nvPr>
            <p:ph idx="1"/>
          </p:nvPr>
        </p:nvSpPr>
        <p:spPr/>
        <p:txBody>
          <a:bodyPr>
            <a:normAutofit fontScale="85000" lnSpcReduction="10000"/>
          </a:bodyPr>
          <a:lstStyle/>
          <a:p>
            <a:r>
              <a:rPr lang="en-US" dirty="0"/>
              <a:t>Academic freedom &amp; responsibility are intertwined.</a:t>
            </a:r>
          </a:p>
          <a:p>
            <a:r>
              <a:rPr lang="en-US" dirty="0"/>
              <a:t>Expectations and procedures must be in alignment between the University, college and academic unit.</a:t>
            </a:r>
          </a:p>
          <a:p>
            <a:r>
              <a:rPr lang="en-US" dirty="0"/>
              <a:t>Highest standards of behavior that enable culture and climate respectful of all individuals.</a:t>
            </a:r>
          </a:p>
          <a:p>
            <a:r>
              <a:rPr lang="en-US" dirty="0"/>
              <a:t>Faculty duty to be accountable for our actions, hear critique, be self-reflective, &amp; come to the aid of others who are subject to negative impacts resulting from inappropriate behaviors.</a:t>
            </a:r>
          </a:p>
          <a:p>
            <a:r>
              <a:rPr lang="en-US" dirty="0"/>
              <a:t>Without personal responsibility, confidence in the individual is eroded.</a:t>
            </a:r>
          </a:p>
          <a:p>
            <a:endParaRPr lang="en-US" dirty="0"/>
          </a:p>
          <a:p>
            <a:pPr marL="0" indent="0">
              <a:buNone/>
            </a:pPr>
            <a:endParaRPr lang="en-US" dirty="0"/>
          </a:p>
        </p:txBody>
      </p:sp>
    </p:spTree>
    <p:extLst>
      <p:ext uri="{BB962C8B-B14F-4D97-AF65-F5344CB8AC3E}">
        <p14:creationId xmlns:p14="http://schemas.microsoft.com/office/powerpoint/2010/main" val="13052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59A6-EB4C-B44F-87B5-4961D012768E}"/>
              </a:ext>
            </a:extLst>
          </p:cNvPr>
          <p:cNvSpPr>
            <a:spLocks noGrp="1"/>
          </p:cNvSpPr>
          <p:nvPr>
            <p:ph type="title"/>
          </p:nvPr>
        </p:nvSpPr>
        <p:spPr/>
        <p:txBody>
          <a:bodyPr>
            <a:noAutofit/>
          </a:bodyPr>
          <a:lstStyle/>
          <a:p>
            <a:pPr algn="ctr"/>
            <a:r>
              <a:rPr lang="en-US" sz="3600" dirty="0"/>
              <a:t>access, opportunity, and excellence </a:t>
            </a:r>
          </a:p>
        </p:txBody>
      </p:sp>
      <p:sp>
        <p:nvSpPr>
          <p:cNvPr id="3" name="Content Placeholder 2">
            <a:extLst>
              <a:ext uri="{FF2B5EF4-FFF2-40B4-BE49-F238E27FC236}">
                <a16:creationId xmlns:a16="http://schemas.microsoft.com/office/drawing/2014/main" id="{E50BEDEF-04AA-564A-AC27-74DE6E0D3334}"/>
              </a:ext>
            </a:extLst>
          </p:cNvPr>
          <p:cNvSpPr>
            <a:spLocks noGrp="1"/>
          </p:cNvSpPr>
          <p:nvPr>
            <p:ph idx="1"/>
          </p:nvPr>
        </p:nvSpPr>
        <p:spPr/>
        <p:txBody>
          <a:bodyPr>
            <a:normAutofit fontScale="85000" lnSpcReduction="10000"/>
          </a:bodyPr>
          <a:lstStyle/>
          <a:p>
            <a:r>
              <a:rPr lang="en-US" dirty="0"/>
              <a:t>At MSU, access, opportunity and excellence are integral to our mission and the foundation of our success. Together, they ensure that every member of our community has the support and tools they need to thrive.</a:t>
            </a:r>
          </a:p>
          <a:p>
            <a:r>
              <a:rPr lang="en-US" dirty="0"/>
              <a:t>Objectives:</a:t>
            </a:r>
          </a:p>
          <a:p>
            <a:pPr lvl="1"/>
            <a:r>
              <a:rPr lang="en-US" dirty="0"/>
              <a:t>To </a:t>
            </a:r>
            <a:r>
              <a:rPr lang="en-US" b="1" dirty="0"/>
              <a:t>promote access</a:t>
            </a:r>
            <a:r>
              <a:rPr lang="en-US" dirty="0"/>
              <a:t> for all</a:t>
            </a:r>
          </a:p>
          <a:p>
            <a:pPr lvl="1"/>
            <a:r>
              <a:rPr lang="en-US" dirty="0"/>
              <a:t>To </a:t>
            </a:r>
            <a:r>
              <a:rPr lang="en-US" b="1" dirty="0"/>
              <a:t>ensure equal opportunity</a:t>
            </a:r>
            <a:r>
              <a:rPr lang="en-US" dirty="0"/>
              <a:t> for success</a:t>
            </a:r>
          </a:p>
          <a:p>
            <a:pPr lvl="1"/>
            <a:r>
              <a:rPr lang="en-US" dirty="0"/>
              <a:t>To </a:t>
            </a:r>
            <a:r>
              <a:rPr lang="en-US" b="1" dirty="0"/>
              <a:t>nurture excellence</a:t>
            </a:r>
            <a:r>
              <a:rPr lang="en-US" dirty="0"/>
              <a:t> in education, research and service for global impact</a:t>
            </a:r>
          </a:p>
          <a:p>
            <a:r>
              <a:rPr lang="en-US" dirty="0"/>
              <a:t>Describe how these efforts are interwoven and enhance areas of accomplishment.</a:t>
            </a:r>
          </a:p>
        </p:txBody>
      </p:sp>
    </p:spTree>
    <p:extLst>
      <p:ext uri="{BB962C8B-B14F-4D97-AF65-F5344CB8AC3E}">
        <p14:creationId xmlns:p14="http://schemas.microsoft.com/office/powerpoint/2010/main" val="28727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392-1233-664B-AF44-7DBFB4201CD4}"/>
              </a:ext>
            </a:extLst>
          </p:cNvPr>
          <p:cNvSpPr>
            <a:spLocks noGrp="1"/>
          </p:cNvSpPr>
          <p:nvPr>
            <p:ph type="title"/>
          </p:nvPr>
        </p:nvSpPr>
        <p:spPr/>
        <p:txBody>
          <a:bodyPr>
            <a:normAutofit/>
          </a:bodyPr>
          <a:lstStyle/>
          <a:p>
            <a:r>
              <a:rPr lang="en-US" dirty="0"/>
              <a:t>Promotion to Full Professor</a:t>
            </a:r>
          </a:p>
        </p:txBody>
      </p:sp>
      <p:sp>
        <p:nvSpPr>
          <p:cNvPr id="4" name="Content Placeholder 2"/>
          <p:cNvSpPr>
            <a:spLocks noGrp="1"/>
          </p:cNvSpPr>
          <p:nvPr>
            <p:ph idx="1"/>
          </p:nvPr>
        </p:nvSpPr>
        <p:spPr/>
        <p:txBody>
          <a:bodyPr>
            <a:normAutofit fontScale="92500" lnSpcReduction="10000"/>
          </a:bodyPr>
          <a:lstStyle/>
          <a:p>
            <a:pPr marL="0" indent="0">
              <a:buNone/>
            </a:pPr>
            <a:r>
              <a:rPr lang="en-US" dirty="0"/>
              <a:t>A recommendation for promotion from associate professor to professor in the tenure system should be based on </a:t>
            </a:r>
            <a:r>
              <a:rPr lang="en-US" b="1" dirty="0"/>
              <a:t>several years of sustained, outstanding achievements in education and scholarship across the mission, consistent with performance levels expected at peer universities</a:t>
            </a:r>
            <a:r>
              <a:rPr lang="en-US" dirty="0"/>
              <a:t>.</a:t>
            </a:r>
          </a:p>
          <a:p>
            <a:pPr marL="0" indent="0">
              <a:buNone/>
            </a:pPr>
            <a:r>
              <a:rPr lang="en-US" dirty="0"/>
              <a:t>A reasonably long period in rank before promotion is usually </a:t>
            </a:r>
            <a:r>
              <a:rPr lang="en-US" b="1" dirty="0"/>
              <a:t>necessary to provide a basis in actual performance to permit endorsement of the individual as an expert of </a:t>
            </a:r>
            <a:r>
              <a:rPr lang="en-US" b="1" u="sng" dirty="0"/>
              <a:t>national stature </a:t>
            </a:r>
            <a:r>
              <a:rPr lang="en-US" b="1" dirty="0"/>
              <a:t>and to predict </a:t>
            </a:r>
            <a:r>
              <a:rPr lang="en-US" b="1" u="sng" dirty="0"/>
              <a:t>continuous</a:t>
            </a:r>
            <a:r>
              <a:rPr lang="en-US" b="1" dirty="0"/>
              <a:t>, long-term, high-quality professional achievement</a:t>
            </a:r>
            <a:r>
              <a:rPr lang="en-US" dirty="0"/>
              <a:t>.</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39BE-4B35-5A41-8FDC-D29295A9BFFD}"/>
              </a:ext>
            </a:extLst>
          </p:cNvPr>
          <p:cNvSpPr>
            <a:spLocks noGrp="1"/>
          </p:cNvSpPr>
          <p:nvPr>
            <p:ph type="title"/>
          </p:nvPr>
        </p:nvSpPr>
        <p:spPr/>
        <p:txBody>
          <a:bodyPr>
            <a:normAutofit/>
          </a:bodyPr>
          <a:lstStyle/>
          <a:p>
            <a:r>
              <a:rPr lang="en-US" dirty="0"/>
              <a:t>Promotion to Full Professor</a:t>
            </a:r>
          </a:p>
        </p:txBody>
      </p:sp>
      <p:sp>
        <p:nvSpPr>
          <p:cNvPr id="3" name="Content Placeholder 2">
            <a:extLst>
              <a:ext uri="{FF2B5EF4-FFF2-40B4-BE49-F238E27FC236}">
                <a16:creationId xmlns:a16="http://schemas.microsoft.com/office/drawing/2014/main" id="{79679FE3-8AFD-C24D-9D96-2CA12652D1E4}"/>
              </a:ext>
            </a:extLst>
          </p:cNvPr>
          <p:cNvSpPr>
            <a:spLocks noGrp="1"/>
          </p:cNvSpPr>
          <p:nvPr>
            <p:ph idx="1"/>
          </p:nvPr>
        </p:nvSpPr>
        <p:spPr/>
        <p:txBody>
          <a:bodyPr/>
          <a:lstStyle/>
          <a:p>
            <a:pPr marL="0" indent="0">
              <a:buNone/>
            </a:pPr>
            <a:r>
              <a:rPr lang="en-US" dirty="0"/>
              <a:t>Bearing in mind the University's continuing objective to improve its faculty, the unit and college must refrain from doubtful recommendations.</a:t>
            </a:r>
          </a:p>
          <a:p>
            <a:pPr marL="0" indent="0">
              <a:buNone/>
            </a:pPr>
            <a:r>
              <a:rPr lang="en-US" dirty="0"/>
              <a:t>  </a:t>
            </a:r>
          </a:p>
          <a:p>
            <a:pPr marL="0" indent="0">
              <a:buNone/>
            </a:pPr>
            <a:r>
              <a:rPr lang="en-US" dirty="0"/>
              <a:t>The dean must evaluate carefully each recommendation to ensure that it is well grounded and fully justified. </a:t>
            </a:r>
          </a:p>
          <a:p>
            <a:endParaRPr lang="en-US" dirty="0"/>
          </a:p>
        </p:txBody>
      </p:sp>
    </p:spTree>
    <p:extLst>
      <p:ext uri="{BB962C8B-B14F-4D97-AF65-F5344CB8AC3E}">
        <p14:creationId xmlns:p14="http://schemas.microsoft.com/office/powerpoint/2010/main" val="25808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96EA-12E2-024E-BBF1-4F3305A13B22}"/>
              </a:ext>
            </a:extLst>
          </p:cNvPr>
          <p:cNvSpPr>
            <a:spLocks noGrp="1"/>
          </p:cNvSpPr>
          <p:nvPr>
            <p:ph type="title"/>
          </p:nvPr>
        </p:nvSpPr>
        <p:spPr/>
        <p:txBody>
          <a:bodyPr>
            <a:normAutofit/>
          </a:bodyPr>
          <a:lstStyle/>
          <a:p>
            <a:pPr algn="ctr"/>
            <a:r>
              <a:rPr lang="en-US" dirty="0"/>
              <a:t>Unusual Circumstances</a:t>
            </a:r>
          </a:p>
        </p:txBody>
      </p:sp>
      <p:sp>
        <p:nvSpPr>
          <p:cNvPr id="3" name="Content Placeholder 2">
            <a:extLst>
              <a:ext uri="{FF2B5EF4-FFF2-40B4-BE49-F238E27FC236}">
                <a16:creationId xmlns:a16="http://schemas.microsoft.com/office/drawing/2014/main" id="{38CFDCFF-1DED-8C47-B25B-6CB1D6B0E54C}"/>
              </a:ext>
            </a:extLst>
          </p:cNvPr>
          <p:cNvSpPr>
            <a:spLocks noGrp="1"/>
          </p:cNvSpPr>
          <p:nvPr>
            <p:ph idx="1"/>
          </p:nvPr>
        </p:nvSpPr>
        <p:spPr/>
        <p:txBody>
          <a:bodyPr>
            <a:normAutofit/>
          </a:bodyPr>
          <a:lstStyle/>
          <a:p>
            <a:r>
              <a:rPr lang="en-US" dirty="0"/>
              <a:t>A</a:t>
            </a:r>
            <a:r>
              <a:rPr lang="en-US" sz="2000" dirty="0"/>
              <a:t>lways been a consideration </a:t>
            </a:r>
          </a:p>
          <a:p>
            <a:r>
              <a:rPr lang="en-US" dirty="0"/>
              <a:t>Current</a:t>
            </a:r>
          </a:p>
          <a:p>
            <a:pPr lvl="1"/>
            <a:r>
              <a:rPr lang="en-US" dirty="0"/>
              <a:t>Research/Research Stream Impacted by federal mandates</a:t>
            </a:r>
          </a:p>
        </p:txBody>
      </p:sp>
    </p:spTree>
    <p:extLst>
      <p:ext uri="{BB962C8B-B14F-4D97-AF65-F5344CB8AC3E}">
        <p14:creationId xmlns:p14="http://schemas.microsoft.com/office/powerpoint/2010/main" val="38799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REVIEW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9722757"/>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Gallery">
  <a:themeElements>
    <a:clrScheme name="Custom 2">
      <a:dk1>
        <a:srgbClr val="000000"/>
      </a:dk1>
      <a:lt1>
        <a:srgbClr val="FFFFFF"/>
      </a:lt1>
      <a:dk2>
        <a:srgbClr val="454545"/>
      </a:dk2>
      <a:lt2>
        <a:srgbClr val="DFDBD5"/>
      </a:lt2>
      <a:accent1>
        <a:srgbClr val="4554B7"/>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A5081B5C4CAF4F9FFF4E159CE79E78" ma:contentTypeVersion="13" ma:contentTypeDescription="Create a new document." ma:contentTypeScope="" ma:versionID="db4f9ff8b791b72c484b0bd0570346f1">
  <xsd:schema xmlns:xsd="http://www.w3.org/2001/XMLSchema" xmlns:xs="http://www.w3.org/2001/XMLSchema" xmlns:p="http://schemas.microsoft.com/office/2006/metadata/properties" xmlns:ns2="dd47038d-970b-4c9e-a8b7-b6cd06d6662d" targetNamespace="http://schemas.microsoft.com/office/2006/metadata/properties" ma:root="true" ma:fieldsID="a1aff1815a3206919655962b67e3611e" ns2:_="">
    <xsd:import namespace="dd47038d-970b-4c9e-a8b7-b6cd06d66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7038d-970b-4c9e-a8b7-b6cd06d66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47038d-970b-4c9e-a8b7-b6cd06d666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1BBAF9-BE7A-4C16-80AF-4F65C5BEA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7038d-970b-4c9e-a8b7-b6cd06d66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EE3C28-EDD2-4B20-8C50-C4F65EE76FE7}">
  <ds:schemaRefs>
    <ds:schemaRef ds:uri="http://schemas.microsoft.com/sharepoint/v3/contenttype/forms"/>
  </ds:schemaRefs>
</ds:datastoreItem>
</file>

<file path=customXml/itemProps3.xml><?xml version="1.0" encoding="utf-8"?>
<ds:datastoreItem xmlns:ds="http://schemas.openxmlformats.org/officeDocument/2006/customXml" ds:itemID="{62FD1C45-29B2-4146-8722-7E75C85CF49A}">
  <ds:schemaRefs>
    <ds:schemaRef ds:uri="http://schemas.microsoft.com/office/2006/metadata/properties"/>
    <ds:schemaRef ds:uri="http://schemas.microsoft.com/office/infopath/2007/PartnerControls"/>
    <ds:schemaRef ds:uri="dd47038d-970b-4c9e-a8b7-b6cd06d6662d"/>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{53F4FBE3-1FA2-EC4B-9FA5-CAF813B42E6C}tf10001119</Template>
  <TotalTime>3061</TotalTime>
  <Words>581</Words>
  <Application>Microsoft Office PowerPoint</Application>
  <PresentationFormat>On-screen Show (4:3)</PresentationFormat>
  <Paragraphs>54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Black</vt:lpstr>
      <vt:lpstr>Avenir Medium</vt:lpstr>
      <vt:lpstr>Calibri</vt:lpstr>
      <vt:lpstr>Gill Sans MT</vt:lpstr>
      <vt:lpstr>Gallery</vt:lpstr>
      <vt:lpstr>PowerPoint Presentation</vt:lpstr>
      <vt:lpstr>PowerPoint Presentation</vt:lpstr>
      <vt:lpstr>Levels of Accountability - The Institution</vt:lpstr>
      <vt:lpstr>Faculty Rights &amp; Responsibilities</vt:lpstr>
      <vt:lpstr>access, opportunity, and excellence </vt:lpstr>
      <vt:lpstr>Promotion to Full Professor</vt:lpstr>
      <vt:lpstr>Promotion to Full Professor</vt:lpstr>
      <vt:lpstr>Unusual Circumstances</vt:lpstr>
      <vt:lpstr>THE REVIEW PROCESS</vt:lpstr>
      <vt:lpstr>THE REVIEW PROCESS (Continued)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fodevent</dc:creator>
  <cp:lastModifiedBy>Lambert, Kelly</cp:lastModifiedBy>
  <cp:revision>35</cp:revision>
  <cp:lastPrinted>2015-03-13T17:18:16Z</cp:lastPrinted>
  <dcterms:created xsi:type="dcterms:W3CDTF">2011-10-10T20:56:08Z</dcterms:created>
  <dcterms:modified xsi:type="dcterms:W3CDTF">2026-02-16T15:32:57Z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0x010100BCA5081B5C4CAF4F9FFF4E159CE79E78</vt:lpwstr>
  </property>
  <property fmtid="{D5CDD505-2E9C-101B-9397-08002B2CF9AE}" pid="3" name="Order">
    <vt:r8>100</vt:r8>
  </property>
  <property fmtid="{D5CDD505-2E9C-101B-9397-08002B2CF9AE}" pid="4" name="MediaServiceImageTags">
    <vt:lpwstr/>
  </property>
  <property fmtid="{D5CDD505-2E9C-101B-9397-08002B2CF9AE}" pid="5" name="lcf76f155ced4ddcb4097134ff3c332f">
    <vt:lpwstr/>
  </property>
</Properties>
</file>