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11.xml" ContentType="application/vnd.openxmlformats-officedocument.presentationml.tags+xml"/>
  <Override PartName="/ppt/tags/tag13.xml" ContentType="application/vnd.openxmlformats-officedocument.presentationml.tags+xml"/>
  <Override PartName="/ppt/revisionInfo.xml" ContentType="application/vnd.ms-powerpoint.revisioninfo+xml"/>
  <Override PartName="/ppt/tags/tag12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357" r:id="rId3"/>
    <p:sldId id="360" r:id="rId4"/>
    <p:sldId id="363" r:id="rId5"/>
    <p:sldId id="364" r:id="rId6"/>
    <p:sldId id="361" r:id="rId7"/>
    <p:sldId id="366" r:id="rId8"/>
    <p:sldId id="365" r:id="rId9"/>
    <p:sldId id="2143187933" r:id="rId10"/>
    <p:sldId id="362" r:id="rId11"/>
    <p:sldId id="286" r:id="rId12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CA2AE3-BD5F-BF72-2A7D-5E5440B720B7}" name="Marchand, Valerie" initials="MV" userId="S::marcha23@msu.edu::642cbab2-071b-4cb8-a15e-1eb16744229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00519B-2C87-4107-A91B-E57BA5A14333}" v="2" dt="2026-03-11T15:50:52.072"/>
    <p1510:client id="{63EF4598-3EC6-4A0E-B424-571E27407E14}" v="3" dt="2026-03-11T16:10:48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896546248160653E-2"/>
          <c:y val="4.0265063442694628E-2"/>
          <c:w val="0.92927778660018556"/>
          <c:h val="0.6119686746321513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Unfavorable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0.14000000000000001</c:v>
                </c:pt>
                <c:pt idx="2">
                  <c:v>0.1204843</c:v>
                </c:pt>
                <c:pt idx="3">
                  <c:v>9.8972920000000006E-2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31-405C-92CB-C1D443FDC0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Sheet1!$C$2:$C$5</c:f>
              <c:numCache>
                <c:formatCode>0%</c:formatCode>
                <c:ptCount val="4"/>
                <c:pt idx="0">
                  <c:v>0.06</c:v>
                </c:pt>
                <c:pt idx="1">
                  <c:v>0.05</c:v>
                </c:pt>
                <c:pt idx="2">
                  <c:v>7.0016620000000002E-2</c:v>
                </c:pt>
                <c:pt idx="3">
                  <c:v>5.4154999999999988E-2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31-405C-92CB-C1D443FDC0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Favorable</c:v>
                </c:pt>
              </c:strCache>
            </c:strRef>
          </c:tx>
          <c:spPr>
            <a:solidFill>
              <a:srgbClr val="17574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Sheet1!$D$2:$D$5</c:f>
              <c:numCache>
                <c:formatCode>0%</c:formatCode>
                <c:ptCount val="4"/>
                <c:pt idx="0">
                  <c:v>0.83</c:v>
                </c:pt>
                <c:pt idx="1">
                  <c:v>0.81</c:v>
                </c:pt>
                <c:pt idx="2">
                  <c:v>0.80949907999999993</c:v>
                </c:pt>
                <c:pt idx="3">
                  <c:v>0.84687208000000003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31-405C-92CB-C1D443FDC02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83977936"/>
        <c:axId val="1517556208"/>
      </c:barChart>
      <c:catAx>
        <c:axId val="883977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517556208"/>
        <c:crosses val="autoZero"/>
        <c:auto val="1"/>
        <c:lblAlgn val="ctr"/>
        <c:lblOffset val="100"/>
        <c:noMultiLvlLbl val="0"/>
      </c:catAx>
      <c:valAx>
        <c:axId val="151755620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83977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84588452596819"/>
          <c:y val="0.80538675505373425"/>
          <c:w val="0.76259188559092994"/>
          <c:h val="7.65016029645693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825667151653736E-2"/>
          <c:y val="4.0265063442694628E-2"/>
          <c:w val="0.94634866569669251"/>
          <c:h val="0.6119686746321513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Bad Reputation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17574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CD-40D6-B98D-B08CC22981C3}"/>
              </c:ext>
            </c:extLst>
          </c:dPt>
          <c:dPt>
            <c:idx val="1"/>
            <c:bubble3D val="0"/>
            <c:spPr>
              <a:solidFill>
                <a:srgbClr val="A6A6A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4CD-40D6-B98D-B08CC22981C3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4CD-40D6-B98D-B08CC22981C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Good Reputation</c:v>
                </c:pt>
                <c:pt idx="1">
                  <c:v>Neutral</c:v>
                </c:pt>
                <c:pt idx="2">
                  <c:v>Bad Reputation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0.78100000000000003</c:v>
                </c:pt>
                <c:pt idx="1">
                  <c:v>0.13100000000000001</c:v>
                </c:pt>
                <c:pt idx="2">
                  <c:v>8.8000000000000009E-2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CD-40D6-B98D-B08CC22981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458943823065971"/>
          <c:y val="0.78330457178760671"/>
          <c:w val="0.77400688885977009"/>
          <c:h val="6.37212542681544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7276F1F-4BDD-451B-A547-192CDAD5F9FE}" type="datetimeFigureOut">
              <a:t>3/11/2026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E363677-40CA-4400-9157-F7D16B422E1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7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576C3-EC8E-4ADA-9A95-EECFAC0AC1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0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CA15-E655-6806-E5E1-FCDF4A5D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383F3-8020-0B3C-029B-0935016DA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9F7F9-9141-2148-BF4C-3055EB22B9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05655-9967-1CA1-870E-F9F132F95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1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B56D-F490-761B-F38F-8789C7AD6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24C9E-EE49-C554-B5C0-B65CE13D0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AD5219-F4A4-2929-E535-1DBC40713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B070B-1D34-CA63-6F75-5EF74A78F0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5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2AC1F-3304-A8B4-FF91-E39D62483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763035-8641-7A96-8BDC-5191F4318E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5483D9-015C-0AA1-E9C1-1C6D83D68D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67FB2E-3E19-DE3C-CE6D-ABF164623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C7E7C-7AF4-0990-5969-004368C97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25EBD-6E51-6286-5261-D06F01DB1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001EB9-1E9F-C440-3E7D-566E863C4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63B6C-E46B-502B-DD1D-348222A0C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668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BBEFC-4727-2786-0F0B-CBE19DA17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82ECC-4CE3-0F0E-0F74-73E43D062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72F902-7697-DF33-721C-E1DC8ADB2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ED134-E936-7EF5-9305-B590E313AC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87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7717E-7C9B-1766-465B-31BACA2BC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13761C-DC62-F4EC-A221-7990864F1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E8E88-4561-B982-FCCA-C90219B7F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3DC4C-0877-EE42-CFC3-A9F41037DC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49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96BA9-CFD6-AC22-E559-087C63A4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6BE42-CD2E-63D7-E596-D86CF04103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2C9917-6F4A-B821-B07F-860EC279B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CBF3C-F86F-FE48-2007-C596100F3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B56EB-47FD-7082-2DD7-9063CC03C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921788-139D-1803-AC46-7CA3F25F07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166620-0C9B-9EA6-B89F-D73BC950A8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BA893-7C9C-0592-ABE5-37EADE837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363677-40CA-4400-9157-F7D16B422E1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2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image" Target="../media/image1.emf"/><Relationship Id="rId4" Type="http://schemas.openxmlformats.org/officeDocument/2006/relationships/tags" Target="../tags/tag4.xml"/><Relationship Id="rId9" Type="http://schemas.openxmlformats.org/officeDocument/2006/relationships/oleObject" Target="../embeddings/oleObject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10" Type="http://schemas.openxmlformats.org/officeDocument/2006/relationships/image" Target="../media/image1.emf"/><Relationship Id="rId4" Type="http://schemas.openxmlformats.org/officeDocument/2006/relationships/tags" Target="../tags/tag11.xml"/><Relationship Id="rId9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554736" y="919250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7471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 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D01440F-CB45-4B1E-BF2B-97953CB355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D01440F-CB45-4B1E-BF2B-97953CB355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D3A330D-704F-4050-81F6-50A136E7860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3" name="2. Slide Title">
            <a:extLst>
              <a:ext uri="{FF2B5EF4-FFF2-40B4-BE49-F238E27FC236}">
                <a16:creationId xmlns:a16="http://schemas.microsoft.com/office/drawing/2014/main" id="{5C829ED6-90BF-4B02-AD53-C2B66EC5467C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3. Subtitle">
            <a:extLst>
              <a:ext uri="{FF2B5EF4-FFF2-40B4-BE49-F238E27FC236}">
                <a16:creationId xmlns:a16="http://schemas.microsoft.com/office/drawing/2014/main" id="{0F8ABF34-9C24-45F4-B9AE-EDBE37FAC548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919250"/>
            <a:ext cx="11082528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b="0" baseline="0" dirty="0"/>
            </a:lvl1pPr>
          </a:lstStyle>
          <a:p>
            <a:pPr lvl="0"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E4920261-0593-4AC5-992E-73B8CB0A1C71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5. Source" hidden="1">
            <a:extLst>
              <a:ext uri="{FF2B5EF4-FFF2-40B4-BE49-F238E27FC236}">
                <a16:creationId xmlns:a16="http://schemas.microsoft.com/office/drawing/2014/main" id="{0CC39C66-1ED1-4BBF-87FB-6C74C9A461BE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0364ABB4-AE33-4DE9-A20C-DBDBFEC0CA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17295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8EE382-4459-36B1-A423-D8A5B949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763" y="-22000"/>
            <a:ext cx="13182599" cy="68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D1B2A-F342-F3F4-111A-4A5607225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FA81862-97B6-25A4-E442-23682B8AD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390FB-AA4D-BCFC-3F64-251C6460AFBB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BBC941-9F83-C2FA-3ABE-65EDA7D88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One Team — Thank You!</a:t>
            </a:r>
          </a:p>
        </p:txBody>
      </p:sp>
      <p:pic>
        <p:nvPicPr>
          <p:cNvPr id="6" name="Picture 5" descr="A tower with a clock in the middle of a city&#10;&#10;AI-generated content may be incorrect.">
            <a:extLst>
              <a:ext uri="{FF2B5EF4-FFF2-40B4-BE49-F238E27FC236}">
                <a16:creationId xmlns:a16="http://schemas.microsoft.com/office/drawing/2014/main" id="{CCC2F369-17F4-05B1-E428-E441CB84E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364" y="1260505"/>
            <a:ext cx="9101272" cy="511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9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3F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ogo&#10;&#10;Description automatically generated">
            <a:extLst>
              <a:ext uri="{FF2B5EF4-FFF2-40B4-BE49-F238E27FC236}">
                <a16:creationId xmlns:a16="http://schemas.microsoft.com/office/drawing/2014/main" id="{04D5B872-5A0F-9ACF-3A84-A89DA71E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133" y="-6414"/>
            <a:ext cx="12854266" cy="687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13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EF756-7BB8-2CD6-8911-CDD2A653B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562905C-90A4-AE93-3A56-0D69C58C4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124D7-1932-931B-ED7C-E8DB45DDB37C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66FB51-67DD-149F-2C7F-347B049C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MSU's Legacy of Bold Innovation</a:t>
            </a:r>
          </a:p>
        </p:txBody>
      </p:sp>
      <p:pic>
        <p:nvPicPr>
          <p:cNvPr id="3" name="Picture 2" descr="A park with a statue and trees&#10;&#10;AI-generated content may be incorrect.">
            <a:extLst>
              <a:ext uri="{FF2B5EF4-FFF2-40B4-BE49-F238E27FC236}">
                <a16:creationId xmlns:a16="http://schemas.microsoft.com/office/drawing/2014/main" id="{63148FB1-8F70-C05D-2579-0727017D7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5" y="1134721"/>
            <a:ext cx="79057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30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2E35-2D68-E403-4C5F-333B1A8CB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5C9A79C-D103-0EF8-6FC2-06958899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3262C-23EF-FB54-6569-19FB57FD7254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58B408-21E5-E634-32B4-35CB296CB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MSU 2030: Strategic Plan Update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5DB8A02-98BB-A784-F0E5-778F1D4C7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073" y="1094943"/>
            <a:ext cx="823912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19644-849C-72BF-3226-609EA63D2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2D81F15-0B42-9178-7A5A-1AFB2EE30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16E42E-3823-3E25-3269-BEECAEBCB705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4851C8-31E4-4046-CF7A-D93E6887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Enroll for the Future</a:t>
            </a:r>
          </a:p>
        </p:txBody>
      </p:sp>
      <p:pic>
        <p:nvPicPr>
          <p:cNvPr id="5" name="Picture 4" descr="A round white sticker with a graduation cap on it&#10;&#10;AI-generated content may be incorrect.">
            <a:extLst>
              <a:ext uri="{FF2B5EF4-FFF2-40B4-BE49-F238E27FC236}">
                <a16:creationId xmlns:a16="http://schemas.microsoft.com/office/drawing/2014/main" id="{D09245CD-B888-FE85-6ECE-34A14F9F6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8" t="11184" b="20077"/>
          <a:stretch>
            <a:fillRect/>
          </a:stretch>
        </p:blipFill>
        <p:spPr>
          <a:xfrm>
            <a:off x="12623932" y="3048389"/>
            <a:ext cx="5606672" cy="2631232"/>
          </a:xfrm>
          <a:prstGeom prst="rect">
            <a:avLst/>
          </a:prstGeom>
        </p:spPr>
      </p:pic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68318D1-15F3-8763-0AE3-057FF21FE8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08" r="13363" b="-597"/>
          <a:stretch>
            <a:fillRect/>
          </a:stretch>
        </p:blipFill>
        <p:spPr>
          <a:xfrm>
            <a:off x="316598" y="1174141"/>
            <a:ext cx="5464169" cy="5514380"/>
          </a:xfrm>
          <a:prstGeom prst="rect">
            <a:avLst/>
          </a:prstGeom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41E824C-2E7D-607A-CE02-4765F3A2BD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09" t="33022" r="1869" b="10291"/>
          <a:stretch>
            <a:fillRect/>
          </a:stretch>
        </p:blipFill>
        <p:spPr>
          <a:xfrm>
            <a:off x="6096000" y="1172705"/>
            <a:ext cx="5597506" cy="2612857"/>
          </a:xfrm>
          <a:prstGeom prst="rect">
            <a:avLst/>
          </a:prstGeom>
        </p:spPr>
      </p:pic>
      <p:pic>
        <p:nvPicPr>
          <p:cNvPr id="8" name="Picture 7" descr="People sitting in a room with a group of people&#10;&#10;AI-generated content may be incorrect.">
            <a:extLst>
              <a:ext uri="{FF2B5EF4-FFF2-40B4-BE49-F238E27FC236}">
                <a16:creationId xmlns:a16="http://schemas.microsoft.com/office/drawing/2014/main" id="{43A051EF-9DE9-ABE1-CA31-E02E87265C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627" t="24408" r="-127" b="10194"/>
          <a:stretch>
            <a:fillRect/>
          </a:stretch>
        </p:blipFill>
        <p:spPr>
          <a:xfrm>
            <a:off x="6056108" y="3932676"/>
            <a:ext cx="5670519" cy="26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6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6675A-ED93-1DBE-FD3A-27F656118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61FA4A3-FEF8-E044-F89B-FA2A0BA80E1C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EC5A07D-830D-93A5-2B89-DF3DC4E5C4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B3701A-88F0-5667-B1D8-1B5A6E4F0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ea typeface="+mj-lt"/>
                <a:cs typeface="Arial"/>
              </a:rPr>
              <a:t>Growing Talent for the Future</a:t>
            </a:r>
            <a:endParaRPr lang="en-US" sz="3200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Picture 5" descr="A building with trees and a street&#10;&#10;AI-generated content may be incorrect.">
            <a:extLst>
              <a:ext uri="{FF2B5EF4-FFF2-40B4-BE49-F238E27FC236}">
                <a16:creationId xmlns:a16="http://schemas.microsoft.com/office/drawing/2014/main" id="{5EB092B5-9DD5-C556-CB8F-E3E6137B6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2" t="409" r="-530" b="15211"/>
          <a:stretch>
            <a:fillRect/>
          </a:stretch>
        </p:blipFill>
        <p:spPr>
          <a:xfrm>
            <a:off x="308264" y="3623613"/>
            <a:ext cx="5756234" cy="2717322"/>
          </a:xfrm>
          <a:prstGeom prst="rect">
            <a:avLst/>
          </a:prstGeom>
        </p:spPr>
      </p:pic>
      <p:pic>
        <p:nvPicPr>
          <p:cNvPr id="3" name="Picture 2" descr="A group of people in graduation gowns and caps&#10;&#10;AI-generated content may be incorrect.">
            <a:extLst>
              <a:ext uri="{FF2B5EF4-FFF2-40B4-BE49-F238E27FC236}">
                <a16:creationId xmlns:a16="http://schemas.microsoft.com/office/drawing/2014/main" id="{86CEAF5D-5214-AA14-63E8-B5A434A76C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" t="17323" r="317" b="120"/>
          <a:stretch>
            <a:fillRect/>
          </a:stretch>
        </p:blipFill>
        <p:spPr>
          <a:xfrm>
            <a:off x="306449" y="1117968"/>
            <a:ext cx="6155077" cy="2855478"/>
          </a:xfrm>
          <a:prstGeom prst="rect">
            <a:avLst/>
          </a:prstGeom>
        </p:spPr>
      </p:pic>
      <p:pic>
        <p:nvPicPr>
          <p:cNvPr id="7" name="Picture 6" descr="A building with a sign on the front door&#10;&#10;AI-generated content may be incorrect.">
            <a:extLst>
              <a:ext uri="{FF2B5EF4-FFF2-40B4-BE49-F238E27FC236}">
                <a16:creationId xmlns:a16="http://schemas.microsoft.com/office/drawing/2014/main" id="{FE80D0B8-42C1-28C6-5858-A09AC6A616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4" t="6360" r="354" b="22965"/>
          <a:stretch>
            <a:fillRect/>
          </a:stretch>
        </p:blipFill>
        <p:spPr>
          <a:xfrm>
            <a:off x="5489951" y="1118075"/>
            <a:ext cx="6011442" cy="2843733"/>
          </a:xfrm>
          <a:prstGeom prst="rect">
            <a:avLst/>
          </a:prstGeom>
        </p:spPr>
      </p:pic>
      <p:pic>
        <p:nvPicPr>
          <p:cNvPr id="11" name="Picture 10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D7FAED8-C74E-5BE5-CF79-2A72956A66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0817" r="156" b="25000"/>
          <a:stretch>
            <a:fillRect/>
          </a:stretch>
        </p:blipFill>
        <p:spPr>
          <a:xfrm>
            <a:off x="5485747" y="3903849"/>
            <a:ext cx="6016980" cy="243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51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FF15E-AEE2-C596-0B13-5892BEB36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D609922-844C-9070-50E3-525C9F97A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DCCE4-3B51-D3DD-BA14-F48300A42EB0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8F13CF1-3AFD-FF6C-86A8-8591127C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Next Gen Operations and Organization</a:t>
            </a:r>
          </a:p>
        </p:txBody>
      </p:sp>
      <p:pic>
        <p:nvPicPr>
          <p:cNvPr id="3" name="Picture 2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0697979E-8713-7C2C-6AF9-936EB4884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4131" y="3428117"/>
            <a:ext cx="8410486" cy="4723319"/>
          </a:xfrm>
          <a:prstGeom prst="rect">
            <a:avLst/>
          </a:prstGeom>
        </p:spPr>
      </p:pic>
      <p:pic>
        <p:nvPicPr>
          <p:cNvPr id="5" name="Picture 4" descr="A logo with a helmet&#10;&#10;AI-generated content may be incorrect.">
            <a:extLst>
              <a:ext uri="{FF2B5EF4-FFF2-40B4-BE49-F238E27FC236}">
                <a16:creationId xmlns:a16="http://schemas.microsoft.com/office/drawing/2014/main" id="{E68FF83E-C58E-5850-5A68-2D76254AD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21" y="1151139"/>
            <a:ext cx="12192000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1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402B6-8F82-CCF5-9F03-B79EC604B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5AB082F-326B-C2B4-FA16-84D8FA11D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9203ED-5235-D503-360C-459CC1FD2C9A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2AD937-BB04-CF76-8D55-BD9781B7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Driving Health Transformation</a:t>
            </a: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BF774FC-8A5D-DFE0-8020-58D3B4E1E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15" y="3914933"/>
            <a:ext cx="4284727" cy="2409137"/>
          </a:xfrm>
          <a:prstGeom prst="rect">
            <a:avLst/>
          </a:prstGeom>
        </p:spPr>
      </p:pic>
      <p:pic>
        <p:nvPicPr>
          <p:cNvPr id="6" name="Picture 5" descr="A large building with trees and cars parked in front&#10;&#10;AI-generated content may be incorrect.">
            <a:extLst>
              <a:ext uri="{FF2B5EF4-FFF2-40B4-BE49-F238E27FC236}">
                <a16:creationId xmlns:a16="http://schemas.microsoft.com/office/drawing/2014/main" id="{3E8C63D1-4B72-1172-6D47-FD954E9E0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2"/>
          <a:stretch>
            <a:fillRect/>
          </a:stretch>
        </p:blipFill>
        <p:spPr>
          <a:xfrm>
            <a:off x="5002938" y="938375"/>
            <a:ext cx="6260009" cy="5345424"/>
          </a:xfrm>
          <a:prstGeom prst="rect">
            <a:avLst/>
          </a:prstGeom>
        </p:spPr>
      </p:pic>
      <p:pic>
        <p:nvPicPr>
          <p:cNvPr id="9" name="Picture 8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4A241513-3594-DF56-84D2-855A3CB4D5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5" y="938375"/>
            <a:ext cx="4284727" cy="285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1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E9699-D6F7-9798-23C3-096521943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EF9BB4A-A056-81C9-15EF-2FE76C9AA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4864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DB485-C5B1-6FA6-093B-A0CA65658C45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F55D07-D330-7DA0-805F-13B8B976D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Building Communities</a:t>
            </a:r>
          </a:p>
        </p:txBody>
      </p:sp>
      <p:pic>
        <p:nvPicPr>
          <p:cNvPr id="9" name="Picture 8" descr="A group of people standing in front of a bus&#10;&#10;AI-generated content may be incorrect.">
            <a:extLst>
              <a:ext uri="{FF2B5EF4-FFF2-40B4-BE49-F238E27FC236}">
                <a16:creationId xmlns:a16="http://schemas.microsoft.com/office/drawing/2014/main" id="{D91D434A-ADF4-5F94-A7DA-8EB7D1D5A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044" y="958133"/>
            <a:ext cx="4374114" cy="5555416"/>
          </a:xfrm>
          <a:prstGeom prst="rect">
            <a:avLst/>
          </a:prstGeom>
        </p:spPr>
      </p:pic>
      <p:pic>
        <p:nvPicPr>
          <p:cNvPr id="5" name="Picture 4" descr="A green logo with white text&#10;&#10;AI-generated content may be incorrect.">
            <a:extLst>
              <a:ext uri="{FF2B5EF4-FFF2-40B4-BE49-F238E27FC236}">
                <a16:creationId xmlns:a16="http://schemas.microsoft.com/office/drawing/2014/main" id="{9BDF3E12-3029-9FC4-7876-61F6D17326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46" r="29871" b="-4162"/>
          <a:stretch>
            <a:fillRect/>
          </a:stretch>
        </p:blipFill>
        <p:spPr>
          <a:xfrm>
            <a:off x="4655948" y="3582214"/>
            <a:ext cx="2624753" cy="3046092"/>
          </a:xfrm>
          <a:prstGeom prst="rect">
            <a:avLst/>
          </a:prstGeom>
        </p:spPr>
      </p:pic>
      <p:pic>
        <p:nvPicPr>
          <p:cNvPr id="6" name="Picture 5" descr="A group of people sitting around a drum&#10;&#10;AI-generated content may be incorrect.">
            <a:extLst>
              <a:ext uri="{FF2B5EF4-FFF2-40B4-BE49-F238E27FC236}">
                <a16:creationId xmlns:a16="http://schemas.microsoft.com/office/drawing/2014/main" id="{A69BFA31-2804-7D2C-CEF9-DB8ECE71A0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"/>
          <a:stretch>
            <a:fillRect/>
          </a:stretch>
        </p:blipFill>
        <p:spPr>
          <a:xfrm>
            <a:off x="369842" y="3582214"/>
            <a:ext cx="4184574" cy="2914751"/>
          </a:xfrm>
          <a:prstGeom prst="rect">
            <a:avLst/>
          </a:prstGeom>
        </p:spPr>
      </p:pic>
      <p:pic>
        <p:nvPicPr>
          <p:cNvPr id="10" name="Picture 9" descr="Two men standing in front of a produce stand&#10;&#10;AI-generated content may be incorrect.">
            <a:extLst>
              <a:ext uri="{FF2B5EF4-FFF2-40B4-BE49-F238E27FC236}">
                <a16:creationId xmlns:a16="http://schemas.microsoft.com/office/drawing/2014/main" id="{719CB194-A174-EBE7-F687-8C6F719509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6" b="5384"/>
          <a:stretch>
            <a:fillRect/>
          </a:stretch>
        </p:blipFill>
        <p:spPr>
          <a:xfrm>
            <a:off x="418728" y="958133"/>
            <a:ext cx="2671001" cy="2492355"/>
          </a:xfrm>
          <a:prstGeom prst="rect">
            <a:avLst/>
          </a:prstGeom>
        </p:spPr>
      </p:pic>
      <p:pic>
        <p:nvPicPr>
          <p:cNvPr id="12" name="Picture 11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15FE13E6-2CF4-D099-2AC5-40247C1F08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1927" r="5318" b="12238"/>
          <a:stretch>
            <a:fillRect/>
          </a:stretch>
        </p:blipFill>
        <p:spPr>
          <a:xfrm>
            <a:off x="3209191" y="958134"/>
            <a:ext cx="4069449" cy="249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19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35A2E-D0CB-AD18-5763-E283CA6C2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A0A1014-79C2-B5BC-0613-68E1A7A9C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1918" y="4869180"/>
            <a:ext cx="6184883" cy="246221"/>
          </a:xfrm>
        </p:spPr>
        <p:txBody>
          <a:bodyPr/>
          <a:lstStyle/>
          <a:p>
            <a:r>
              <a:rPr lang="fr-FR" sz="1600" b="0" i="1" err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Feb</a:t>
            </a:r>
            <a:r>
              <a:rPr lang="fr-FR" sz="1600" b="0" i="1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  <a:t> 2025, Detroit Innovation Conference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268BEE-F6D8-9E18-E64A-8B0D2F924512}"/>
              </a:ext>
            </a:extLst>
          </p:cNvPr>
          <p:cNvSpPr/>
          <p:nvPr/>
        </p:nvSpPr>
        <p:spPr>
          <a:xfrm>
            <a:off x="-5709" y="-847"/>
            <a:ext cx="12195635" cy="6913684"/>
          </a:xfrm>
          <a:prstGeom prst="rect">
            <a:avLst/>
          </a:prstGeom>
          <a:solidFill>
            <a:srgbClr val="0D382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19453B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1C4457-16E3-6812-ED11-B5572D923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672" y="172212"/>
            <a:ext cx="11729405" cy="731520"/>
          </a:xfrm>
        </p:spPr>
        <p:txBody>
          <a:bodyPr/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Growing Trust Among Alumni and Residents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460501-FB23-021D-2CF7-D923F44798E9}"/>
              </a:ext>
            </a:extLst>
          </p:cNvPr>
          <p:cNvSpPr txBox="1"/>
          <p:nvPr/>
        </p:nvSpPr>
        <p:spPr>
          <a:xfrm>
            <a:off x="478248" y="927491"/>
            <a:ext cx="1086664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Alumni trust of MSU increased 16 points from 2024 – a new high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Favorability at highest level since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bg1"/>
                </a:solidFill>
              </a:rPr>
              <a:t>Academic programs, research, athletics, and leadership drove increases in reputation </a:t>
            </a: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2A1B5B0-BB3F-217B-00D4-40A667FD9642}"/>
              </a:ext>
            </a:extLst>
          </p:cNvPr>
          <p:cNvSpPr/>
          <p:nvPr/>
        </p:nvSpPr>
        <p:spPr>
          <a:xfrm>
            <a:off x="6078625" y="2998175"/>
            <a:ext cx="5338234" cy="3490546"/>
          </a:xfrm>
          <a:prstGeom prst="rect">
            <a:avLst/>
          </a:prstGeom>
          <a:solidFill>
            <a:srgbClr val="E8E8E8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8" descr="Related image">
            <a:extLst>
              <a:ext uri="{FF2B5EF4-FFF2-40B4-BE49-F238E27FC236}">
                <a16:creationId xmlns:a16="http://schemas.microsoft.com/office/drawing/2014/main" id="{1F5335AC-366A-E12F-E41A-D42BC0A42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180" y="3394184"/>
            <a:ext cx="325776" cy="3538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500EA25-62EB-8D6F-4AF6-3D9CDAFB59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899859"/>
              </p:ext>
            </p:extLst>
          </p:nvPr>
        </p:nvGraphicFramePr>
        <p:xfrm>
          <a:off x="5969976" y="3739633"/>
          <a:ext cx="5071835" cy="2693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23">
            <a:extLst>
              <a:ext uri="{FF2B5EF4-FFF2-40B4-BE49-F238E27FC236}">
                <a16:creationId xmlns:a16="http://schemas.microsoft.com/office/drawing/2014/main" id="{670F354F-EDFA-FF3E-EFA6-73369C0D612C}"/>
              </a:ext>
            </a:extLst>
          </p:cNvPr>
          <p:cNvSpPr txBox="1"/>
          <p:nvPr/>
        </p:nvSpPr>
        <p:spPr>
          <a:xfrm>
            <a:off x="7468068" y="3370719"/>
            <a:ext cx="2683490" cy="29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MSU FAVORABILITY AMONG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MSU ALUMNI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395A2A-5724-D85D-162C-22B0F16C1C76}"/>
              </a:ext>
            </a:extLst>
          </p:cNvPr>
          <p:cNvSpPr txBox="1"/>
          <p:nvPr/>
        </p:nvSpPr>
        <p:spPr>
          <a:xfrm>
            <a:off x="10610774" y="4483312"/>
            <a:ext cx="909103" cy="15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+4pts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868D36-4B04-4BE0-0083-FF5E7D1CF595}"/>
              </a:ext>
            </a:extLst>
          </p:cNvPr>
          <p:cNvSpPr txBox="1"/>
          <p:nvPr/>
        </p:nvSpPr>
        <p:spPr>
          <a:xfrm>
            <a:off x="10610774" y="5167306"/>
            <a:ext cx="909103" cy="21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-2pts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304C25-D3E6-E8A6-F803-749F25AC98FD}"/>
              </a:ext>
            </a:extLst>
          </p:cNvPr>
          <p:cNvSpPr txBox="1"/>
          <p:nvPr/>
        </p:nvSpPr>
        <p:spPr>
          <a:xfrm>
            <a:off x="10610774" y="5337137"/>
            <a:ext cx="909103" cy="217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-2pts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3377B3-E1A0-B881-32E6-2A534E14A12B}"/>
              </a:ext>
            </a:extLst>
          </p:cNvPr>
          <p:cNvSpPr txBox="1"/>
          <p:nvPr/>
        </p:nvSpPr>
        <p:spPr>
          <a:xfrm>
            <a:off x="10810366" y="3616678"/>
            <a:ext cx="538249" cy="258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△ SINCE 2024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FB99CC-EC28-3205-3C30-EA0E021EC02C}"/>
              </a:ext>
            </a:extLst>
          </p:cNvPr>
          <p:cNvSpPr/>
          <p:nvPr/>
        </p:nvSpPr>
        <p:spPr>
          <a:xfrm>
            <a:off x="614876" y="2998175"/>
            <a:ext cx="5338234" cy="3490546"/>
          </a:xfrm>
          <a:prstGeom prst="rect">
            <a:avLst/>
          </a:prstGeom>
          <a:solidFill>
            <a:srgbClr val="E8E8E8">
              <a:alpha val="4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9935F7F-3094-BCD2-C8B2-285B32C7608B}"/>
              </a:ext>
            </a:extLst>
          </p:cNvPr>
          <p:cNvSpPr txBox="1"/>
          <p:nvPr/>
        </p:nvSpPr>
        <p:spPr>
          <a:xfrm>
            <a:off x="1315519" y="3277694"/>
            <a:ext cx="4197872" cy="347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MSU REPUTATION AMONG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MICHIGAN RESIDENTS </a:t>
            </a:r>
          </a:p>
        </p:txBody>
      </p: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4C03DF0B-2FE9-47A0-8364-93620E6A3F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1166047"/>
              </p:ext>
            </p:extLst>
          </p:nvPr>
        </p:nvGraphicFramePr>
        <p:xfrm>
          <a:off x="944698" y="3846418"/>
          <a:ext cx="4645323" cy="2963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6" name="Picture 12" descr="Image result for Michigan State Seal">
            <a:extLst>
              <a:ext uri="{FF2B5EF4-FFF2-40B4-BE49-F238E27FC236}">
                <a16:creationId xmlns:a16="http://schemas.microsoft.com/office/drawing/2014/main" id="{3923808B-8BBC-3F2F-005A-DD4ED6A17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3" b="12693"/>
          <a:stretch/>
        </p:blipFill>
        <p:spPr bwMode="auto">
          <a:xfrm>
            <a:off x="1923715" y="3357669"/>
            <a:ext cx="402242" cy="391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2BB8C05-5AA4-D6E7-E497-8C384011B1E6}"/>
              </a:ext>
            </a:extLst>
          </p:cNvPr>
          <p:cNvSpPr txBox="1"/>
          <p:nvPr/>
        </p:nvSpPr>
        <p:spPr>
          <a:xfrm>
            <a:off x="2250351" y="3733508"/>
            <a:ext cx="1422140" cy="18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-9pts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4BC2FFD-B405-A5AE-0C60-E02C8AA58EED}"/>
              </a:ext>
            </a:extLst>
          </p:cNvPr>
          <p:cNvSpPr txBox="1"/>
          <p:nvPr/>
        </p:nvSpPr>
        <p:spPr>
          <a:xfrm>
            <a:off x="3672491" y="5425343"/>
            <a:ext cx="1422140" cy="18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+9pts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A28109-2814-86CB-4EC2-9E7A46F4363D}"/>
              </a:ext>
            </a:extLst>
          </p:cNvPr>
          <p:cNvSpPr txBox="1"/>
          <p:nvPr/>
        </p:nvSpPr>
        <p:spPr>
          <a:xfrm>
            <a:off x="1605496" y="4116942"/>
            <a:ext cx="1422140" cy="185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728EB5-8BFE-2761-37A5-E0E6B89395DF}"/>
              </a:ext>
            </a:extLst>
          </p:cNvPr>
          <p:cNvSpPr txBox="1"/>
          <p:nvPr/>
        </p:nvSpPr>
        <p:spPr>
          <a:xfrm>
            <a:off x="4123338" y="4699071"/>
            <a:ext cx="1422140" cy="30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i="0" u="none" strike="noStrike" cap="none" spc="0" normalizeH="0" baseline="0">
                <a:ln>
                  <a:noFill/>
                </a:ln>
                <a:solidFill>
                  <a:srgbClr val="646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“Good Reputation” 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lang="en-US" b="1">
                <a:solidFill>
                  <a:schemeClr val="tx1"/>
                </a:solidFill>
              </a:rPr>
              <a:t>9</a:t>
            </a: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9A823C-F57B-1CD1-2838-FFC9D7186885}"/>
              </a:ext>
            </a:extLst>
          </p:cNvPr>
          <p:cNvSpPr txBox="1"/>
          <p:nvPr/>
        </p:nvSpPr>
        <p:spPr>
          <a:xfrm>
            <a:off x="4275187" y="4315466"/>
            <a:ext cx="1118442" cy="301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1" i="0" u="none" strike="noStrike" cap="none" normalizeH="0" baseline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△ SINCE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  <a:latin typeface="Arial" panose="020B0604020202020204" pitchFamily="34" charset="0"/>
                <a:ea typeface="Source Sans Pro Light" panose="020B0403030403020204" pitchFamily="34" charset="0"/>
                <a:cs typeface="Arial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8511403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JTIPPebpo6irFSQqHl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A5081B5C4CAF4F9FFF4E159CE79E78" ma:contentTypeVersion="13" ma:contentTypeDescription="Create a new document." ma:contentTypeScope="" ma:versionID="db4f9ff8b791b72c484b0bd0570346f1">
  <xsd:schema xmlns:xsd="http://www.w3.org/2001/XMLSchema" xmlns:xs="http://www.w3.org/2001/XMLSchema" xmlns:p="http://schemas.microsoft.com/office/2006/metadata/properties" xmlns:ns2="dd47038d-970b-4c9e-a8b7-b6cd06d6662d" targetNamespace="http://schemas.microsoft.com/office/2006/metadata/properties" ma:root="true" ma:fieldsID="a1aff1815a3206919655962b67e3611e" ns2:_="">
    <xsd:import namespace="dd47038d-970b-4c9e-a8b7-b6cd06d666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47038d-970b-4c9e-a8b7-b6cd06d66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ad816ea-8460-453a-b1af-cd753e23c0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d47038d-970b-4c9e-a8b7-b6cd06d6662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64E7BE-5816-4536-9057-1ABC63BA564E}"/>
</file>

<file path=customXml/itemProps2.xml><?xml version="1.0" encoding="utf-8"?>
<ds:datastoreItem xmlns:ds="http://schemas.openxmlformats.org/officeDocument/2006/customXml" ds:itemID="{663D2005-4157-4C08-A601-13806E3484B7}"/>
</file>

<file path=customXml/itemProps3.xml><?xml version="1.0" encoding="utf-8"?>
<ds:datastoreItem xmlns:ds="http://schemas.openxmlformats.org/officeDocument/2006/customXml" ds:itemID="{B3ECEBE0-B515-44EA-BB98-0B1AFBDBDFAA}"/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</TotalTime>
  <Words>173</Words>
  <Application>Microsoft Office PowerPoint</Application>
  <PresentationFormat>Widescreen</PresentationFormat>
  <Paragraphs>50</Paragraphs>
  <Slides>11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Times New Roman</vt:lpstr>
      <vt:lpstr>office theme</vt:lpstr>
      <vt:lpstr>think-cell Slide</vt:lpstr>
      <vt:lpstr>PowerPoint Presentation</vt:lpstr>
      <vt:lpstr>MSU's Legacy of Bold Innovation</vt:lpstr>
      <vt:lpstr>MSU 2030: Strategic Plan Update</vt:lpstr>
      <vt:lpstr>Enroll for the Future</vt:lpstr>
      <vt:lpstr>Growing Talent for the Future</vt:lpstr>
      <vt:lpstr>Next Gen Operations and Organization</vt:lpstr>
      <vt:lpstr>Driving Health Transformation</vt:lpstr>
      <vt:lpstr>Building Communities</vt:lpstr>
      <vt:lpstr>Growing Trust Among Alumni and Residents </vt:lpstr>
      <vt:lpstr>One Team — 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Lambert, Kelly</dc:creator>
  <cp:lastModifiedBy>Leete, Beth</cp:lastModifiedBy>
  <cp:revision>2</cp:revision>
  <cp:lastPrinted>2025-03-19T18:57:58Z</cp:lastPrinted>
  <dcterms:created xsi:type="dcterms:W3CDTF">2025-03-05T19:01:42Z</dcterms:created>
  <dcterms:modified xsi:type="dcterms:W3CDTF">2026-03-11T16:12:14Z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0x010100BCA5081B5C4CAF4F9FFF4E159CE79E78</vt:lpwstr>
  </property>
  <property fmtid="{D5CDD505-2E9C-101B-9397-08002B2CF9AE}" pid="3" name="MediaServiceImageTags">
    <vt:lpwstr/>
  </property>
</Properties>
</file>