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44.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5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7.xml" ContentType="application/vnd.ms-office.drawingml.diagramDrawing+xml"/>
  <Override PartName="/ppt/diagrams/layout7.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authors.xml" ContentType="application/vnd.ms-powerpoint.authors+xml"/>
  <Override PartName="/ppt/diagrams/drawing8.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1"/>
    <p:sldMasterId id="2147483684" r:id="rId2"/>
    <p:sldMasterId id="2147483690" r:id="rId3"/>
    <p:sldMasterId id="2147483696" r:id="rId4"/>
    <p:sldMasterId id="2147483703" r:id="rId5"/>
    <p:sldMasterId id="2147483709" r:id="rId6"/>
  </p:sldMasterIdLst>
  <p:notesMasterIdLst>
    <p:notesMasterId r:id="rId69"/>
  </p:notesMasterIdLst>
  <p:sldIdLst>
    <p:sldId id="256" r:id="rId7"/>
    <p:sldId id="304" r:id="rId8"/>
    <p:sldId id="257" r:id="rId9"/>
    <p:sldId id="288" r:id="rId10"/>
    <p:sldId id="295" r:id="rId11"/>
    <p:sldId id="534" r:id="rId12"/>
    <p:sldId id="537" r:id="rId13"/>
    <p:sldId id="568" r:id="rId14"/>
    <p:sldId id="569" r:id="rId15"/>
    <p:sldId id="570" r:id="rId16"/>
    <p:sldId id="573" r:id="rId17"/>
    <p:sldId id="587" r:id="rId18"/>
    <p:sldId id="330" r:id="rId19"/>
    <p:sldId id="320" r:id="rId20"/>
    <p:sldId id="300" r:id="rId21"/>
    <p:sldId id="284" r:id="rId22"/>
    <p:sldId id="290" r:id="rId23"/>
    <p:sldId id="328" r:id="rId24"/>
    <p:sldId id="291" r:id="rId25"/>
    <p:sldId id="292" r:id="rId26"/>
    <p:sldId id="293" r:id="rId27"/>
    <p:sldId id="326" r:id="rId28"/>
    <p:sldId id="552" r:id="rId29"/>
    <p:sldId id="318" r:id="rId30"/>
    <p:sldId id="553" r:id="rId31"/>
    <p:sldId id="294" r:id="rId32"/>
    <p:sldId id="554" r:id="rId33"/>
    <p:sldId id="313" r:id="rId34"/>
    <p:sldId id="331" r:id="rId35"/>
    <p:sldId id="312" r:id="rId36"/>
    <p:sldId id="322" r:id="rId37"/>
    <p:sldId id="319" r:id="rId38"/>
    <p:sldId id="323" r:id="rId39"/>
    <p:sldId id="555" r:id="rId40"/>
    <p:sldId id="566" r:id="rId41"/>
    <p:sldId id="567" r:id="rId42"/>
    <p:sldId id="572" r:id="rId43"/>
    <p:sldId id="540" r:id="rId44"/>
    <p:sldId id="279" r:id="rId45"/>
    <p:sldId id="586" r:id="rId46"/>
    <p:sldId id="589" r:id="rId47"/>
    <p:sldId id="263" r:id="rId48"/>
    <p:sldId id="356" r:id="rId49"/>
    <p:sldId id="574" r:id="rId50"/>
    <p:sldId id="576" r:id="rId51"/>
    <p:sldId id="335" r:id="rId52"/>
    <p:sldId id="349" r:id="rId53"/>
    <p:sldId id="575" r:id="rId54"/>
    <p:sldId id="270" r:id="rId55"/>
    <p:sldId id="369" r:id="rId56"/>
    <p:sldId id="484" r:id="rId57"/>
    <p:sldId id="543" r:id="rId58"/>
    <p:sldId id="591" r:id="rId59"/>
    <p:sldId id="592" r:id="rId60"/>
    <p:sldId id="593" r:id="rId61"/>
    <p:sldId id="594" r:id="rId62"/>
    <p:sldId id="595" r:id="rId63"/>
    <p:sldId id="596" r:id="rId64"/>
    <p:sldId id="597" r:id="rId65"/>
    <p:sldId id="267" r:id="rId66"/>
    <p:sldId id="271" r:id="rId67"/>
    <p:sldId id="550" r:id="rId68"/>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9C7"/>
    <a:srgbClr val="0066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CCB05-56DC-465C-A870-2A82DB7B5468}" v="1" dt="2026-03-11T16:36:41.264"/>
    <p1510:client id="{7002A2D9-FA92-3951-B9D5-D0FB08575DB2}" v="315" dt="2026-03-11T15:04:22.501"/>
    <p1510:client id="{91780736-5613-F41B-8D00-0C4F515A820D}" v="879" dt="2026-03-11T14:08:58.506"/>
    <p1510:client id="{A1BA56CF-5857-365D-DC2A-55A253E70C40}" v="17" dt="2026-03-11T16:36:28.387"/>
    <p1510:client id="{BDB53A00-1B77-4446-903E-627650E35796}" v="79" dt="2026-03-12T12:17:02.702"/>
    <p1510:client id="{FD5A64A8-1157-0CDF-331E-96FEFC5EB9A3}" v="1" dt="2026-03-11T19:37:42.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79"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openxmlformats.org/officeDocument/2006/relationships/customXml" Target="../customXml/item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78"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dgm:t>
        <a:bodyPr/>
        <a:lstStyle/>
        <a:p>
          <a:r>
            <a:rPr lang="en-US" sz="1900"/>
            <a:t>EVP Administration</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dgm:t>
        <a:bodyPr/>
        <a:lstStyle/>
        <a:p>
          <a:pPr rtl="0"/>
          <a:r>
            <a:rPr lang="en-US" sz="2000">
              <a:latin typeface="Gill Sans MT" panose="020B0502020104020203"/>
            </a:rPr>
            <a:t>AVP of Human Resources </a:t>
          </a:r>
          <a:endParaRPr lang="en-US" sz="2000"/>
        </a:p>
      </dgm:t>
    </dgm:pt>
    <dgm:pt modelId="{620FE254-21D7-43DC-B9A9-9AE03E3D335F}" type="parTrans" cxnId="{C49436F3-7F8A-40F3-90F4-8D551E6B07E1}">
      <dgm:prSet/>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dgm:t>
        <a:bodyPr/>
        <a:lstStyle/>
        <a:p>
          <a:pPr rtl="0"/>
          <a:r>
            <a:rPr lang="en-US" sz="1900"/>
            <a:t>7,000+</a:t>
          </a:r>
          <a:r>
            <a:rPr lang="en-US" sz="1900" baseline="0">
              <a:latin typeface="Gill Sans MT" panose="020B0502020104020203"/>
            </a:rPr>
            <a:t> </a:t>
          </a:r>
          <a:endParaRPr lang="en-US" sz="1900" baseline="0"/>
        </a:p>
        <a:p>
          <a:r>
            <a:rPr lang="en-US" sz="1900" baseline="0"/>
            <a:t>support staff</a:t>
          </a:r>
          <a:endParaRPr lang="en-US" sz="1900"/>
        </a:p>
      </dgm:t>
    </dgm:pt>
    <dgm:pt modelId="{9F468B38-4282-492F-8BA1-190075019CAB}" type="parTrans" cxnId="{0EA5628B-E667-4E28-98B8-5A46C22A4E16}">
      <dgm:prSet/>
      <dgm:spPr/>
      <dgm:t>
        <a:bodyPr/>
        <a:lstStyle/>
        <a:p>
          <a:endParaRPr lang="en-US"/>
        </a:p>
      </dgm:t>
    </dgm:pt>
    <dgm:pt modelId="{9F78E41C-629D-42CE-8231-225ED2F9D459}" type="sibTrans" cxnId="{0EA5628B-E667-4E28-98B8-5A46C22A4E16}">
      <dgm:prSet/>
      <dgm:spPr/>
      <dgm:t>
        <a:bodyPr/>
        <a:lstStyle/>
        <a:p>
          <a:endParaRPr lang="en-US"/>
        </a:p>
      </dgm:t>
    </dgm:pt>
    <dgm:pt modelId="{1DED8567-255C-4B90-8D09-C78155EDAF91}">
      <dgm:prSet phldr="0"/>
      <dgm:spPr/>
      <dgm:t>
        <a:bodyPr/>
        <a:lstStyle/>
        <a:p>
          <a:pPr rtl="0"/>
          <a:r>
            <a:rPr lang="en-US" sz="1600">
              <a:latin typeface="Gill Sans MT" panose="020B0502020104020203"/>
            </a:rPr>
            <a:t>Employee and Labor Relations</a:t>
          </a:r>
        </a:p>
      </dgm:t>
    </dgm:pt>
    <dgm:pt modelId="{44CB7F40-B21D-482E-9C57-707F66179BFE}" type="parTrans" cxnId="{DC5DA8B6-4EB4-41B4-AF38-1155B226A66D}">
      <dgm:prSet/>
      <dgm:spPr/>
    </dgm:pt>
    <dgm:pt modelId="{C4296618-A0DC-40C0-8BB4-3AE1B851B2D7}" type="sibTrans" cxnId="{DC5DA8B6-4EB4-41B4-AF38-1155B226A66D}">
      <dgm:prSet/>
      <dgm:spPr/>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E8F7A167-2BE9-4536-A9F9-00F630720FBA}" type="pres">
      <dgm:prSet presAssocID="{44CB7F40-B21D-482E-9C57-707F66179BFE}" presName="Name37" presStyleLbl="parChTrans1D3" presStyleIdx="0" presStyleCnt="1"/>
      <dgm:spPr/>
    </dgm:pt>
    <dgm:pt modelId="{292BAF92-A0DD-4F14-855F-F3AC0E41C540}" type="pres">
      <dgm:prSet presAssocID="{1DED8567-255C-4B90-8D09-C78155EDAF91}" presName="hierRoot2" presStyleCnt="0">
        <dgm:presLayoutVars>
          <dgm:hierBranch val="init"/>
        </dgm:presLayoutVars>
      </dgm:prSet>
      <dgm:spPr/>
    </dgm:pt>
    <dgm:pt modelId="{5AF7284C-022C-4CE0-9D24-CA81C743F500}" type="pres">
      <dgm:prSet presAssocID="{1DED8567-255C-4B90-8D09-C78155EDAF91}" presName="rootComposite" presStyleCnt="0"/>
      <dgm:spPr/>
    </dgm:pt>
    <dgm:pt modelId="{CA626883-D72B-429D-A40A-E59E84BDF2D8}" type="pres">
      <dgm:prSet presAssocID="{1DED8567-255C-4B90-8D09-C78155EDAF91}" presName="rootText" presStyleLbl="node3" presStyleIdx="0" presStyleCnt="1">
        <dgm:presLayoutVars>
          <dgm:chPref val="3"/>
        </dgm:presLayoutVars>
      </dgm:prSet>
      <dgm:spPr/>
    </dgm:pt>
    <dgm:pt modelId="{03BE3E3C-FA70-4068-873A-87DEEB0C1027}" type="pres">
      <dgm:prSet presAssocID="{1DED8567-255C-4B90-8D09-C78155EDAF91}" presName="rootConnector" presStyleLbl="node3" presStyleIdx="0" presStyleCnt="1"/>
      <dgm:spPr/>
    </dgm:pt>
    <dgm:pt modelId="{8010676A-30CA-4980-B601-2B624085A5C3}" type="pres">
      <dgm:prSet presAssocID="{1DED8567-255C-4B90-8D09-C78155EDAF91}" presName="hierChild4" presStyleCnt="0"/>
      <dgm:spPr/>
    </dgm:pt>
    <dgm:pt modelId="{2A60E485-920B-4AC6-9431-6C3586723C9B}" type="pres">
      <dgm:prSet presAssocID="{1DED8567-255C-4B90-8D09-C78155EDAF91}" presName="hierChild5"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F458FA14-5845-4964-A246-2D4E1E4B0781}" type="presOf" srcId="{44CB7F40-B21D-482E-9C57-707F66179BFE}" destId="{E8F7A167-2BE9-4536-A9F9-00F630720FBA}" srcOrd="0" destOrd="0" presId="urn:microsoft.com/office/officeart/2005/8/layout/orgChart1"/>
    <dgm:cxn modelId="{CF46301E-45E9-4E23-833F-2F96A5190DF9}" type="presOf" srcId="{357474F2-78A5-48D0-8807-B3094560CC34}" destId="{04C8DE74-72F7-4773-A459-B420F89B0CF0}" srcOrd="1" destOrd="0" presId="urn:microsoft.com/office/officeart/2005/8/layout/orgChart1"/>
    <dgm:cxn modelId="{A2A4D320-8FFB-4EC9-947F-81177C3F7A4B}" type="presOf" srcId="{F51DD0E1-102D-439F-A6DC-E4C982A59A9E}" destId="{279C532F-F4AB-4188-B43C-C71BED2207D6}" srcOrd="0" destOrd="0" presId="urn:microsoft.com/office/officeart/2005/8/layout/orgChart1"/>
    <dgm:cxn modelId="{832F4A21-CC8F-49F9-9D46-D93AE3A72F22}" type="presOf" srcId="{F51DD0E1-102D-439F-A6DC-E4C982A59A9E}" destId="{17873DD3-7992-4F3C-8C60-BF70E4ADFA1C}" srcOrd="1" destOrd="0" presId="urn:microsoft.com/office/officeart/2005/8/layout/orgChart1"/>
    <dgm:cxn modelId="{0923C85B-C366-4908-8F58-CD0003A3A20F}" type="presOf" srcId="{9F468B38-4282-492F-8BA1-190075019CAB}" destId="{634201CE-3ADE-4F75-AD19-EF09A771AD2E}" srcOrd="0" destOrd="0" presId="urn:microsoft.com/office/officeart/2005/8/layout/orgChart1"/>
    <dgm:cxn modelId="{982EE087-D862-4779-AFE5-8FCC4BC285F6}" type="presOf" srcId="{71A18FEF-078E-4EDD-8E89-1F25BBE79D3F}" destId="{4B89C6C3-20A8-4F88-B061-42214BB589E1}" srcOrd="1"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3AD53CAB-FB16-4C5A-B6C8-DE76255E5250}" type="presOf" srcId="{357474F2-78A5-48D0-8807-B3094560CC34}" destId="{10D6ACEB-E40A-410F-801C-D754BDD646A7}" srcOrd="0" destOrd="0" presId="urn:microsoft.com/office/officeart/2005/8/layout/orgChart1"/>
    <dgm:cxn modelId="{831E2FB3-9F7B-4CE3-9093-04FBF0010503}" type="presOf" srcId="{1DED8567-255C-4B90-8D09-C78155EDAF91}" destId="{CA626883-D72B-429D-A40A-E59E84BDF2D8}" srcOrd="0" destOrd="0" presId="urn:microsoft.com/office/officeart/2005/8/layout/orgChart1"/>
    <dgm:cxn modelId="{DC5DA8B6-4EB4-41B4-AF38-1155B226A66D}" srcId="{357474F2-78A5-48D0-8807-B3094560CC34}" destId="{1DED8567-255C-4B90-8D09-C78155EDAF91}" srcOrd="0" destOrd="0" parTransId="{44CB7F40-B21D-482E-9C57-707F66179BFE}" sibTransId="{C4296618-A0DC-40C0-8BB4-3AE1B851B2D7}"/>
    <dgm:cxn modelId="{7C19ECEA-8D5C-4510-AE1A-44DF17477BD7}" type="presOf" srcId="{71A18FEF-078E-4EDD-8E89-1F25BBE79D3F}" destId="{670BB953-6514-41E8-81B0-8C86420AC2F9}"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84FAA5F4-5146-4915-AFA1-BD44933FB28B}" type="presOf" srcId="{1DED8567-255C-4B90-8D09-C78155EDAF91}" destId="{03BE3E3C-FA70-4068-873A-87DEEB0C1027}"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B864BAFD-8B80-46F3-B208-9A4C523F5CC7}" type="presOf" srcId="{620FE254-21D7-43DC-B9A9-9AE03E3D335F}" destId="{CB60AB94-E574-437F-9FEC-EAA50D0C331E}" srcOrd="0" destOrd="0" presId="urn:microsoft.com/office/officeart/2005/8/layout/orgChart1"/>
    <dgm:cxn modelId="{8E63A735-C195-4380-BDB2-0CD242E316F9}" type="presParOf" srcId="{27BA4DA7-2462-4663-A9D0-3480721D5CFF}" destId="{72DA683C-EABF-47C3-857B-905615738372}" srcOrd="0" destOrd="0" presId="urn:microsoft.com/office/officeart/2005/8/layout/orgChart1"/>
    <dgm:cxn modelId="{8AC76CEC-1564-4C3A-B8DE-61543A4106B5}" type="presParOf" srcId="{72DA683C-EABF-47C3-857B-905615738372}" destId="{4F2278AB-938A-43B8-9A0C-F2AF91F0091C}" srcOrd="0" destOrd="0" presId="urn:microsoft.com/office/officeart/2005/8/layout/orgChart1"/>
    <dgm:cxn modelId="{2A21CE5C-5F1D-481D-99C3-A1DF3DF410D1}" type="presParOf" srcId="{4F2278AB-938A-43B8-9A0C-F2AF91F0091C}" destId="{279C532F-F4AB-4188-B43C-C71BED2207D6}" srcOrd="0" destOrd="0" presId="urn:microsoft.com/office/officeart/2005/8/layout/orgChart1"/>
    <dgm:cxn modelId="{FEA73F4D-29CC-4638-B527-30C7A9503E75}" type="presParOf" srcId="{4F2278AB-938A-43B8-9A0C-F2AF91F0091C}" destId="{17873DD3-7992-4F3C-8C60-BF70E4ADFA1C}" srcOrd="1" destOrd="0" presId="urn:microsoft.com/office/officeart/2005/8/layout/orgChart1"/>
    <dgm:cxn modelId="{E0C6A60F-505A-4E42-93F8-363C37B6D197}" type="presParOf" srcId="{72DA683C-EABF-47C3-857B-905615738372}" destId="{C3D923B1-3C05-4CC9-A6A2-84F7C3780840}" srcOrd="1" destOrd="0" presId="urn:microsoft.com/office/officeart/2005/8/layout/orgChart1"/>
    <dgm:cxn modelId="{4BB6675F-6EE7-4552-BD80-2D4E91732122}" type="presParOf" srcId="{C3D923B1-3C05-4CC9-A6A2-84F7C3780840}" destId="{CB60AB94-E574-437F-9FEC-EAA50D0C331E}" srcOrd="0" destOrd="0" presId="urn:microsoft.com/office/officeart/2005/8/layout/orgChart1"/>
    <dgm:cxn modelId="{A6723B37-24D3-47B8-937B-944773DE8217}" type="presParOf" srcId="{C3D923B1-3C05-4CC9-A6A2-84F7C3780840}" destId="{91E8824C-7DF9-4C46-B2BE-BA2ED2484DFF}" srcOrd="1" destOrd="0" presId="urn:microsoft.com/office/officeart/2005/8/layout/orgChart1"/>
    <dgm:cxn modelId="{11DF4BF8-77D0-48E6-A75E-0F4B7B18CA90}" type="presParOf" srcId="{91E8824C-7DF9-4C46-B2BE-BA2ED2484DFF}" destId="{381D9B99-237F-40DA-8E39-851E98044AFA}" srcOrd="0" destOrd="0" presId="urn:microsoft.com/office/officeart/2005/8/layout/orgChart1"/>
    <dgm:cxn modelId="{179E7B24-7364-4D80-BBE6-97FA84F82123}" type="presParOf" srcId="{381D9B99-237F-40DA-8E39-851E98044AFA}" destId="{10D6ACEB-E40A-410F-801C-D754BDD646A7}" srcOrd="0" destOrd="0" presId="urn:microsoft.com/office/officeart/2005/8/layout/orgChart1"/>
    <dgm:cxn modelId="{6E05452A-F1D8-4D46-AA6E-2E03DB6A2337}" type="presParOf" srcId="{381D9B99-237F-40DA-8E39-851E98044AFA}" destId="{04C8DE74-72F7-4773-A459-B420F89B0CF0}" srcOrd="1" destOrd="0" presId="urn:microsoft.com/office/officeart/2005/8/layout/orgChart1"/>
    <dgm:cxn modelId="{827E03DF-78E3-41E7-9E02-9378ED06C898}" type="presParOf" srcId="{91E8824C-7DF9-4C46-B2BE-BA2ED2484DFF}" destId="{9C9B5891-45BF-43E0-A0BC-CC9A8D2049F5}" srcOrd="1" destOrd="0" presId="urn:microsoft.com/office/officeart/2005/8/layout/orgChart1"/>
    <dgm:cxn modelId="{5C9848F1-3F37-4E99-AFEF-FA5210930A94}" type="presParOf" srcId="{9C9B5891-45BF-43E0-A0BC-CC9A8D2049F5}" destId="{E8F7A167-2BE9-4536-A9F9-00F630720FBA}" srcOrd="0" destOrd="0" presId="urn:microsoft.com/office/officeart/2005/8/layout/orgChart1"/>
    <dgm:cxn modelId="{FA2870DE-8A75-450A-A384-761EC7916BB4}" type="presParOf" srcId="{9C9B5891-45BF-43E0-A0BC-CC9A8D2049F5}" destId="{292BAF92-A0DD-4F14-855F-F3AC0E41C540}" srcOrd="1" destOrd="0" presId="urn:microsoft.com/office/officeart/2005/8/layout/orgChart1"/>
    <dgm:cxn modelId="{37C4EE9A-4473-4070-95DE-328CB80B5EF8}" type="presParOf" srcId="{292BAF92-A0DD-4F14-855F-F3AC0E41C540}" destId="{5AF7284C-022C-4CE0-9D24-CA81C743F500}" srcOrd="0" destOrd="0" presId="urn:microsoft.com/office/officeart/2005/8/layout/orgChart1"/>
    <dgm:cxn modelId="{69FBFC26-993E-4DA9-91E1-A6DD09C14289}" type="presParOf" srcId="{5AF7284C-022C-4CE0-9D24-CA81C743F500}" destId="{CA626883-D72B-429D-A40A-E59E84BDF2D8}" srcOrd="0" destOrd="0" presId="urn:microsoft.com/office/officeart/2005/8/layout/orgChart1"/>
    <dgm:cxn modelId="{19F83093-4C71-4503-A27F-7D50F0EAE22D}" type="presParOf" srcId="{5AF7284C-022C-4CE0-9D24-CA81C743F500}" destId="{03BE3E3C-FA70-4068-873A-87DEEB0C1027}" srcOrd="1" destOrd="0" presId="urn:microsoft.com/office/officeart/2005/8/layout/orgChart1"/>
    <dgm:cxn modelId="{D0738306-FCF0-4596-9613-8CB1A8F1DB66}" type="presParOf" srcId="{292BAF92-A0DD-4F14-855F-F3AC0E41C540}" destId="{8010676A-30CA-4980-B601-2B624085A5C3}" srcOrd="1" destOrd="0" presId="urn:microsoft.com/office/officeart/2005/8/layout/orgChart1"/>
    <dgm:cxn modelId="{C1C54D62-1129-41AB-8889-07DBA2E84BEA}" type="presParOf" srcId="{292BAF92-A0DD-4F14-855F-F3AC0E41C540}" destId="{2A60E485-920B-4AC6-9431-6C3586723C9B}" srcOrd="2" destOrd="0" presId="urn:microsoft.com/office/officeart/2005/8/layout/orgChart1"/>
    <dgm:cxn modelId="{53D60FF3-62A2-459A-9834-205A04138C70}" type="presParOf" srcId="{91E8824C-7DF9-4C46-B2BE-BA2ED2484DFF}" destId="{89791750-FBCF-4AAF-B5D4-CA725125D7C2}" srcOrd="2" destOrd="0" presId="urn:microsoft.com/office/officeart/2005/8/layout/orgChart1"/>
    <dgm:cxn modelId="{ADF66698-67A5-4EEF-A216-2567468809E6}" type="presParOf" srcId="{C3D923B1-3C05-4CC9-A6A2-84F7C3780840}" destId="{634201CE-3ADE-4F75-AD19-EF09A771AD2E}" srcOrd="2" destOrd="0" presId="urn:microsoft.com/office/officeart/2005/8/layout/orgChart1"/>
    <dgm:cxn modelId="{FEE5401A-1F81-4A08-8BD8-C99281610E4B}" type="presParOf" srcId="{C3D923B1-3C05-4CC9-A6A2-84F7C3780840}" destId="{C2699F5A-4861-47DE-B782-88EAA000A492}" srcOrd="3" destOrd="0" presId="urn:microsoft.com/office/officeart/2005/8/layout/orgChart1"/>
    <dgm:cxn modelId="{51E1A5B4-343C-48A4-9EB3-BFB43ECE9648}" type="presParOf" srcId="{C2699F5A-4861-47DE-B782-88EAA000A492}" destId="{3CBCFC19-1B0D-49B7-A208-4A7B1D357ADE}" srcOrd="0" destOrd="0" presId="urn:microsoft.com/office/officeart/2005/8/layout/orgChart1"/>
    <dgm:cxn modelId="{32C5ED0F-F899-4E56-9246-5A1133CA54A1}" type="presParOf" srcId="{3CBCFC19-1B0D-49B7-A208-4A7B1D357ADE}" destId="{670BB953-6514-41E8-81B0-8C86420AC2F9}" srcOrd="0" destOrd="0" presId="urn:microsoft.com/office/officeart/2005/8/layout/orgChart1"/>
    <dgm:cxn modelId="{50D2AC06-F0FA-4453-9FA2-45FF62E4A465}" type="presParOf" srcId="{3CBCFC19-1B0D-49B7-A208-4A7B1D357ADE}" destId="{4B89C6C3-20A8-4F88-B061-42214BB589E1}" srcOrd="1" destOrd="0" presId="urn:microsoft.com/office/officeart/2005/8/layout/orgChart1"/>
    <dgm:cxn modelId="{A592DA8E-AEFA-474F-A306-68C7BD641AE0}" type="presParOf" srcId="{C2699F5A-4861-47DE-B782-88EAA000A492}" destId="{E3BFD7A4-00EB-4ABC-A624-C488FBCD5D8C}" srcOrd="1" destOrd="0" presId="urn:microsoft.com/office/officeart/2005/8/layout/orgChart1"/>
    <dgm:cxn modelId="{CF06AF03-D359-4699-8A9E-06E21E455821}" type="presParOf" srcId="{C2699F5A-4861-47DE-B782-88EAA000A492}" destId="{0C2DAB9F-8E7F-429B-8A1A-F550811D56FB}" srcOrd="2" destOrd="0" presId="urn:microsoft.com/office/officeart/2005/8/layout/orgChart1"/>
    <dgm:cxn modelId="{2F37DFF6-2425-41BB-AEF6-3170FAD15A7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dgm:spPr/>
      <dgm:t>
        <a:bodyPr/>
        <a:lstStyle/>
        <a:p>
          <a:pPr rtl="0"/>
          <a:r>
            <a:rPr lang="en-US"/>
            <a:t>Provost </a:t>
          </a:r>
          <a:endParaRPr lang="en-US">
            <a:latin typeface="Gill Sans MT" panose="020B0502020104020203"/>
          </a:endParaRP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71A18FEF-078E-4EDD-8E89-1F25BBE79D3F}">
      <dgm:prSet phldrT="[Text]"/>
      <dgm:spPr/>
      <dgm:t>
        <a:bodyPr/>
        <a:lstStyle/>
        <a:p>
          <a:r>
            <a:rPr lang="en-US"/>
            <a:t>5,700 faculty, academic staff and executive managers</a:t>
          </a:r>
        </a:p>
      </dgm:t>
    </dgm:pt>
    <dgm:pt modelId="{9F468B38-4282-492F-8BA1-190075019CAB}" type="parTrans" cxnId="{0EA5628B-E667-4E28-98B8-5A46C22A4E16}">
      <dgm:prSet/>
      <dgm:spPr/>
      <dgm:t>
        <a:bodyPr/>
        <a:lstStyle/>
        <a:p>
          <a:endParaRPr lang="en-US"/>
        </a:p>
      </dgm:t>
    </dgm:pt>
    <dgm:pt modelId="{9F78E41C-629D-42CE-8231-225ED2F9D459}" type="sibTrans" cxnId="{0EA5628B-E667-4E28-98B8-5A46C22A4E16}">
      <dgm:prSet/>
      <dgm:spPr/>
      <dgm:t>
        <a:bodyPr/>
        <a:lstStyle/>
        <a:p>
          <a:endParaRPr lang="en-US"/>
        </a:p>
      </dgm:t>
    </dgm:pt>
    <dgm:pt modelId="{0732BDD0-D4EE-4EE4-80BD-5FBE1B851EB8}">
      <dgm:prSet phldr="0"/>
      <dgm:spPr/>
      <dgm:t>
        <a:bodyPr/>
        <a:lstStyle/>
        <a:p>
          <a:r>
            <a:rPr lang="en-US">
              <a:latin typeface="Gill Sans MT" panose="020B0502020104020203"/>
            </a:rPr>
            <a:t>Vice</a:t>
          </a:r>
          <a:r>
            <a:rPr lang="en-US"/>
            <a:t> Provost and Associate VP </a:t>
          </a:r>
          <a:br>
            <a:rPr lang="en-US"/>
          </a:br>
          <a:r>
            <a:rPr lang="en-US"/>
            <a:t>for Faculty and Academic Staff Affairs</a:t>
          </a:r>
          <a:r>
            <a:rPr lang="en-US">
              <a:latin typeface="Gill Sans MT" panose="020B0502020104020203"/>
            </a:rPr>
            <a:t> </a:t>
          </a:r>
          <a:endParaRPr lang="en-US"/>
        </a:p>
      </dgm:t>
    </dgm:pt>
    <dgm:pt modelId="{386E4007-B664-4699-B486-47E52A08A57C}" type="parTrans" cxnId="{21177E40-687B-4E7E-81AC-83AE0023D600}">
      <dgm:prSet/>
      <dgm:spPr/>
    </dgm:pt>
    <dgm:pt modelId="{09BEAE39-69D1-47B4-9B1C-2C0F1CE2C982}" type="sibTrans" cxnId="{21177E40-687B-4E7E-81AC-83AE0023D600}">
      <dgm:prSet/>
      <dgm:spPr/>
    </dgm:pt>
    <dgm:pt modelId="{F8E14E1F-C586-4CAA-8CF1-5A5F6D90B5AC}">
      <dgm:prSet phldr="0"/>
      <dgm:spPr/>
      <dgm:t>
        <a:bodyPr/>
        <a:lstStyle/>
        <a:p>
          <a:pPr rtl="0"/>
          <a:r>
            <a:rPr lang="en-US" sz="1400">
              <a:latin typeface="Gill Sans MT" panose="020B0502020104020203"/>
            </a:rPr>
            <a:t>Faculty and Academic Staff Affairs</a:t>
          </a:r>
        </a:p>
      </dgm:t>
    </dgm:pt>
    <dgm:pt modelId="{08198CB5-A878-40E6-A1D1-E09BD7F1FE0A}" type="parTrans" cxnId="{D53CB9C6-D980-4E46-ACF0-EC0FA1D24E7F}">
      <dgm:prSet/>
      <dgm:spPr/>
    </dgm:pt>
    <dgm:pt modelId="{B1DD6D7D-B453-460F-9EF7-D7C275FE9614}" type="sibTrans" cxnId="{D53CB9C6-D980-4E46-ACF0-EC0FA1D24E7F}">
      <dgm:prSet/>
      <dgm:spPr/>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0D8DCDF2-163C-4A44-A192-71F30F105DF9}" type="pres">
      <dgm:prSet presAssocID="{386E4007-B664-4699-B486-47E52A08A57C}" presName="Name50" presStyleLbl="parChTrans1D2" presStyleIdx="0" presStyleCnt="2"/>
      <dgm:spPr/>
    </dgm:pt>
    <dgm:pt modelId="{665BB496-358F-42AB-8ADB-70B9492E837E}" type="pres">
      <dgm:prSet presAssocID="{0732BDD0-D4EE-4EE4-80BD-5FBE1B851EB8}" presName="hierRoot2" presStyleCnt="0">
        <dgm:presLayoutVars>
          <dgm:hierBranch val="init"/>
        </dgm:presLayoutVars>
      </dgm:prSet>
      <dgm:spPr/>
    </dgm:pt>
    <dgm:pt modelId="{F5A5B91B-86FF-4392-B212-4A6E4947ED77}" type="pres">
      <dgm:prSet presAssocID="{0732BDD0-D4EE-4EE4-80BD-5FBE1B851EB8}" presName="rootComposite" presStyleCnt="0"/>
      <dgm:spPr/>
    </dgm:pt>
    <dgm:pt modelId="{7CC0AFAB-BDB8-4F10-B816-2AD11BDDDF81}" type="pres">
      <dgm:prSet presAssocID="{0732BDD0-D4EE-4EE4-80BD-5FBE1B851EB8}" presName="rootText" presStyleLbl="node2" presStyleIdx="0" presStyleCnt="2">
        <dgm:presLayoutVars>
          <dgm:chPref val="3"/>
        </dgm:presLayoutVars>
      </dgm:prSet>
      <dgm:spPr/>
    </dgm:pt>
    <dgm:pt modelId="{F867F601-D042-4EBF-B70C-DE6F181FF5AE}" type="pres">
      <dgm:prSet presAssocID="{0732BDD0-D4EE-4EE4-80BD-5FBE1B851EB8}" presName="rootConnector" presStyleLbl="node2" presStyleIdx="0" presStyleCnt="2"/>
      <dgm:spPr/>
    </dgm:pt>
    <dgm:pt modelId="{EBABB56A-69B8-4735-90DE-9CBE5045B855}" type="pres">
      <dgm:prSet presAssocID="{0732BDD0-D4EE-4EE4-80BD-5FBE1B851EB8}" presName="hierChild4" presStyleCnt="0"/>
      <dgm:spPr/>
    </dgm:pt>
    <dgm:pt modelId="{F5A7E881-A2DE-4131-A2D2-3A818715A128}" type="pres">
      <dgm:prSet presAssocID="{08198CB5-A878-40E6-A1D1-E09BD7F1FE0A}" presName="Name37" presStyleLbl="parChTrans1D3" presStyleIdx="0" presStyleCnt="1"/>
      <dgm:spPr/>
    </dgm:pt>
    <dgm:pt modelId="{FBF234F0-3EB1-4EEA-AEC5-F6666D46A61C}" type="pres">
      <dgm:prSet presAssocID="{F8E14E1F-C586-4CAA-8CF1-5A5F6D90B5AC}" presName="hierRoot2" presStyleCnt="0">
        <dgm:presLayoutVars>
          <dgm:hierBranch val="init"/>
        </dgm:presLayoutVars>
      </dgm:prSet>
      <dgm:spPr/>
    </dgm:pt>
    <dgm:pt modelId="{4FB50650-4504-4351-A014-3947507C3F8D}" type="pres">
      <dgm:prSet presAssocID="{F8E14E1F-C586-4CAA-8CF1-5A5F6D90B5AC}" presName="rootComposite" presStyleCnt="0"/>
      <dgm:spPr/>
    </dgm:pt>
    <dgm:pt modelId="{4972E802-4261-405D-BD7E-37740DD04365}" type="pres">
      <dgm:prSet presAssocID="{F8E14E1F-C586-4CAA-8CF1-5A5F6D90B5AC}" presName="rootText" presStyleLbl="node3" presStyleIdx="0" presStyleCnt="1">
        <dgm:presLayoutVars>
          <dgm:chPref val="3"/>
        </dgm:presLayoutVars>
      </dgm:prSet>
      <dgm:spPr/>
    </dgm:pt>
    <dgm:pt modelId="{78EF04EE-1237-40FC-81C7-00A31794C190}" type="pres">
      <dgm:prSet presAssocID="{F8E14E1F-C586-4CAA-8CF1-5A5F6D90B5AC}" presName="rootConnector" presStyleLbl="node3" presStyleIdx="0" presStyleCnt="1"/>
      <dgm:spPr/>
    </dgm:pt>
    <dgm:pt modelId="{9B3F3A83-5313-49DA-AD6D-EC3F8C0FDC82}" type="pres">
      <dgm:prSet presAssocID="{F8E14E1F-C586-4CAA-8CF1-5A5F6D90B5AC}" presName="hierChild4" presStyleCnt="0"/>
      <dgm:spPr/>
    </dgm:pt>
    <dgm:pt modelId="{D6F08C66-9A0E-4B64-BDE8-6494A201452F}" type="pres">
      <dgm:prSet presAssocID="{F8E14E1F-C586-4CAA-8CF1-5A5F6D90B5AC}" presName="hierChild5" presStyleCnt="0"/>
      <dgm:spPr/>
    </dgm:pt>
    <dgm:pt modelId="{6354AD07-44F5-40D0-A11A-1F43C5A08564}" type="pres">
      <dgm:prSet presAssocID="{0732BDD0-D4EE-4EE4-80BD-5FBE1B851EB8}" presName="hierChild5" presStyleCnt="0"/>
      <dgm:spPr/>
    </dgm:pt>
    <dgm:pt modelId="{EBC24228-B99C-4A4B-A5AA-3D18AE8DA8F1}"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7463150B-3A38-45A2-AE4E-8D22E7EFBE4C}" type="presOf" srcId="{08198CB5-A878-40E6-A1D1-E09BD7F1FE0A}" destId="{F5A7E881-A2DE-4131-A2D2-3A818715A128}" srcOrd="0" destOrd="0" presId="urn:microsoft.com/office/officeart/2005/8/layout/orgChart1"/>
    <dgm:cxn modelId="{C249E219-2310-4605-A24D-915B7F0435F3}" type="presOf" srcId="{F8E14E1F-C586-4CAA-8CF1-5A5F6D90B5AC}" destId="{78EF04EE-1237-40FC-81C7-00A31794C190}" srcOrd="1" destOrd="0" presId="urn:microsoft.com/office/officeart/2005/8/layout/orgChart1"/>
    <dgm:cxn modelId="{3A2ACF25-663B-41D7-9EC1-B9F0B472BEE6}" type="presOf" srcId="{71A18FEF-078E-4EDD-8E89-1F25BBE79D3F}" destId="{670BB953-6514-41E8-81B0-8C86420AC2F9}" srcOrd="0" destOrd="0" presId="urn:microsoft.com/office/officeart/2005/8/layout/orgChart1"/>
    <dgm:cxn modelId="{D2097340-7743-4DA5-8A63-095A2317CFF5}" type="presOf" srcId="{71A18FEF-078E-4EDD-8E89-1F25BBE79D3F}" destId="{4B89C6C3-20A8-4F88-B061-42214BB589E1}" srcOrd="1" destOrd="0" presId="urn:microsoft.com/office/officeart/2005/8/layout/orgChart1"/>
    <dgm:cxn modelId="{21177E40-687B-4E7E-81AC-83AE0023D600}" srcId="{F51DD0E1-102D-439F-A6DC-E4C982A59A9E}" destId="{0732BDD0-D4EE-4EE4-80BD-5FBE1B851EB8}" srcOrd="0" destOrd="0" parTransId="{386E4007-B664-4699-B486-47E52A08A57C}" sibTransId="{09BEAE39-69D1-47B4-9B1C-2C0F1CE2C982}"/>
    <dgm:cxn modelId="{15202357-3626-4F8F-AD07-189D90226178}" type="presOf" srcId="{F8E14E1F-C586-4CAA-8CF1-5A5F6D90B5AC}" destId="{4972E802-4261-405D-BD7E-37740DD04365}"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09881D91-9AF0-479C-9CBD-F76BB54F3D9F}" type="presOf" srcId="{386E4007-B664-4699-B486-47E52A08A57C}" destId="{0D8DCDF2-163C-4A44-A192-71F30F105DF9}" srcOrd="0" destOrd="0" presId="urn:microsoft.com/office/officeart/2005/8/layout/orgChart1"/>
    <dgm:cxn modelId="{36087095-00ED-48F1-92A8-9CF9EBA521B9}" srcId="{B574AD67-925E-4152-B25B-C02CF8E588FE}" destId="{F51DD0E1-102D-439F-A6DC-E4C982A59A9E}" srcOrd="0" destOrd="0" parTransId="{265CAEAA-556E-4F3D-8EFE-090062AA4C48}" sibTransId="{E0751404-AC00-4BA5-A520-ECA999F37D7A}"/>
    <dgm:cxn modelId="{0464F199-8710-4B87-99A2-24F794298460}" type="presOf" srcId="{F51DD0E1-102D-439F-A6DC-E4C982A59A9E}" destId="{17873DD3-7992-4F3C-8C60-BF70E4ADFA1C}" srcOrd="1" destOrd="0" presId="urn:microsoft.com/office/officeart/2005/8/layout/orgChart1"/>
    <dgm:cxn modelId="{5BBCB4AE-EFD7-42C6-B0BC-2035457B363D}" type="presOf" srcId="{F51DD0E1-102D-439F-A6DC-E4C982A59A9E}" destId="{279C532F-F4AB-4188-B43C-C71BED2207D6}" srcOrd="0" destOrd="0" presId="urn:microsoft.com/office/officeart/2005/8/layout/orgChart1"/>
    <dgm:cxn modelId="{706BE5C0-85C6-4A1F-A35E-88BA1ABFC467}" type="presOf" srcId="{9F468B38-4282-492F-8BA1-190075019CAB}" destId="{EBC24228-B99C-4A4B-A5AA-3D18AE8DA8F1}" srcOrd="0" destOrd="0" presId="urn:microsoft.com/office/officeart/2005/8/layout/orgChart1"/>
    <dgm:cxn modelId="{D53CB9C6-D980-4E46-ACF0-EC0FA1D24E7F}" srcId="{0732BDD0-D4EE-4EE4-80BD-5FBE1B851EB8}" destId="{F8E14E1F-C586-4CAA-8CF1-5A5F6D90B5AC}" srcOrd="0" destOrd="0" parTransId="{08198CB5-A878-40E6-A1D1-E09BD7F1FE0A}" sibTransId="{B1DD6D7D-B453-460F-9EF7-D7C275FE9614}"/>
    <dgm:cxn modelId="{66DBCDF2-1E09-4C7B-8F39-D27103D2FD90}" type="presOf" srcId="{0732BDD0-D4EE-4EE4-80BD-5FBE1B851EB8}" destId="{F867F601-D042-4EBF-B70C-DE6F181FF5AE}" srcOrd="1" destOrd="0" presId="urn:microsoft.com/office/officeart/2005/8/layout/orgChart1"/>
    <dgm:cxn modelId="{8C5A3EF4-06CC-47F6-ACB0-B10B3B5C1367}" type="presOf" srcId="{0732BDD0-D4EE-4EE4-80BD-5FBE1B851EB8}" destId="{7CC0AFAB-BDB8-4F10-B816-2AD11BDDDF81}" srcOrd="0"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9501327A-6229-4C35-B5DC-A47ECDE6DBFD}" type="presParOf" srcId="{27BA4DA7-2462-4663-A9D0-3480721D5CFF}" destId="{72DA683C-EABF-47C3-857B-905615738372}" srcOrd="0" destOrd="0" presId="urn:microsoft.com/office/officeart/2005/8/layout/orgChart1"/>
    <dgm:cxn modelId="{B34412E0-FBA3-4151-B492-936763C3790E}" type="presParOf" srcId="{72DA683C-EABF-47C3-857B-905615738372}" destId="{4F2278AB-938A-43B8-9A0C-F2AF91F0091C}" srcOrd="0" destOrd="0" presId="urn:microsoft.com/office/officeart/2005/8/layout/orgChart1"/>
    <dgm:cxn modelId="{6A514F9E-7D1D-43F8-BB81-B84C5FC5A99A}" type="presParOf" srcId="{4F2278AB-938A-43B8-9A0C-F2AF91F0091C}" destId="{279C532F-F4AB-4188-B43C-C71BED2207D6}" srcOrd="0" destOrd="0" presId="urn:microsoft.com/office/officeart/2005/8/layout/orgChart1"/>
    <dgm:cxn modelId="{76142111-0AC8-4A44-9EA4-E4486F8A11FD}" type="presParOf" srcId="{4F2278AB-938A-43B8-9A0C-F2AF91F0091C}" destId="{17873DD3-7992-4F3C-8C60-BF70E4ADFA1C}" srcOrd="1" destOrd="0" presId="urn:microsoft.com/office/officeart/2005/8/layout/orgChart1"/>
    <dgm:cxn modelId="{9138E843-FB42-46CD-A324-A442EE0A80DC}" type="presParOf" srcId="{72DA683C-EABF-47C3-857B-905615738372}" destId="{C3D923B1-3C05-4CC9-A6A2-84F7C3780840}" srcOrd="1" destOrd="0" presId="urn:microsoft.com/office/officeart/2005/8/layout/orgChart1"/>
    <dgm:cxn modelId="{56D51C0F-C7D2-4C08-BCF6-07B4724BD712}" type="presParOf" srcId="{C3D923B1-3C05-4CC9-A6A2-84F7C3780840}" destId="{0D8DCDF2-163C-4A44-A192-71F30F105DF9}" srcOrd="0" destOrd="0" presId="urn:microsoft.com/office/officeart/2005/8/layout/orgChart1"/>
    <dgm:cxn modelId="{8A0E2F3E-1602-48FB-A4CF-3B15488FA0C9}" type="presParOf" srcId="{C3D923B1-3C05-4CC9-A6A2-84F7C3780840}" destId="{665BB496-358F-42AB-8ADB-70B9492E837E}" srcOrd="1" destOrd="0" presId="urn:microsoft.com/office/officeart/2005/8/layout/orgChart1"/>
    <dgm:cxn modelId="{7952FCDE-CC6E-468F-9824-C530C36A638E}" type="presParOf" srcId="{665BB496-358F-42AB-8ADB-70B9492E837E}" destId="{F5A5B91B-86FF-4392-B212-4A6E4947ED77}" srcOrd="0" destOrd="0" presId="urn:microsoft.com/office/officeart/2005/8/layout/orgChart1"/>
    <dgm:cxn modelId="{1761D1BD-9E00-4395-8EC1-EA4E0FEFEC14}" type="presParOf" srcId="{F5A5B91B-86FF-4392-B212-4A6E4947ED77}" destId="{7CC0AFAB-BDB8-4F10-B816-2AD11BDDDF81}" srcOrd="0" destOrd="0" presId="urn:microsoft.com/office/officeart/2005/8/layout/orgChart1"/>
    <dgm:cxn modelId="{773C71A7-1A2B-4B14-AB06-9149358B097D}" type="presParOf" srcId="{F5A5B91B-86FF-4392-B212-4A6E4947ED77}" destId="{F867F601-D042-4EBF-B70C-DE6F181FF5AE}" srcOrd="1" destOrd="0" presId="urn:microsoft.com/office/officeart/2005/8/layout/orgChart1"/>
    <dgm:cxn modelId="{8BB06F66-BEF5-46B0-8AC4-36A52B1EA78F}" type="presParOf" srcId="{665BB496-358F-42AB-8ADB-70B9492E837E}" destId="{EBABB56A-69B8-4735-90DE-9CBE5045B855}" srcOrd="1" destOrd="0" presId="urn:microsoft.com/office/officeart/2005/8/layout/orgChart1"/>
    <dgm:cxn modelId="{154366C6-41D8-41C9-8C90-9AD84D88F912}" type="presParOf" srcId="{EBABB56A-69B8-4735-90DE-9CBE5045B855}" destId="{F5A7E881-A2DE-4131-A2D2-3A818715A128}" srcOrd="0" destOrd="0" presId="urn:microsoft.com/office/officeart/2005/8/layout/orgChart1"/>
    <dgm:cxn modelId="{02A007BE-3074-4566-AB49-F93DB274EDEE}" type="presParOf" srcId="{EBABB56A-69B8-4735-90DE-9CBE5045B855}" destId="{FBF234F0-3EB1-4EEA-AEC5-F6666D46A61C}" srcOrd="1" destOrd="0" presId="urn:microsoft.com/office/officeart/2005/8/layout/orgChart1"/>
    <dgm:cxn modelId="{63F2994A-17FF-4EE3-B768-4513320B89EE}" type="presParOf" srcId="{FBF234F0-3EB1-4EEA-AEC5-F6666D46A61C}" destId="{4FB50650-4504-4351-A014-3947507C3F8D}" srcOrd="0" destOrd="0" presId="urn:microsoft.com/office/officeart/2005/8/layout/orgChart1"/>
    <dgm:cxn modelId="{00C68276-CDEC-49E4-948D-C85BE33F26CF}" type="presParOf" srcId="{4FB50650-4504-4351-A014-3947507C3F8D}" destId="{4972E802-4261-405D-BD7E-37740DD04365}" srcOrd="0" destOrd="0" presId="urn:microsoft.com/office/officeart/2005/8/layout/orgChart1"/>
    <dgm:cxn modelId="{EB0C6CE6-EAB1-46A8-BDD7-1A489272BAB9}" type="presParOf" srcId="{4FB50650-4504-4351-A014-3947507C3F8D}" destId="{78EF04EE-1237-40FC-81C7-00A31794C190}" srcOrd="1" destOrd="0" presId="urn:microsoft.com/office/officeart/2005/8/layout/orgChart1"/>
    <dgm:cxn modelId="{9E5B73A4-0D7D-4DB9-9204-9ADEEED2BE2A}" type="presParOf" srcId="{FBF234F0-3EB1-4EEA-AEC5-F6666D46A61C}" destId="{9B3F3A83-5313-49DA-AD6D-EC3F8C0FDC82}" srcOrd="1" destOrd="0" presId="urn:microsoft.com/office/officeart/2005/8/layout/orgChart1"/>
    <dgm:cxn modelId="{368A7B5A-6D9B-46FD-9B1C-A77E79C94BDA}" type="presParOf" srcId="{FBF234F0-3EB1-4EEA-AEC5-F6666D46A61C}" destId="{D6F08C66-9A0E-4B64-BDE8-6494A201452F}" srcOrd="2" destOrd="0" presId="urn:microsoft.com/office/officeart/2005/8/layout/orgChart1"/>
    <dgm:cxn modelId="{3C3E15FC-8562-412F-8143-2C22792D21C7}" type="presParOf" srcId="{665BB496-358F-42AB-8ADB-70B9492E837E}" destId="{6354AD07-44F5-40D0-A11A-1F43C5A08564}" srcOrd="2" destOrd="0" presId="urn:microsoft.com/office/officeart/2005/8/layout/orgChart1"/>
    <dgm:cxn modelId="{188E9886-7D08-4067-A3FF-4C605A57FA7E}" type="presParOf" srcId="{C3D923B1-3C05-4CC9-A6A2-84F7C3780840}" destId="{EBC24228-B99C-4A4B-A5AA-3D18AE8DA8F1}" srcOrd="2" destOrd="0" presId="urn:microsoft.com/office/officeart/2005/8/layout/orgChart1"/>
    <dgm:cxn modelId="{25815099-DBFF-4372-8D31-DF59F0BB81D8}" type="presParOf" srcId="{C3D923B1-3C05-4CC9-A6A2-84F7C3780840}" destId="{C2699F5A-4861-47DE-B782-88EAA000A492}" srcOrd="3" destOrd="0" presId="urn:microsoft.com/office/officeart/2005/8/layout/orgChart1"/>
    <dgm:cxn modelId="{DE2D97D9-D95F-4673-935D-7DA41495B2A6}" type="presParOf" srcId="{C2699F5A-4861-47DE-B782-88EAA000A492}" destId="{3CBCFC19-1B0D-49B7-A208-4A7B1D357ADE}" srcOrd="0" destOrd="0" presId="urn:microsoft.com/office/officeart/2005/8/layout/orgChart1"/>
    <dgm:cxn modelId="{C7B70FC5-A9AA-422F-A792-9597DAC75CB2}" type="presParOf" srcId="{3CBCFC19-1B0D-49B7-A208-4A7B1D357ADE}" destId="{670BB953-6514-41E8-81B0-8C86420AC2F9}" srcOrd="0" destOrd="0" presId="urn:microsoft.com/office/officeart/2005/8/layout/orgChart1"/>
    <dgm:cxn modelId="{39BE8819-B020-4455-A02F-B4E8A9EB6317}" type="presParOf" srcId="{3CBCFC19-1B0D-49B7-A208-4A7B1D357ADE}" destId="{4B89C6C3-20A8-4F88-B061-42214BB589E1}" srcOrd="1" destOrd="0" presId="urn:microsoft.com/office/officeart/2005/8/layout/orgChart1"/>
    <dgm:cxn modelId="{42D3EDFF-89E0-43DB-BE79-1BEB36ACEC38}" type="presParOf" srcId="{C2699F5A-4861-47DE-B782-88EAA000A492}" destId="{E3BFD7A4-00EB-4ABC-A624-C488FBCD5D8C}" srcOrd="1" destOrd="0" presId="urn:microsoft.com/office/officeart/2005/8/layout/orgChart1"/>
    <dgm:cxn modelId="{E70B59BC-A495-4FF9-9FB2-D7C684D21817}" type="presParOf" srcId="{C2699F5A-4861-47DE-B782-88EAA000A492}" destId="{0C2DAB9F-8E7F-429B-8A1A-F550811D56FB}" srcOrd="2" destOrd="0" presId="urn:microsoft.com/office/officeart/2005/8/layout/orgChart1"/>
    <dgm:cxn modelId="{C5BCAAC5-3443-4120-B0FF-DCA008A245CB}"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B7C1E-5DD6-48E3-B077-8EAA6BD492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951A8C-B586-4C9B-A225-85147EF2AD95}">
      <dgm:prSet phldrT="[Text]" custT="1"/>
      <dgm:spPr>
        <a:solidFill>
          <a:schemeClr val="accent6">
            <a:lumMod val="20000"/>
            <a:lumOff val="80000"/>
          </a:schemeClr>
        </a:solidFill>
        <a:ln>
          <a:solidFill>
            <a:schemeClr val="tx1"/>
          </a:solidFill>
        </a:ln>
      </dgm:spPr>
      <dgm:t>
        <a:bodyPr/>
        <a:lstStyle/>
        <a:p>
          <a:pPr algn="ctr"/>
          <a:r>
            <a:rPr lang="en-US" sz="2000">
              <a:solidFill>
                <a:schemeClr val="tx1"/>
              </a:solidFill>
              <a:latin typeface="Arial" panose="020B0604020202020204" pitchFamily="34" charset="0"/>
              <a:cs typeface="Arial" panose="020B0604020202020204" pitchFamily="34" charset="0"/>
            </a:rPr>
            <a:t>Support staff contracts</a:t>
          </a:r>
        </a:p>
      </dgm:t>
    </dgm:pt>
    <dgm:pt modelId="{14235D4A-ED58-46B4-9954-0087A87179C7}" type="parTrans" cxnId="{A9245B9F-1DE9-4DE4-8441-B7589C2A43F1}">
      <dgm:prSet/>
      <dgm:spPr/>
      <dgm:t>
        <a:bodyPr/>
        <a:lstStyle/>
        <a:p>
          <a:endParaRPr lang="en-US"/>
        </a:p>
      </dgm:t>
    </dgm:pt>
    <dgm:pt modelId="{7C1B6966-BEA3-44C8-A3A1-B4500B27DC75}" type="sibTrans" cxnId="{A9245B9F-1DE9-4DE4-8441-B7589C2A43F1}">
      <dgm:prSet/>
      <dgm:spPr/>
      <dgm:t>
        <a:bodyPr/>
        <a:lstStyle/>
        <a:p>
          <a:endParaRPr lang="en-US"/>
        </a:p>
      </dgm:t>
    </dgm:pt>
    <dgm:pt modelId="{62E968F0-6D6E-45D7-9A71-D1727854BB61}" type="pres">
      <dgm:prSet presAssocID="{5DBB7C1E-5DD6-48E3-B077-8EAA6BD4927B}" presName="linear" presStyleCnt="0">
        <dgm:presLayoutVars>
          <dgm:animLvl val="lvl"/>
          <dgm:resizeHandles val="exact"/>
        </dgm:presLayoutVars>
      </dgm:prSet>
      <dgm:spPr/>
    </dgm:pt>
    <dgm:pt modelId="{2EBF58EF-90A6-4AD9-880A-5A3E60455F41}" type="pres">
      <dgm:prSet presAssocID="{70951A8C-B586-4C9B-A225-85147EF2AD95}" presName="parentText" presStyleLbl="node1" presStyleIdx="0" presStyleCnt="1" custLinFactNeighborX="5753" custLinFactNeighborY="16667">
        <dgm:presLayoutVars>
          <dgm:chMax val="0"/>
          <dgm:bulletEnabled val="1"/>
        </dgm:presLayoutVars>
      </dgm:prSet>
      <dgm:spPr/>
    </dgm:pt>
  </dgm:ptLst>
  <dgm:cxnLst>
    <dgm:cxn modelId="{6F322798-BA5F-41B9-8249-4F1BDDB0CDC9}" type="presOf" srcId="{70951A8C-B586-4C9B-A225-85147EF2AD95}" destId="{2EBF58EF-90A6-4AD9-880A-5A3E60455F41}" srcOrd="0" destOrd="0" presId="urn:microsoft.com/office/officeart/2005/8/layout/vList2"/>
    <dgm:cxn modelId="{A9245B9F-1DE9-4DE4-8441-B7589C2A43F1}" srcId="{5DBB7C1E-5DD6-48E3-B077-8EAA6BD4927B}" destId="{70951A8C-B586-4C9B-A225-85147EF2AD95}" srcOrd="0" destOrd="0" parTransId="{14235D4A-ED58-46B4-9954-0087A87179C7}" sibTransId="{7C1B6966-BEA3-44C8-A3A1-B4500B27DC75}"/>
    <dgm:cxn modelId="{129AC2DF-01E3-43E0-967E-278B8C55732A}" type="presOf" srcId="{5DBB7C1E-5DD6-48E3-B077-8EAA6BD4927B}" destId="{62E968F0-6D6E-45D7-9A71-D1727854BB61}" srcOrd="0" destOrd="0" presId="urn:microsoft.com/office/officeart/2005/8/layout/vList2"/>
    <dgm:cxn modelId="{F082B3E9-0A42-4A36-892A-E1A9E817FC68}" type="presParOf" srcId="{62E968F0-6D6E-45D7-9A71-D1727854BB61}" destId="{2EBF58EF-90A6-4AD9-880A-5A3E60455F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BB7C1E-5DD6-48E3-B077-8EAA6BD492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951A8C-B586-4C9B-A225-85147EF2AD95}">
      <dgm:prSet phldrT="[Text]" custT="1"/>
      <dgm:spPr>
        <a:solidFill>
          <a:schemeClr val="accent6">
            <a:lumMod val="60000"/>
            <a:lumOff val="40000"/>
          </a:schemeClr>
        </a:solidFill>
        <a:ln>
          <a:solidFill>
            <a:schemeClr val="tx1"/>
          </a:solidFill>
        </a:ln>
      </dgm:spPr>
      <dgm:t>
        <a:bodyPr/>
        <a:lstStyle/>
        <a:p>
          <a:pPr algn="ctr"/>
          <a:r>
            <a:rPr lang="en-US" sz="2000">
              <a:solidFill>
                <a:schemeClr val="tx1"/>
              </a:solidFill>
              <a:latin typeface="Arial" panose="020B0604020202020204" pitchFamily="34" charset="0"/>
              <a:cs typeface="Arial" panose="020B0604020202020204" pitchFamily="34" charset="0"/>
            </a:rPr>
            <a:t>Academic staff contracts</a:t>
          </a:r>
        </a:p>
      </dgm:t>
    </dgm:pt>
    <dgm:pt modelId="{14235D4A-ED58-46B4-9954-0087A87179C7}" type="parTrans" cxnId="{A9245B9F-1DE9-4DE4-8441-B7589C2A43F1}">
      <dgm:prSet/>
      <dgm:spPr/>
      <dgm:t>
        <a:bodyPr/>
        <a:lstStyle/>
        <a:p>
          <a:endParaRPr lang="en-US"/>
        </a:p>
      </dgm:t>
    </dgm:pt>
    <dgm:pt modelId="{7C1B6966-BEA3-44C8-A3A1-B4500B27DC75}" type="sibTrans" cxnId="{A9245B9F-1DE9-4DE4-8441-B7589C2A43F1}">
      <dgm:prSet/>
      <dgm:spPr/>
      <dgm:t>
        <a:bodyPr/>
        <a:lstStyle/>
        <a:p>
          <a:endParaRPr lang="en-US"/>
        </a:p>
      </dgm:t>
    </dgm:pt>
    <dgm:pt modelId="{62E968F0-6D6E-45D7-9A71-D1727854BB61}" type="pres">
      <dgm:prSet presAssocID="{5DBB7C1E-5DD6-48E3-B077-8EAA6BD4927B}" presName="linear" presStyleCnt="0">
        <dgm:presLayoutVars>
          <dgm:animLvl val="lvl"/>
          <dgm:resizeHandles val="exact"/>
        </dgm:presLayoutVars>
      </dgm:prSet>
      <dgm:spPr/>
    </dgm:pt>
    <dgm:pt modelId="{2EBF58EF-90A6-4AD9-880A-5A3E60455F41}" type="pres">
      <dgm:prSet presAssocID="{70951A8C-B586-4C9B-A225-85147EF2AD95}" presName="parentText" presStyleLbl="node1" presStyleIdx="0" presStyleCnt="1" custLinFactNeighborX="5753" custLinFactNeighborY="16667">
        <dgm:presLayoutVars>
          <dgm:chMax val="0"/>
          <dgm:bulletEnabled val="1"/>
        </dgm:presLayoutVars>
      </dgm:prSet>
      <dgm:spPr/>
    </dgm:pt>
  </dgm:ptLst>
  <dgm:cxnLst>
    <dgm:cxn modelId="{6F322798-BA5F-41B9-8249-4F1BDDB0CDC9}" type="presOf" srcId="{70951A8C-B586-4C9B-A225-85147EF2AD95}" destId="{2EBF58EF-90A6-4AD9-880A-5A3E60455F41}" srcOrd="0" destOrd="0" presId="urn:microsoft.com/office/officeart/2005/8/layout/vList2"/>
    <dgm:cxn modelId="{A9245B9F-1DE9-4DE4-8441-B7589C2A43F1}" srcId="{5DBB7C1E-5DD6-48E3-B077-8EAA6BD4927B}" destId="{70951A8C-B586-4C9B-A225-85147EF2AD95}" srcOrd="0" destOrd="0" parTransId="{14235D4A-ED58-46B4-9954-0087A87179C7}" sibTransId="{7C1B6966-BEA3-44C8-A3A1-B4500B27DC75}"/>
    <dgm:cxn modelId="{129AC2DF-01E3-43E0-967E-278B8C55732A}" type="presOf" srcId="{5DBB7C1E-5DD6-48E3-B077-8EAA6BD4927B}" destId="{62E968F0-6D6E-45D7-9A71-D1727854BB61}" srcOrd="0" destOrd="0" presId="urn:microsoft.com/office/officeart/2005/8/layout/vList2"/>
    <dgm:cxn modelId="{F082B3E9-0A42-4A36-892A-E1A9E817FC68}" type="presParOf" srcId="{62E968F0-6D6E-45D7-9A71-D1727854BB61}" destId="{2EBF58EF-90A6-4AD9-880A-5A3E60455F4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8B826-D0B3-4F80-9CEC-EB8AE565D018}"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C229E326-5A7C-4027-B001-9FB52FCB4FE1}">
      <dgm:prSet phldrT="[Text]" phldr="0"/>
      <dgm:spPr/>
      <dgm:t>
        <a:bodyPr/>
        <a:lstStyle/>
        <a:p>
          <a:pPr rtl="0"/>
          <a:r>
            <a:rPr lang="en-US">
              <a:latin typeface="Gill Sans MT" panose="020B0502020104020203"/>
            </a:rPr>
            <a:t>Academic Specialist Handbook</a:t>
          </a:r>
          <a:endParaRPr lang="en-US"/>
        </a:p>
      </dgm:t>
    </dgm:pt>
    <dgm:pt modelId="{9542D38B-D8C4-4F23-B7CB-3B847DB963F9}" type="parTrans" cxnId="{F2526ABC-62B8-42DF-AC19-DD3670135862}">
      <dgm:prSet/>
      <dgm:spPr/>
      <dgm:t>
        <a:bodyPr/>
        <a:lstStyle/>
        <a:p>
          <a:endParaRPr lang="en-US"/>
        </a:p>
      </dgm:t>
    </dgm:pt>
    <dgm:pt modelId="{8AD34573-5336-412B-9022-A33691B69F5B}" type="sibTrans" cxnId="{F2526ABC-62B8-42DF-AC19-DD3670135862}">
      <dgm:prSet/>
      <dgm:spPr/>
      <dgm:t>
        <a:bodyPr/>
        <a:lstStyle/>
        <a:p>
          <a:endParaRPr lang="en-US"/>
        </a:p>
      </dgm:t>
    </dgm:pt>
    <dgm:pt modelId="{FE052435-0F89-4660-9D9F-491C40D82F12}">
      <dgm:prSet phldrT="[Text]" phldr="0"/>
      <dgm:spPr/>
      <dgm:t>
        <a:bodyPr/>
        <a:lstStyle/>
        <a:p>
          <a:pPr rtl="0"/>
          <a:r>
            <a:rPr lang="en-US">
              <a:latin typeface="Gill Sans MT" panose="020B0502020104020203"/>
            </a:rPr>
            <a:t>Faculty Handbook (Discipline and Dismissal of Tenure Faculty for Cause)</a:t>
          </a:r>
          <a:endParaRPr lang="en-US"/>
        </a:p>
      </dgm:t>
    </dgm:pt>
    <dgm:pt modelId="{945B347D-42CE-4C1F-90A6-76DA8DDD9681}" type="parTrans" cxnId="{69055A98-44D4-4F57-97D8-F3226CDBFB1D}">
      <dgm:prSet/>
      <dgm:spPr/>
      <dgm:t>
        <a:bodyPr/>
        <a:lstStyle/>
        <a:p>
          <a:endParaRPr lang="en-US"/>
        </a:p>
      </dgm:t>
    </dgm:pt>
    <dgm:pt modelId="{9AE89EEE-1AB1-4C0E-A451-60085E0A002D}" type="sibTrans" cxnId="{69055A98-44D4-4F57-97D8-F3226CDBFB1D}">
      <dgm:prSet/>
      <dgm:spPr/>
      <dgm:t>
        <a:bodyPr/>
        <a:lstStyle/>
        <a:p>
          <a:endParaRPr lang="en-US"/>
        </a:p>
      </dgm:t>
    </dgm:pt>
    <dgm:pt modelId="{98A91837-2569-49FD-9339-C82722D4F445}">
      <dgm:prSet phldrT="[Text]" phldr="0"/>
      <dgm:spPr/>
      <dgm:t>
        <a:bodyPr/>
        <a:lstStyle/>
        <a:p>
          <a:pPr rtl="0"/>
          <a:r>
            <a:rPr lang="en-US">
              <a:latin typeface="Gill Sans MT" panose="020B0502020104020203"/>
            </a:rPr>
            <a:t>Health Professions (HP) Handbook </a:t>
          </a:r>
          <a:endParaRPr lang="en-US"/>
        </a:p>
      </dgm:t>
    </dgm:pt>
    <dgm:pt modelId="{28007DAA-025F-4D60-8B91-ACBCEA058600}" type="parTrans" cxnId="{9623478E-EA89-4E0F-9B97-EC940AEFF23E}">
      <dgm:prSet/>
      <dgm:spPr/>
      <dgm:t>
        <a:bodyPr/>
        <a:lstStyle/>
        <a:p>
          <a:endParaRPr lang="en-US"/>
        </a:p>
      </dgm:t>
    </dgm:pt>
    <dgm:pt modelId="{05DD20D9-DED2-45C4-8CFA-4C552B62E401}" type="sibTrans" cxnId="{9623478E-EA89-4E0F-9B97-EC940AEFF23E}">
      <dgm:prSet/>
      <dgm:spPr/>
      <dgm:t>
        <a:bodyPr/>
        <a:lstStyle/>
        <a:p>
          <a:endParaRPr lang="en-US"/>
        </a:p>
      </dgm:t>
    </dgm:pt>
    <dgm:pt modelId="{AF40DB80-997C-4371-84A1-47DC8C4F5733}">
      <dgm:prSet phldrT="[Text]" phldr="0"/>
      <dgm:spPr/>
      <dgm:t>
        <a:bodyPr/>
        <a:lstStyle/>
        <a:p>
          <a:pPr rtl="0"/>
          <a:r>
            <a:rPr lang="en-US">
              <a:latin typeface="Gill Sans MT" panose="020B0502020104020203"/>
            </a:rPr>
            <a:t>Librarian Personnel Handbook</a:t>
          </a:r>
          <a:endParaRPr lang="en-US"/>
        </a:p>
      </dgm:t>
    </dgm:pt>
    <dgm:pt modelId="{62DDB497-EC88-476C-A71A-86C32B18ED66}" type="parTrans" cxnId="{9830F572-C046-4ABE-821B-35D7E78053A3}">
      <dgm:prSet/>
      <dgm:spPr/>
      <dgm:t>
        <a:bodyPr/>
        <a:lstStyle/>
        <a:p>
          <a:endParaRPr lang="en-US"/>
        </a:p>
      </dgm:t>
    </dgm:pt>
    <dgm:pt modelId="{8A8F27B4-1CFD-44B8-8B85-3EC9F163D54B}" type="sibTrans" cxnId="{9830F572-C046-4ABE-821B-35D7E78053A3}">
      <dgm:prSet/>
      <dgm:spPr/>
      <dgm:t>
        <a:bodyPr/>
        <a:lstStyle/>
        <a:p>
          <a:endParaRPr lang="en-US"/>
        </a:p>
      </dgm:t>
    </dgm:pt>
    <dgm:pt modelId="{4D3EE038-7711-446B-B7E9-845DEA375F3F}">
      <dgm:prSet phldrT="[Text]" phldr="0"/>
      <dgm:spPr/>
      <dgm:t>
        <a:bodyPr/>
        <a:lstStyle/>
        <a:p>
          <a:pPr rtl="0"/>
          <a:r>
            <a:rPr lang="en-US">
              <a:latin typeface="Gill Sans MT" panose="020B0502020104020203"/>
            </a:rPr>
            <a:t>Postdoctoral Scholars </a:t>
          </a:r>
          <a:endParaRPr lang="en-US"/>
        </a:p>
      </dgm:t>
    </dgm:pt>
    <dgm:pt modelId="{401660AF-F66B-41BB-91FF-2B686A9269C9}" type="parTrans" cxnId="{07280422-0173-4795-947C-24B05596E815}">
      <dgm:prSet/>
      <dgm:spPr/>
      <dgm:t>
        <a:bodyPr/>
        <a:lstStyle/>
        <a:p>
          <a:endParaRPr lang="en-US"/>
        </a:p>
      </dgm:t>
    </dgm:pt>
    <dgm:pt modelId="{82D26501-215A-4B4E-A318-60770E774EC5}" type="sibTrans" cxnId="{07280422-0173-4795-947C-24B05596E815}">
      <dgm:prSet/>
      <dgm:spPr/>
      <dgm:t>
        <a:bodyPr/>
        <a:lstStyle/>
        <a:p>
          <a:endParaRPr lang="en-US"/>
        </a:p>
      </dgm:t>
    </dgm:pt>
    <dgm:pt modelId="{F5C1A640-A58B-4787-925E-495FDB273B10}">
      <dgm:prSet phldr="0"/>
      <dgm:spPr/>
      <dgm:t>
        <a:bodyPr/>
        <a:lstStyle/>
        <a:p>
          <a:pPr rtl="0"/>
          <a:r>
            <a:rPr lang="en-US">
              <a:latin typeface="Gill Sans MT" panose="020B0502020104020203"/>
            </a:rPr>
            <a:t>Fixed-Term Faculty Appointment</a:t>
          </a:r>
        </a:p>
      </dgm:t>
    </dgm:pt>
    <dgm:pt modelId="{938F5293-5A76-4787-AD1A-846F8E70656D}" type="parTrans" cxnId="{6E3CC59C-852A-41F3-9B83-731F19A0B712}">
      <dgm:prSet/>
      <dgm:spPr/>
    </dgm:pt>
    <dgm:pt modelId="{B821BC58-2607-4257-9B49-26CE52CBF661}" type="sibTrans" cxnId="{6E3CC59C-852A-41F3-9B83-731F19A0B712}">
      <dgm:prSet/>
      <dgm:spPr/>
    </dgm:pt>
    <dgm:pt modelId="{6577DFC4-494B-435F-86A3-7C545198EBD7}">
      <dgm:prSet phldr="0"/>
      <dgm:spPr/>
      <dgm:t>
        <a:bodyPr/>
        <a:lstStyle/>
        <a:p>
          <a:pPr rtl="0"/>
          <a:r>
            <a:rPr lang="en-US">
              <a:latin typeface="Gill Sans MT" panose="020B0502020104020203"/>
            </a:rPr>
            <a:t>FRIB Continuing Appointment System Handbook</a:t>
          </a:r>
        </a:p>
      </dgm:t>
    </dgm:pt>
    <dgm:pt modelId="{E9313AEC-A857-406F-AC5C-63387337C715}" type="parTrans" cxnId="{A1230447-B14F-4BA7-B41E-AB0E1F491FCF}">
      <dgm:prSet/>
      <dgm:spPr/>
    </dgm:pt>
    <dgm:pt modelId="{11ECCA71-33FC-4F12-ACDC-ABB6EC0B12BF}" type="sibTrans" cxnId="{A1230447-B14F-4BA7-B41E-AB0E1F491FCF}">
      <dgm:prSet/>
      <dgm:spPr/>
    </dgm:pt>
    <dgm:pt modelId="{05A62FAB-316F-4EE8-8CCF-AAF1D2ECE5F7}" type="pres">
      <dgm:prSet presAssocID="{73C8B826-D0B3-4F80-9CEC-EB8AE565D018}" presName="diagram" presStyleCnt="0">
        <dgm:presLayoutVars>
          <dgm:dir/>
          <dgm:resizeHandles val="exact"/>
        </dgm:presLayoutVars>
      </dgm:prSet>
      <dgm:spPr/>
    </dgm:pt>
    <dgm:pt modelId="{3C52C501-D9E8-40B8-A662-E708A3C7A61E}" type="pres">
      <dgm:prSet presAssocID="{C229E326-5A7C-4027-B001-9FB52FCB4FE1}" presName="node" presStyleLbl="node1" presStyleIdx="0" presStyleCnt="7">
        <dgm:presLayoutVars>
          <dgm:bulletEnabled val="1"/>
        </dgm:presLayoutVars>
      </dgm:prSet>
      <dgm:spPr/>
    </dgm:pt>
    <dgm:pt modelId="{9AD8F8B2-8E1E-4B54-8F1E-3045D37266F6}" type="pres">
      <dgm:prSet presAssocID="{8AD34573-5336-412B-9022-A33691B69F5B}" presName="sibTrans" presStyleCnt="0"/>
      <dgm:spPr/>
    </dgm:pt>
    <dgm:pt modelId="{7B348827-67F8-4685-8AE6-3C3BE366D35D}" type="pres">
      <dgm:prSet presAssocID="{FE052435-0F89-4660-9D9F-491C40D82F12}" presName="node" presStyleLbl="node1" presStyleIdx="1" presStyleCnt="7">
        <dgm:presLayoutVars>
          <dgm:bulletEnabled val="1"/>
        </dgm:presLayoutVars>
      </dgm:prSet>
      <dgm:spPr/>
    </dgm:pt>
    <dgm:pt modelId="{D60C6939-F919-4709-8C08-B990BFB4DCCA}" type="pres">
      <dgm:prSet presAssocID="{9AE89EEE-1AB1-4C0E-A451-60085E0A002D}" presName="sibTrans" presStyleCnt="0"/>
      <dgm:spPr/>
    </dgm:pt>
    <dgm:pt modelId="{909E6F2F-F994-4553-87CE-DA38AD3230A3}" type="pres">
      <dgm:prSet presAssocID="{F5C1A640-A58B-4787-925E-495FDB273B10}" presName="node" presStyleLbl="node1" presStyleIdx="2" presStyleCnt="7">
        <dgm:presLayoutVars>
          <dgm:bulletEnabled val="1"/>
        </dgm:presLayoutVars>
      </dgm:prSet>
      <dgm:spPr/>
    </dgm:pt>
    <dgm:pt modelId="{884BBACA-82C2-4419-960C-59B2C1A9D2B6}" type="pres">
      <dgm:prSet presAssocID="{B821BC58-2607-4257-9B49-26CE52CBF661}" presName="sibTrans" presStyleCnt="0"/>
      <dgm:spPr/>
    </dgm:pt>
    <dgm:pt modelId="{26EF5892-E2DD-4F39-A727-5261168FC8DB}" type="pres">
      <dgm:prSet presAssocID="{6577DFC4-494B-435F-86A3-7C545198EBD7}" presName="node" presStyleLbl="node1" presStyleIdx="3" presStyleCnt="7">
        <dgm:presLayoutVars>
          <dgm:bulletEnabled val="1"/>
        </dgm:presLayoutVars>
      </dgm:prSet>
      <dgm:spPr/>
    </dgm:pt>
    <dgm:pt modelId="{F681BF21-F96D-4103-8C5B-C88F5CE49BCE}" type="pres">
      <dgm:prSet presAssocID="{11ECCA71-33FC-4F12-ACDC-ABB6EC0B12BF}" presName="sibTrans" presStyleCnt="0"/>
      <dgm:spPr/>
    </dgm:pt>
    <dgm:pt modelId="{B98C20FC-9D43-405D-AE28-F05D39E829D4}" type="pres">
      <dgm:prSet presAssocID="{98A91837-2569-49FD-9339-C82722D4F445}" presName="node" presStyleLbl="node1" presStyleIdx="4" presStyleCnt="7">
        <dgm:presLayoutVars>
          <dgm:bulletEnabled val="1"/>
        </dgm:presLayoutVars>
      </dgm:prSet>
      <dgm:spPr/>
    </dgm:pt>
    <dgm:pt modelId="{8005F923-2182-45EA-BFC4-845FF40C7B72}" type="pres">
      <dgm:prSet presAssocID="{05DD20D9-DED2-45C4-8CFA-4C552B62E401}" presName="sibTrans" presStyleCnt="0"/>
      <dgm:spPr/>
    </dgm:pt>
    <dgm:pt modelId="{AD3FCD41-E094-4921-BB3C-1282AB4C9C8E}" type="pres">
      <dgm:prSet presAssocID="{AF40DB80-997C-4371-84A1-47DC8C4F5733}" presName="node" presStyleLbl="node1" presStyleIdx="5" presStyleCnt="7">
        <dgm:presLayoutVars>
          <dgm:bulletEnabled val="1"/>
        </dgm:presLayoutVars>
      </dgm:prSet>
      <dgm:spPr/>
    </dgm:pt>
    <dgm:pt modelId="{028102CB-B79D-4FF1-BF8C-5B1AA590B80D}" type="pres">
      <dgm:prSet presAssocID="{8A8F27B4-1CFD-44B8-8B85-3EC9F163D54B}" presName="sibTrans" presStyleCnt="0"/>
      <dgm:spPr/>
    </dgm:pt>
    <dgm:pt modelId="{8C6F5464-0FA4-4BC9-AD7F-9A83DC98333E}" type="pres">
      <dgm:prSet presAssocID="{4D3EE038-7711-446B-B7E9-845DEA375F3F}" presName="node" presStyleLbl="node1" presStyleIdx="6" presStyleCnt="7">
        <dgm:presLayoutVars>
          <dgm:bulletEnabled val="1"/>
        </dgm:presLayoutVars>
      </dgm:prSet>
      <dgm:spPr/>
    </dgm:pt>
  </dgm:ptLst>
  <dgm:cxnLst>
    <dgm:cxn modelId="{F0358E00-1108-412C-871B-C19FC16FC1FB}" type="presOf" srcId="{98A91837-2569-49FD-9339-C82722D4F445}" destId="{B98C20FC-9D43-405D-AE28-F05D39E829D4}" srcOrd="0" destOrd="0" presId="urn:microsoft.com/office/officeart/2005/8/layout/default"/>
    <dgm:cxn modelId="{69A55003-8743-42F5-8996-1167FB2A9C64}" type="presOf" srcId="{6577DFC4-494B-435F-86A3-7C545198EBD7}" destId="{26EF5892-E2DD-4F39-A727-5261168FC8DB}" srcOrd="0" destOrd="0" presId="urn:microsoft.com/office/officeart/2005/8/layout/default"/>
    <dgm:cxn modelId="{E3D2C40A-0504-40B8-8B98-6CC60A4F68B5}" type="presOf" srcId="{C229E326-5A7C-4027-B001-9FB52FCB4FE1}" destId="{3C52C501-D9E8-40B8-A662-E708A3C7A61E}" srcOrd="0" destOrd="0" presId="urn:microsoft.com/office/officeart/2005/8/layout/default"/>
    <dgm:cxn modelId="{9318151D-18E6-400E-856F-4D9AC01A5F6E}" type="presOf" srcId="{73C8B826-D0B3-4F80-9CEC-EB8AE565D018}" destId="{05A62FAB-316F-4EE8-8CCF-AAF1D2ECE5F7}" srcOrd="0" destOrd="0" presId="urn:microsoft.com/office/officeart/2005/8/layout/default"/>
    <dgm:cxn modelId="{07280422-0173-4795-947C-24B05596E815}" srcId="{73C8B826-D0B3-4F80-9CEC-EB8AE565D018}" destId="{4D3EE038-7711-446B-B7E9-845DEA375F3F}" srcOrd="6" destOrd="0" parTransId="{401660AF-F66B-41BB-91FF-2B686A9269C9}" sibTransId="{82D26501-215A-4B4E-A318-60770E774EC5}"/>
    <dgm:cxn modelId="{2B861E2F-A825-438A-8D29-95EC43C659D8}" type="presOf" srcId="{4D3EE038-7711-446B-B7E9-845DEA375F3F}" destId="{8C6F5464-0FA4-4BC9-AD7F-9A83DC98333E}" srcOrd="0" destOrd="0" presId="urn:microsoft.com/office/officeart/2005/8/layout/default"/>
    <dgm:cxn modelId="{494A053A-B265-494E-80DD-AAD6FC53587A}" type="presOf" srcId="{AF40DB80-997C-4371-84A1-47DC8C4F5733}" destId="{AD3FCD41-E094-4921-BB3C-1282AB4C9C8E}" srcOrd="0" destOrd="0" presId="urn:microsoft.com/office/officeart/2005/8/layout/default"/>
    <dgm:cxn modelId="{A1230447-B14F-4BA7-B41E-AB0E1F491FCF}" srcId="{73C8B826-D0B3-4F80-9CEC-EB8AE565D018}" destId="{6577DFC4-494B-435F-86A3-7C545198EBD7}" srcOrd="3" destOrd="0" parTransId="{E9313AEC-A857-406F-AC5C-63387337C715}" sibTransId="{11ECCA71-33FC-4F12-ACDC-ABB6EC0B12BF}"/>
    <dgm:cxn modelId="{9830F572-C046-4ABE-821B-35D7E78053A3}" srcId="{73C8B826-D0B3-4F80-9CEC-EB8AE565D018}" destId="{AF40DB80-997C-4371-84A1-47DC8C4F5733}" srcOrd="5" destOrd="0" parTransId="{62DDB497-EC88-476C-A71A-86C32B18ED66}" sibTransId="{8A8F27B4-1CFD-44B8-8B85-3EC9F163D54B}"/>
    <dgm:cxn modelId="{9623478E-EA89-4E0F-9B97-EC940AEFF23E}" srcId="{73C8B826-D0B3-4F80-9CEC-EB8AE565D018}" destId="{98A91837-2569-49FD-9339-C82722D4F445}" srcOrd="4" destOrd="0" parTransId="{28007DAA-025F-4D60-8B91-ACBCEA058600}" sibTransId="{05DD20D9-DED2-45C4-8CFA-4C552B62E401}"/>
    <dgm:cxn modelId="{69055A98-44D4-4F57-97D8-F3226CDBFB1D}" srcId="{73C8B826-D0B3-4F80-9CEC-EB8AE565D018}" destId="{FE052435-0F89-4660-9D9F-491C40D82F12}" srcOrd="1" destOrd="0" parTransId="{945B347D-42CE-4C1F-90A6-76DA8DDD9681}" sibTransId="{9AE89EEE-1AB1-4C0E-A451-60085E0A002D}"/>
    <dgm:cxn modelId="{6E3CC59C-852A-41F3-9B83-731F19A0B712}" srcId="{73C8B826-D0B3-4F80-9CEC-EB8AE565D018}" destId="{F5C1A640-A58B-4787-925E-495FDB273B10}" srcOrd="2" destOrd="0" parTransId="{938F5293-5A76-4787-AD1A-846F8E70656D}" sibTransId="{B821BC58-2607-4257-9B49-26CE52CBF661}"/>
    <dgm:cxn modelId="{F2526ABC-62B8-42DF-AC19-DD3670135862}" srcId="{73C8B826-D0B3-4F80-9CEC-EB8AE565D018}" destId="{C229E326-5A7C-4027-B001-9FB52FCB4FE1}" srcOrd="0" destOrd="0" parTransId="{9542D38B-D8C4-4F23-B7CB-3B847DB963F9}" sibTransId="{8AD34573-5336-412B-9022-A33691B69F5B}"/>
    <dgm:cxn modelId="{611AB2D2-6BAD-40E8-BC68-CA84B7C82B53}" type="presOf" srcId="{FE052435-0F89-4660-9D9F-491C40D82F12}" destId="{7B348827-67F8-4685-8AE6-3C3BE366D35D}" srcOrd="0" destOrd="0" presId="urn:microsoft.com/office/officeart/2005/8/layout/default"/>
    <dgm:cxn modelId="{7F9C1FED-94AC-4028-99F2-E143CF8E7999}" type="presOf" srcId="{F5C1A640-A58B-4787-925E-495FDB273B10}" destId="{909E6F2F-F994-4553-87CE-DA38AD3230A3}" srcOrd="0" destOrd="0" presId="urn:microsoft.com/office/officeart/2005/8/layout/default"/>
    <dgm:cxn modelId="{307A3249-63F9-44F7-B6BF-7505F85F7348}" type="presParOf" srcId="{05A62FAB-316F-4EE8-8CCF-AAF1D2ECE5F7}" destId="{3C52C501-D9E8-40B8-A662-E708A3C7A61E}" srcOrd="0" destOrd="0" presId="urn:microsoft.com/office/officeart/2005/8/layout/default"/>
    <dgm:cxn modelId="{D6D8A099-2B4C-4F95-8FCC-5D04E53B5DCC}" type="presParOf" srcId="{05A62FAB-316F-4EE8-8CCF-AAF1D2ECE5F7}" destId="{9AD8F8B2-8E1E-4B54-8F1E-3045D37266F6}" srcOrd="1" destOrd="0" presId="urn:microsoft.com/office/officeart/2005/8/layout/default"/>
    <dgm:cxn modelId="{E2F4E40F-D587-4E14-BF8D-8791CB710022}" type="presParOf" srcId="{05A62FAB-316F-4EE8-8CCF-AAF1D2ECE5F7}" destId="{7B348827-67F8-4685-8AE6-3C3BE366D35D}" srcOrd="2" destOrd="0" presId="urn:microsoft.com/office/officeart/2005/8/layout/default"/>
    <dgm:cxn modelId="{6E13613B-ECD7-47D5-92F7-B1DC43790398}" type="presParOf" srcId="{05A62FAB-316F-4EE8-8CCF-AAF1D2ECE5F7}" destId="{D60C6939-F919-4709-8C08-B990BFB4DCCA}" srcOrd="3" destOrd="0" presId="urn:microsoft.com/office/officeart/2005/8/layout/default"/>
    <dgm:cxn modelId="{9445C175-EC1B-49C7-A8DA-4878B9A141D3}" type="presParOf" srcId="{05A62FAB-316F-4EE8-8CCF-AAF1D2ECE5F7}" destId="{909E6F2F-F994-4553-87CE-DA38AD3230A3}" srcOrd="4" destOrd="0" presId="urn:microsoft.com/office/officeart/2005/8/layout/default"/>
    <dgm:cxn modelId="{0A419489-E609-4F4B-B5FC-EFFF1F1A695C}" type="presParOf" srcId="{05A62FAB-316F-4EE8-8CCF-AAF1D2ECE5F7}" destId="{884BBACA-82C2-4419-960C-59B2C1A9D2B6}" srcOrd="5" destOrd="0" presId="urn:microsoft.com/office/officeart/2005/8/layout/default"/>
    <dgm:cxn modelId="{CB08C00E-B1B1-417D-AE77-949A4A52FCB0}" type="presParOf" srcId="{05A62FAB-316F-4EE8-8CCF-AAF1D2ECE5F7}" destId="{26EF5892-E2DD-4F39-A727-5261168FC8DB}" srcOrd="6" destOrd="0" presId="urn:microsoft.com/office/officeart/2005/8/layout/default"/>
    <dgm:cxn modelId="{05FBA3D0-1CE7-4F4B-9E3F-43B98AF63C7C}" type="presParOf" srcId="{05A62FAB-316F-4EE8-8CCF-AAF1D2ECE5F7}" destId="{F681BF21-F96D-4103-8C5B-C88F5CE49BCE}" srcOrd="7" destOrd="0" presId="urn:microsoft.com/office/officeart/2005/8/layout/default"/>
    <dgm:cxn modelId="{F56F2DF3-DB7B-4B00-81B0-C59723AACA93}" type="presParOf" srcId="{05A62FAB-316F-4EE8-8CCF-AAF1D2ECE5F7}" destId="{B98C20FC-9D43-405D-AE28-F05D39E829D4}" srcOrd="8" destOrd="0" presId="urn:microsoft.com/office/officeart/2005/8/layout/default"/>
    <dgm:cxn modelId="{FF5E84B8-19E6-4229-AED0-E4B22725688E}" type="presParOf" srcId="{05A62FAB-316F-4EE8-8CCF-AAF1D2ECE5F7}" destId="{8005F923-2182-45EA-BFC4-845FF40C7B72}" srcOrd="9" destOrd="0" presId="urn:microsoft.com/office/officeart/2005/8/layout/default"/>
    <dgm:cxn modelId="{E35ADFD1-50E7-4880-B8D6-8BABD7FC146D}" type="presParOf" srcId="{05A62FAB-316F-4EE8-8CCF-AAF1D2ECE5F7}" destId="{AD3FCD41-E094-4921-BB3C-1282AB4C9C8E}" srcOrd="10" destOrd="0" presId="urn:microsoft.com/office/officeart/2005/8/layout/default"/>
    <dgm:cxn modelId="{E15F8CDE-842B-463C-B599-5A781EE838FC}" type="presParOf" srcId="{05A62FAB-316F-4EE8-8CCF-AAF1D2ECE5F7}" destId="{028102CB-B79D-4FF1-BF8C-5B1AA590B80D}" srcOrd="11" destOrd="0" presId="urn:microsoft.com/office/officeart/2005/8/layout/default"/>
    <dgm:cxn modelId="{3A3CE0E2-2D18-4F2A-B60E-9F50C9EAA581}" type="presParOf" srcId="{05A62FAB-316F-4EE8-8CCF-AAF1D2ECE5F7}" destId="{8C6F5464-0FA4-4BC9-AD7F-9A83DC98333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48906A-2831-42AF-8B32-920D9DA19BCF}" type="doc">
      <dgm:prSet loTypeId="urn:microsoft.com/office/officeart/2016/7/layout/VerticalSolidActionList" loCatId="List" qsTypeId="urn:microsoft.com/office/officeart/2005/8/quickstyle/simple1" qsCatId="simple" csTypeId="urn:microsoft.com/office/officeart/2005/8/colors/accent5_2" csCatId="accent5" phldr="1"/>
      <dgm:spPr/>
      <dgm:t>
        <a:bodyPr/>
        <a:lstStyle/>
        <a:p>
          <a:endParaRPr lang="en-US"/>
        </a:p>
      </dgm:t>
    </dgm:pt>
    <dgm:pt modelId="{0763B632-A327-4BE4-B734-67747D3510D6}">
      <dgm:prSet/>
      <dgm:spPr/>
      <dgm:t>
        <a:bodyPr/>
        <a:lstStyle/>
        <a:p>
          <a:r>
            <a:rPr lang="en-US"/>
            <a:t>Schedule</a:t>
          </a:r>
        </a:p>
      </dgm:t>
    </dgm:pt>
    <dgm:pt modelId="{35D94FCA-DD61-4113-B1FA-9A7612277900}" type="parTrans" cxnId="{9389BB47-7E94-48D0-8951-AAB9505CA4C5}">
      <dgm:prSet/>
      <dgm:spPr/>
      <dgm:t>
        <a:bodyPr/>
        <a:lstStyle/>
        <a:p>
          <a:endParaRPr lang="en-US"/>
        </a:p>
      </dgm:t>
    </dgm:pt>
    <dgm:pt modelId="{10A7E756-D3BB-4538-B644-C07504BED531}" type="sibTrans" cxnId="{9389BB47-7E94-48D0-8951-AAB9505CA4C5}">
      <dgm:prSet/>
      <dgm:spPr/>
      <dgm:t>
        <a:bodyPr/>
        <a:lstStyle/>
        <a:p>
          <a:endParaRPr lang="en-US"/>
        </a:p>
      </dgm:t>
    </dgm:pt>
    <dgm:pt modelId="{E9AE9C09-2D83-4231-9E38-EDC35EBA8265}">
      <dgm:prSet/>
      <dgm:spPr/>
      <dgm:t>
        <a:bodyPr/>
        <a:lstStyle/>
        <a:p>
          <a:r>
            <a:rPr lang="en-US"/>
            <a:t>Schedule a meeting with College/Department leadership, FASA/</a:t>
          </a:r>
          <a:r>
            <a:rPr lang="en-US">
              <a:latin typeface="Gill Sans MT" panose="020B0502020104020203"/>
            </a:rPr>
            <a:t>ELR</a:t>
          </a:r>
          <a:r>
            <a:rPr lang="en-US"/>
            <a:t>, and OGC</a:t>
          </a:r>
        </a:p>
      </dgm:t>
    </dgm:pt>
    <dgm:pt modelId="{A44544E6-B1FE-470C-B9D9-302E227E6697}" type="parTrans" cxnId="{2E3C1C2D-7A35-4101-957F-E0DBDCCCDE00}">
      <dgm:prSet/>
      <dgm:spPr/>
      <dgm:t>
        <a:bodyPr/>
        <a:lstStyle/>
        <a:p>
          <a:endParaRPr lang="en-US"/>
        </a:p>
      </dgm:t>
    </dgm:pt>
    <dgm:pt modelId="{22542829-4933-4B32-B35D-41C599585008}" type="sibTrans" cxnId="{2E3C1C2D-7A35-4101-957F-E0DBDCCCDE00}">
      <dgm:prSet/>
      <dgm:spPr/>
      <dgm:t>
        <a:bodyPr/>
        <a:lstStyle/>
        <a:p>
          <a:endParaRPr lang="en-US"/>
        </a:p>
      </dgm:t>
    </dgm:pt>
    <dgm:pt modelId="{3B37520D-C885-4D55-91EE-47E1DCCF0B04}">
      <dgm:prSet/>
      <dgm:spPr/>
      <dgm:t>
        <a:bodyPr/>
        <a:lstStyle/>
        <a:p>
          <a:r>
            <a:rPr lang="en-US"/>
            <a:t>Consider</a:t>
          </a:r>
        </a:p>
      </dgm:t>
    </dgm:pt>
    <dgm:pt modelId="{976FE017-C3C0-4027-AC0A-D62EBF750979}" type="parTrans" cxnId="{7518B895-8642-400E-9146-5917E7DF3123}">
      <dgm:prSet/>
      <dgm:spPr/>
      <dgm:t>
        <a:bodyPr/>
        <a:lstStyle/>
        <a:p>
          <a:endParaRPr lang="en-US"/>
        </a:p>
      </dgm:t>
    </dgm:pt>
    <dgm:pt modelId="{512018BD-1645-45AF-B77A-ED167314E6F1}" type="sibTrans" cxnId="{7518B895-8642-400E-9146-5917E7DF3123}">
      <dgm:prSet/>
      <dgm:spPr/>
      <dgm:t>
        <a:bodyPr/>
        <a:lstStyle/>
        <a:p>
          <a:endParaRPr lang="en-US"/>
        </a:p>
      </dgm:t>
    </dgm:pt>
    <dgm:pt modelId="{5AAB795C-9050-4747-9255-ACE9CD1DBFF0}">
      <dgm:prSet/>
      <dgm:spPr/>
      <dgm:t>
        <a:bodyPr/>
        <a:lstStyle/>
        <a:p>
          <a:pPr rtl="0"/>
          <a:r>
            <a:rPr lang="en-US"/>
            <a:t>Consider what policies were violated</a:t>
          </a:r>
          <a:r>
            <a:rPr lang="en-US">
              <a:latin typeface="Gill Sans MT" panose="020B0502020104020203"/>
            </a:rPr>
            <a:t> and if further investigation of the issues is needed </a:t>
          </a:r>
          <a:endParaRPr lang="en-US"/>
        </a:p>
      </dgm:t>
    </dgm:pt>
    <dgm:pt modelId="{8B66CF2B-7885-4EF5-B50E-9AACE2573BA3}" type="parTrans" cxnId="{3171A550-B1F6-49D7-ADEB-CE6188B2E91B}">
      <dgm:prSet/>
      <dgm:spPr/>
      <dgm:t>
        <a:bodyPr/>
        <a:lstStyle/>
        <a:p>
          <a:endParaRPr lang="en-US"/>
        </a:p>
      </dgm:t>
    </dgm:pt>
    <dgm:pt modelId="{25151F8C-C9BD-4BD5-8796-6433C6164162}" type="sibTrans" cxnId="{3171A550-B1F6-49D7-ADEB-CE6188B2E91B}">
      <dgm:prSet/>
      <dgm:spPr/>
      <dgm:t>
        <a:bodyPr/>
        <a:lstStyle/>
        <a:p>
          <a:endParaRPr lang="en-US"/>
        </a:p>
      </dgm:t>
    </dgm:pt>
    <dgm:pt modelId="{BB85F1C8-9E86-4233-AF68-A01589E9BE7B}">
      <dgm:prSet/>
      <dgm:spPr/>
      <dgm:t>
        <a:bodyPr/>
        <a:lstStyle/>
        <a:p>
          <a:r>
            <a:rPr lang="en-US"/>
            <a:t>Assess</a:t>
          </a:r>
        </a:p>
      </dgm:t>
    </dgm:pt>
    <dgm:pt modelId="{D1F75DF6-5AF0-4586-8806-0C4C7BC1D842}" type="parTrans" cxnId="{9C998A87-11EF-4DCE-8657-013F3FB5E976}">
      <dgm:prSet/>
      <dgm:spPr/>
      <dgm:t>
        <a:bodyPr/>
        <a:lstStyle/>
        <a:p>
          <a:endParaRPr lang="en-US"/>
        </a:p>
      </dgm:t>
    </dgm:pt>
    <dgm:pt modelId="{47090A3C-9657-4C59-ABFE-4EF9E10E8A9F}" type="sibTrans" cxnId="{9C998A87-11EF-4DCE-8657-013F3FB5E976}">
      <dgm:prSet/>
      <dgm:spPr/>
      <dgm:t>
        <a:bodyPr/>
        <a:lstStyle/>
        <a:p>
          <a:endParaRPr lang="en-US"/>
        </a:p>
      </dgm:t>
    </dgm:pt>
    <dgm:pt modelId="{D93BD5B1-2902-4649-B3A4-2789EB2D1381}">
      <dgm:prSet/>
      <dgm:spPr/>
      <dgm:t>
        <a:bodyPr/>
        <a:lstStyle/>
        <a:p>
          <a:pPr rtl="0"/>
          <a:r>
            <a:rPr lang="en-US"/>
            <a:t>Assess appropriate discipline</a:t>
          </a:r>
          <a:r>
            <a:rPr lang="en-US">
              <a:latin typeface="Gill Sans MT" panose="020B0502020104020203"/>
            </a:rPr>
            <a:t> or other interventions </a:t>
          </a:r>
          <a:endParaRPr lang="en-US"/>
        </a:p>
      </dgm:t>
    </dgm:pt>
    <dgm:pt modelId="{1563E870-C4A7-4220-9007-27361FAD248B}" type="parTrans" cxnId="{E934CF31-4665-4D32-B50D-19A1CCB3B9CD}">
      <dgm:prSet/>
      <dgm:spPr/>
      <dgm:t>
        <a:bodyPr/>
        <a:lstStyle/>
        <a:p>
          <a:endParaRPr lang="en-US"/>
        </a:p>
      </dgm:t>
    </dgm:pt>
    <dgm:pt modelId="{8D4A07D8-81C7-47CB-AF0C-00BC34472346}" type="sibTrans" cxnId="{E934CF31-4665-4D32-B50D-19A1CCB3B9CD}">
      <dgm:prSet/>
      <dgm:spPr/>
      <dgm:t>
        <a:bodyPr/>
        <a:lstStyle/>
        <a:p>
          <a:endParaRPr lang="en-US"/>
        </a:p>
      </dgm:t>
    </dgm:pt>
    <dgm:pt modelId="{1FBDB8AC-0EDF-486C-AADA-7B617D711809}">
      <dgm:prSet/>
      <dgm:spPr/>
      <dgm:t>
        <a:bodyPr/>
        <a:lstStyle/>
        <a:p>
          <a:r>
            <a:rPr lang="en-US">
              <a:latin typeface="Gill Sans MT" panose="020B0502020104020203"/>
            </a:rPr>
            <a:t>Create</a:t>
          </a:r>
          <a:endParaRPr lang="en-US"/>
        </a:p>
      </dgm:t>
    </dgm:pt>
    <dgm:pt modelId="{3D265B08-3481-47DC-A636-E2AD9EFFDA49}" type="parTrans" cxnId="{024DA496-C277-4402-80AC-F67FEA276DBB}">
      <dgm:prSet/>
      <dgm:spPr/>
      <dgm:t>
        <a:bodyPr/>
        <a:lstStyle/>
        <a:p>
          <a:endParaRPr lang="en-US"/>
        </a:p>
      </dgm:t>
    </dgm:pt>
    <dgm:pt modelId="{B4B26558-7A4E-4BB1-8D77-F2EBDADEBFF3}" type="sibTrans" cxnId="{024DA496-C277-4402-80AC-F67FEA276DBB}">
      <dgm:prSet/>
      <dgm:spPr/>
      <dgm:t>
        <a:bodyPr/>
        <a:lstStyle/>
        <a:p>
          <a:endParaRPr lang="en-US"/>
        </a:p>
      </dgm:t>
    </dgm:pt>
    <dgm:pt modelId="{2EC60F2A-5A6B-4B56-8BDF-0AB6FA9D5FFD}">
      <dgm:prSet/>
      <dgm:spPr/>
      <dgm:t>
        <a:bodyPr/>
        <a:lstStyle/>
        <a:p>
          <a:pPr rtl="0"/>
          <a:r>
            <a:rPr lang="en-US">
              <a:latin typeface="Gill Sans MT" panose="020B0502020104020203"/>
            </a:rPr>
            <a:t>Create a</a:t>
          </a:r>
          <a:r>
            <a:rPr lang="en-US"/>
            <a:t> plan to implement discipline and any</a:t>
          </a:r>
          <a:r>
            <a:rPr lang="en-US">
              <a:latin typeface="Gill Sans MT" panose="020B0502020104020203"/>
            </a:rPr>
            <a:t> necessary</a:t>
          </a:r>
          <a:r>
            <a:rPr lang="en-US"/>
            <a:t> communications</a:t>
          </a:r>
          <a:r>
            <a:rPr lang="en-US">
              <a:latin typeface="Gill Sans MT" panose="020B0502020104020203"/>
            </a:rPr>
            <a:t> </a:t>
          </a:r>
          <a:endParaRPr lang="en-US"/>
        </a:p>
      </dgm:t>
    </dgm:pt>
    <dgm:pt modelId="{D7E54B48-58F1-493C-8EA9-0AC892DA106D}" type="parTrans" cxnId="{AEC0A438-E163-4ED3-9693-551292963A9A}">
      <dgm:prSet/>
      <dgm:spPr/>
      <dgm:t>
        <a:bodyPr/>
        <a:lstStyle/>
        <a:p>
          <a:endParaRPr lang="en-US"/>
        </a:p>
      </dgm:t>
    </dgm:pt>
    <dgm:pt modelId="{E746CF14-320F-4203-A63E-193B3D404576}" type="sibTrans" cxnId="{AEC0A438-E163-4ED3-9693-551292963A9A}">
      <dgm:prSet/>
      <dgm:spPr/>
      <dgm:t>
        <a:bodyPr/>
        <a:lstStyle/>
        <a:p>
          <a:endParaRPr lang="en-US"/>
        </a:p>
      </dgm:t>
    </dgm:pt>
    <dgm:pt modelId="{286320CB-09E4-42F2-B818-D1D744310C6A}" type="pres">
      <dgm:prSet presAssocID="{3A48906A-2831-42AF-8B32-920D9DA19BCF}" presName="Name0" presStyleCnt="0">
        <dgm:presLayoutVars>
          <dgm:dir/>
          <dgm:animLvl val="lvl"/>
          <dgm:resizeHandles val="exact"/>
        </dgm:presLayoutVars>
      </dgm:prSet>
      <dgm:spPr/>
    </dgm:pt>
    <dgm:pt modelId="{608775CA-08B1-4E9C-87CF-89D5DE92C78A}" type="pres">
      <dgm:prSet presAssocID="{0763B632-A327-4BE4-B734-67747D3510D6}" presName="linNode" presStyleCnt="0"/>
      <dgm:spPr/>
    </dgm:pt>
    <dgm:pt modelId="{3C2C5535-C285-473F-97AE-E0D4DD6EB5DD}" type="pres">
      <dgm:prSet presAssocID="{0763B632-A327-4BE4-B734-67747D3510D6}" presName="parentText" presStyleLbl="alignNode1" presStyleIdx="0" presStyleCnt="4">
        <dgm:presLayoutVars>
          <dgm:chMax val="1"/>
          <dgm:bulletEnabled/>
        </dgm:presLayoutVars>
      </dgm:prSet>
      <dgm:spPr/>
    </dgm:pt>
    <dgm:pt modelId="{4F6C368F-5DF6-4179-AA63-5B1625584E27}" type="pres">
      <dgm:prSet presAssocID="{0763B632-A327-4BE4-B734-67747D3510D6}" presName="descendantText" presStyleLbl="alignAccFollowNode1" presStyleIdx="0" presStyleCnt="4">
        <dgm:presLayoutVars>
          <dgm:bulletEnabled/>
        </dgm:presLayoutVars>
      </dgm:prSet>
      <dgm:spPr/>
    </dgm:pt>
    <dgm:pt modelId="{7C36D6EF-E2AE-4619-AC5C-E1EBFA1B21B1}" type="pres">
      <dgm:prSet presAssocID="{10A7E756-D3BB-4538-B644-C07504BED531}" presName="sp" presStyleCnt="0"/>
      <dgm:spPr/>
    </dgm:pt>
    <dgm:pt modelId="{1E55E9CE-99F0-4A14-8AE8-C9C3EFC5715B}" type="pres">
      <dgm:prSet presAssocID="{3B37520D-C885-4D55-91EE-47E1DCCF0B04}" presName="linNode" presStyleCnt="0"/>
      <dgm:spPr/>
    </dgm:pt>
    <dgm:pt modelId="{0F4F1131-14C0-4E61-9636-BD2342BE92A5}" type="pres">
      <dgm:prSet presAssocID="{3B37520D-C885-4D55-91EE-47E1DCCF0B04}" presName="parentText" presStyleLbl="alignNode1" presStyleIdx="1" presStyleCnt="4">
        <dgm:presLayoutVars>
          <dgm:chMax val="1"/>
          <dgm:bulletEnabled/>
        </dgm:presLayoutVars>
      </dgm:prSet>
      <dgm:spPr/>
    </dgm:pt>
    <dgm:pt modelId="{09E3590B-3E64-4446-928E-FC82BECD3479}" type="pres">
      <dgm:prSet presAssocID="{3B37520D-C885-4D55-91EE-47E1DCCF0B04}" presName="descendantText" presStyleLbl="alignAccFollowNode1" presStyleIdx="1" presStyleCnt="4">
        <dgm:presLayoutVars>
          <dgm:bulletEnabled/>
        </dgm:presLayoutVars>
      </dgm:prSet>
      <dgm:spPr/>
    </dgm:pt>
    <dgm:pt modelId="{3BA405B4-47C2-4534-981D-D8000DE20210}" type="pres">
      <dgm:prSet presAssocID="{512018BD-1645-45AF-B77A-ED167314E6F1}" presName="sp" presStyleCnt="0"/>
      <dgm:spPr/>
    </dgm:pt>
    <dgm:pt modelId="{13E2DAAD-9E9E-4BD1-AB26-EA65C2BE1AAF}" type="pres">
      <dgm:prSet presAssocID="{BB85F1C8-9E86-4233-AF68-A01589E9BE7B}" presName="linNode" presStyleCnt="0"/>
      <dgm:spPr/>
    </dgm:pt>
    <dgm:pt modelId="{56206B41-D536-48FD-8657-E8937E2FC39A}" type="pres">
      <dgm:prSet presAssocID="{BB85F1C8-9E86-4233-AF68-A01589E9BE7B}" presName="parentText" presStyleLbl="alignNode1" presStyleIdx="2" presStyleCnt="4">
        <dgm:presLayoutVars>
          <dgm:chMax val="1"/>
          <dgm:bulletEnabled/>
        </dgm:presLayoutVars>
      </dgm:prSet>
      <dgm:spPr/>
    </dgm:pt>
    <dgm:pt modelId="{E75BE9FB-0A10-4A5E-A839-0D6429A74DD4}" type="pres">
      <dgm:prSet presAssocID="{BB85F1C8-9E86-4233-AF68-A01589E9BE7B}" presName="descendantText" presStyleLbl="alignAccFollowNode1" presStyleIdx="2" presStyleCnt="4">
        <dgm:presLayoutVars>
          <dgm:bulletEnabled/>
        </dgm:presLayoutVars>
      </dgm:prSet>
      <dgm:spPr/>
    </dgm:pt>
    <dgm:pt modelId="{279011AB-A777-4A74-AFC2-6C9B7B6F593B}" type="pres">
      <dgm:prSet presAssocID="{47090A3C-9657-4C59-ABFE-4EF9E10E8A9F}" presName="sp" presStyleCnt="0"/>
      <dgm:spPr/>
    </dgm:pt>
    <dgm:pt modelId="{FB48BEDE-97CE-4A1E-81DD-62C4123C2AC4}" type="pres">
      <dgm:prSet presAssocID="{1FBDB8AC-0EDF-486C-AADA-7B617D711809}" presName="linNode" presStyleCnt="0"/>
      <dgm:spPr/>
    </dgm:pt>
    <dgm:pt modelId="{2E364925-B863-4823-A510-D8DB7A45293E}" type="pres">
      <dgm:prSet presAssocID="{1FBDB8AC-0EDF-486C-AADA-7B617D711809}" presName="parentText" presStyleLbl="alignNode1" presStyleIdx="3" presStyleCnt="4">
        <dgm:presLayoutVars>
          <dgm:chMax val="1"/>
          <dgm:bulletEnabled/>
        </dgm:presLayoutVars>
      </dgm:prSet>
      <dgm:spPr/>
    </dgm:pt>
    <dgm:pt modelId="{EEC0E703-6FA6-4304-83AF-400937EAEC45}" type="pres">
      <dgm:prSet presAssocID="{1FBDB8AC-0EDF-486C-AADA-7B617D711809}" presName="descendantText" presStyleLbl="alignAccFollowNode1" presStyleIdx="3" presStyleCnt="4">
        <dgm:presLayoutVars>
          <dgm:bulletEnabled/>
        </dgm:presLayoutVars>
      </dgm:prSet>
      <dgm:spPr/>
    </dgm:pt>
  </dgm:ptLst>
  <dgm:cxnLst>
    <dgm:cxn modelId="{804B1507-FF07-4B5D-BE7C-91D8DB410E84}" type="presOf" srcId="{3A48906A-2831-42AF-8B32-920D9DA19BCF}" destId="{286320CB-09E4-42F2-B818-D1D744310C6A}" srcOrd="0" destOrd="0" presId="urn:microsoft.com/office/officeart/2016/7/layout/VerticalSolidActionList"/>
    <dgm:cxn modelId="{6FE7DA26-DC89-440E-B6C7-1EFF265D9A62}" type="presOf" srcId="{1FBDB8AC-0EDF-486C-AADA-7B617D711809}" destId="{2E364925-B863-4823-A510-D8DB7A45293E}" srcOrd="0" destOrd="0" presId="urn:microsoft.com/office/officeart/2016/7/layout/VerticalSolidActionList"/>
    <dgm:cxn modelId="{2E3C1C2D-7A35-4101-957F-E0DBDCCCDE00}" srcId="{0763B632-A327-4BE4-B734-67747D3510D6}" destId="{E9AE9C09-2D83-4231-9E38-EDC35EBA8265}" srcOrd="0" destOrd="0" parTransId="{A44544E6-B1FE-470C-B9D9-302E227E6697}" sibTransId="{22542829-4933-4B32-B35D-41C599585008}"/>
    <dgm:cxn modelId="{50AC0730-D8BD-4A06-88F6-97AAA51F3885}" type="presOf" srcId="{5AAB795C-9050-4747-9255-ACE9CD1DBFF0}" destId="{09E3590B-3E64-4446-928E-FC82BECD3479}" srcOrd="0" destOrd="0" presId="urn:microsoft.com/office/officeart/2016/7/layout/VerticalSolidActionList"/>
    <dgm:cxn modelId="{E934CF31-4665-4D32-B50D-19A1CCB3B9CD}" srcId="{BB85F1C8-9E86-4233-AF68-A01589E9BE7B}" destId="{D93BD5B1-2902-4649-B3A4-2789EB2D1381}" srcOrd="0" destOrd="0" parTransId="{1563E870-C4A7-4220-9007-27361FAD248B}" sibTransId="{8D4A07D8-81C7-47CB-AF0C-00BC34472346}"/>
    <dgm:cxn modelId="{AEC0A438-E163-4ED3-9693-551292963A9A}" srcId="{1FBDB8AC-0EDF-486C-AADA-7B617D711809}" destId="{2EC60F2A-5A6B-4B56-8BDF-0AB6FA9D5FFD}" srcOrd="0" destOrd="0" parTransId="{D7E54B48-58F1-493C-8EA9-0AC892DA106D}" sibTransId="{E746CF14-320F-4203-A63E-193B3D404576}"/>
    <dgm:cxn modelId="{8DB0BF5F-42F8-49F6-8385-BCE6CA84CFEF}" type="presOf" srcId="{E9AE9C09-2D83-4231-9E38-EDC35EBA8265}" destId="{4F6C368F-5DF6-4179-AA63-5B1625584E27}" srcOrd="0" destOrd="0" presId="urn:microsoft.com/office/officeart/2016/7/layout/VerticalSolidActionList"/>
    <dgm:cxn modelId="{9389BB47-7E94-48D0-8951-AAB9505CA4C5}" srcId="{3A48906A-2831-42AF-8B32-920D9DA19BCF}" destId="{0763B632-A327-4BE4-B734-67747D3510D6}" srcOrd="0" destOrd="0" parTransId="{35D94FCA-DD61-4113-B1FA-9A7612277900}" sibTransId="{10A7E756-D3BB-4538-B644-C07504BED531}"/>
    <dgm:cxn modelId="{3171A550-B1F6-49D7-ADEB-CE6188B2E91B}" srcId="{3B37520D-C885-4D55-91EE-47E1DCCF0B04}" destId="{5AAB795C-9050-4747-9255-ACE9CD1DBFF0}" srcOrd="0" destOrd="0" parTransId="{8B66CF2B-7885-4EF5-B50E-9AACE2573BA3}" sibTransId="{25151F8C-C9BD-4BD5-8796-6433C6164162}"/>
    <dgm:cxn modelId="{9C998A87-11EF-4DCE-8657-013F3FB5E976}" srcId="{3A48906A-2831-42AF-8B32-920D9DA19BCF}" destId="{BB85F1C8-9E86-4233-AF68-A01589E9BE7B}" srcOrd="2" destOrd="0" parTransId="{D1F75DF6-5AF0-4586-8806-0C4C7BC1D842}" sibTransId="{47090A3C-9657-4C59-ABFE-4EF9E10E8A9F}"/>
    <dgm:cxn modelId="{7518B895-8642-400E-9146-5917E7DF3123}" srcId="{3A48906A-2831-42AF-8B32-920D9DA19BCF}" destId="{3B37520D-C885-4D55-91EE-47E1DCCF0B04}" srcOrd="1" destOrd="0" parTransId="{976FE017-C3C0-4027-AC0A-D62EBF750979}" sibTransId="{512018BD-1645-45AF-B77A-ED167314E6F1}"/>
    <dgm:cxn modelId="{024DA496-C277-4402-80AC-F67FEA276DBB}" srcId="{3A48906A-2831-42AF-8B32-920D9DA19BCF}" destId="{1FBDB8AC-0EDF-486C-AADA-7B617D711809}" srcOrd="3" destOrd="0" parTransId="{3D265B08-3481-47DC-A636-E2AD9EFFDA49}" sibTransId="{B4B26558-7A4E-4BB1-8D77-F2EBDADEBFF3}"/>
    <dgm:cxn modelId="{7442D3C3-500E-483E-9782-4271079591CF}" type="presOf" srcId="{D93BD5B1-2902-4649-B3A4-2789EB2D1381}" destId="{E75BE9FB-0A10-4A5E-A839-0D6429A74DD4}" srcOrd="0" destOrd="0" presId="urn:microsoft.com/office/officeart/2016/7/layout/VerticalSolidActionList"/>
    <dgm:cxn modelId="{271D2EC8-FBD3-40E2-8CB1-A620632D09C7}" type="presOf" srcId="{2EC60F2A-5A6B-4B56-8BDF-0AB6FA9D5FFD}" destId="{EEC0E703-6FA6-4304-83AF-400937EAEC45}" srcOrd="0" destOrd="0" presId="urn:microsoft.com/office/officeart/2016/7/layout/VerticalSolidActionList"/>
    <dgm:cxn modelId="{685687D0-2312-4A1E-B0B4-A2743A872F5A}" type="presOf" srcId="{0763B632-A327-4BE4-B734-67747D3510D6}" destId="{3C2C5535-C285-473F-97AE-E0D4DD6EB5DD}" srcOrd="0" destOrd="0" presId="urn:microsoft.com/office/officeart/2016/7/layout/VerticalSolidActionList"/>
    <dgm:cxn modelId="{E9CE18D6-205F-4B0D-A1DB-B25D9204BFA6}" type="presOf" srcId="{BB85F1C8-9E86-4233-AF68-A01589E9BE7B}" destId="{56206B41-D536-48FD-8657-E8937E2FC39A}" srcOrd="0" destOrd="0" presId="urn:microsoft.com/office/officeart/2016/7/layout/VerticalSolidActionList"/>
    <dgm:cxn modelId="{688D85F5-366C-418B-9D88-91694051B1D1}" type="presOf" srcId="{3B37520D-C885-4D55-91EE-47E1DCCF0B04}" destId="{0F4F1131-14C0-4E61-9636-BD2342BE92A5}" srcOrd="0" destOrd="0" presId="urn:microsoft.com/office/officeart/2016/7/layout/VerticalSolidActionList"/>
    <dgm:cxn modelId="{25DBA0F3-6044-4FE4-8246-72B2F12BC993}" type="presParOf" srcId="{286320CB-09E4-42F2-B818-D1D744310C6A}" destId="{608775CA-08B1-4E9C-87CF-89D5DE92C78A}" srcOrd="0" destOrd="0" presId="urn:microsoft.com/office/officeart/2016/7/layout/VerticalSolidActionList"/>
    <dgm:cxn modelId="{133A10DB-1A3E-480C-AA1C-9C3A55DDADC1}" type="presParOf" srcId="{608775CA-08B1-4E9C-87CF-89D5DE92C78A}" destId="{3C2C5535-C285-473F-97AE-E0D4DD6EB5DD}" srcOrd="0" destOrd="0" presId="urn:microsoft.com/office/officeart/2016/7/layout/VerticalSolidActionList"/>
    <dgm:cxn modelId="{CEBC36A2-B916-4A2A-8B1D-EBE5EEA8D26D}" type="presParOf" srcId="{608775CA-08B1-4E9C-87CF-89D5DE92C78A}" destId="{4F6C368F-5DF6-4179-AA63-5B1625584E27}" srcOrd="1" destOrd="0" presId="urn:microsoft.com/office/officeart/2016/7/layout/VerticalSolidActionList"/>
    <dgm:cxn modelId="{9A84981C-95D1-4544-B947-7E26D3823762}" type="presParOf" srcId="{286320CB-09E4-42F2-B818-D1D744310C6A}" destId="{7C36D6EF-E2AE-4619-AC5C-E1EBFA1B21B1}" srcOrd="1" destOrd="0" presId="urn:microsoft.com/office/officeart/2016/7/layout/VerticalSolidActionList"/>
    <dgm:cxn modelId="{EDAAC784-2732-4866-984F-C5BF3CB304E6}" type="presParOf" srcId="{286320CB-09E4-42F2-B818-D1D744310C6A}" destId="{1E55E9CE-99F0-4A14-8AE8-C9C3EFC5715B}" srcOrd="2" destOrd="0" presId="urn:microsoft.com/office/officeart/2016/7/layout/VerticalSolidActionList"/>
    <dgm:cxn modelId="{BF584C9C-C28D-4364-89D9-79BC40DB594D}" type="presParOf" srcId="{1E55E9CE-99F0-4A14-8AE8-C9C3EFC5715B}" destId="{0F4F1131-14C0-4E61-9636-BD2342BE92A5}" srcOrd="0" destOrd="0" presId="urn:microsoft.com/office/officeart/2016/7/layout/VerticalSolidActionList"/>
    <dgm:cxn modelId="{B7F0D1CA-6182-42A0-B070-B263ABD1BE77}" type="presParOf" srcId="{1E55E9CE-99F0-4A14-8AE8-C9C3EFC5715B}" destId="{09E3590B-3E64-4446-928E-FC82BECD3479}" srcOrd="1" destOrd="0" presId="urn:microsoft.com/office/officeart/2016/7/layout/VerticalSolidActionList"/>
    <dgm:cxn modelId="{110B15C8-B8F3-4C21-BA75-21A2B1F08EDC}" type="presParOf" srcId="{286320CB-09E4-42F2-B818-D1D744310C6A}" destId="{3BA405B4-47C2-4534-981D-D8000DE20210}" srcOrd="3" destOrd="0" presId="urn:microsoft.com/office/officeart/2016/7/layout/VerticalSolidActionList"/>
    <dgm:cxn modelId="{31C35568-F1EC-4BC4-9A83-13209BBE362F}" type="presParOf" srcId="{286320CB-09E4-42F2-B818-D1D744310C6A}" destId="{13E2DAAD-9E9E-4BD1-AB26-EA65C2BE1AAF}" srcOrd="4" destOrd="0" presId="urn:microsoft.com/office/officeart/2016/7/layout/VerticalSolidActionList"/>
    <dgm:cxn modelId="{C50761B7-247F-4D7B-881A-6E431A2AEAE7}" type="presParOf" srcId="{13E2DAAD-9E9E-4BD1-AB26-EA65C2BE1AAF}" destId="{56206B41-D536-48FD-8657-E8937E2FC39A}" srcOrd="0" destOrd="0" presId="urn:microsoft.com/office/officeart/2016/7/layout/VerticalSolidActionList"/>
    <dgm:cxn modelId="{1F0E7E35-0107-4775-9BD6-E549E876F606}" type="presParOf" srcId="{13E2DAAD-9E9E-4BD1-AB26-EA65C2BE1AAF}" destId="{E75BE9FB-0A10-4A5E-A839-0D6429A74DD4}" srcOrd="1" destOrd="0" presId="urn:microsoft.com/office/officeart/2016/7/layout/VerticalSolidActionList"/>
    <dgm:cxn modelId="{4A7D8502-6A59-48A3-860A-3230FD8D39BE}" type="presParOf" srcId="{286320CB-09E4-42F2-B818-D1D744310C6A}" destId="{279011AB-A777-4A74-AFC2-6C9B7B6F593B}" srcOrd="5" destOrd="0" presId="urn:microsoft.com/office/officeart/2016/7/layout/VerticalSolidActionList"/>
    <dgm:cxn modelId="{3C23AA50-7FC6-404B-A1B5-29607507410B}" type="presParOf" srcId="{286320CB-09E4-42F2-B818-D1D744310C6A}" destId="{FB48BEDE-97CE-4A1E-81DD-62C4123C2AC4}" srcOrd="6" destOrd="0" presId="urn:microsoft.com/office/officeart/2016/7/layout/VerticalSolidActionList"/>
    <dgm:cxn modelId="{D65011AB-14A7-44D9-93B5-C27860DE3B9F}" type="presParOf" srcId="{FB48BEDE-97CE-4A1E-81DD-62C4123C2AC4}" destId="{2E364925-B863-4823-A510-D8DB7A45293E}" srcOrd="0" destOrd="0" presId="urn:microsoft.com/office/officeart/2016/7/layout/VerticalSolidActionList"/>
    <dgm:cxn modelId="{C5E17702-608B-4D2F-A982-055760554F3D}" type="presParOf" srcId="{FB48BEDE-97CE-4A1E-81DD-62C4123C2AC4}" destId="{EEC0E703-6FA6-4304-83AF-400937EAEC4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97F77A-3CAB-482B-9D00-52CF72238358}"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E6B9BBA7-7364-4DD4-A823-7BDE37E05ABA}">
      <dgm:prSet custT="1"/>
      <dgm:spPr/>
      <dgm:t>
        <a:bodyPr/>
        <a:lstStyle/>
        <a:p>
          <a:r>
            <a:rPr lang="en-US" sz="1800"/>
            <a:t>The nature, severity, and frequency of the misconduct</a:t>
          </a:r>
        </a:p>
      </dgm:t>
    </dgm:pt>
    <dgm:pt modelId="{505204F7-8C8C-4A8D-AA63-46CA0DDD29DF}" type="parTrans" cxnId="{6AB463E2-6D15-4571-A744-EC438D375C1D}">
      <dgm:prSet/>
      <dgm:spPr/>
      <dgm:t>
        <a:bodyPr/>
        <a:lstStyle/>
        <a:p>
          <a:endParaRPr lang="en-US"/>
        </a:p>
      </dgm:t>
    </dgm:pt>
    <dgm:pt modelId="{D4288987-E5E2-4B73-ADFE-D33AA4CA9B23}" type="sibTrans" cxnId="{6AB463E2-6D15-4571-A744-EC438D375C1D}">
      <dgm:prSet/>
      <dgm:spPr/>
      <dgm:t>
        <a:bodyPr/>
        <a:lstStyle/>
        <a:p>
          <a:endParaRPr lang="en-US"/>
        </a:p>
      </dgm:t>
    </dgm:pt>
    <dgm:pt modelId="{51BC399C-FA2B-45EF-985A-99649A54E958}">
      <dgm:prSet custT="1"/>
      <dgm:spPr/>
      <dgm:t>
        <a:bodyPr/>
        <a:lstStyle/>
        <a:p>
          <a:r>
            <a:rPr lang="en-US" sz="1800"/>
            <a:t>The need to stop the misconduct and prevent its recurrence</a:t>
          </a:r>
        </a:p>
      </dgm:t>
    </dgm:pt>
    <dgm:pt modelId="{9106F837-901A-494A-8C4A-FB43F2312DD4}" type="parTrans" cxnId="{2115B7B1-6EA7-4E71-B660-5CA32F10ACFB}">
      <dgm:prSet/>
      <dgm:spPr/>
      <dgm:t>
        <a:bodyPr/>
        <a:lstStyle/>
        <a:p>
          <a:endParaRPr lang="en-US"/>
        </a:p>
      </dgm:t>
    </dgm:pt>
    <dgm:pt modelId="{19CF2809-B650-404A-8ACC-89B73BABC638}" type="sibTrans" cxnId="{2115B7B1-6EA7-4E71-B660-5CA32F10ACFB}">
      <dgm:prSet/>
      <dgm:spPr/>
      <dgm:t>
        <a:bodyPr/>
        <a:lstStyle/>
        <a:p>
          <a:endParaRPr lang="en-US"/>
        </a:p>
      </dgm:t>
    </dgm:pt>
    <dgm:pt modelId="{D72D4E8D-C95B-447A-AFDB-6502D063498C}">
      <dgm:prSet custT="1"/>
      <dgm:spPr/>
      <dgm:t>
        <a:bodyPr/>
        <a:lstStyle/>
        <a:p>
          <a:r>
            <a:rPr lang="en-US" sz="1400"/>
            <a:t>The need to remedy and address the impact or effects of the conduct on the claimant or other members of the campus unit</a:t>
          </a:r>
        </a:p>
      </dgm:t>
    </dgm:pt>
    <dgm:pt modelId="{F1A372A7-45DA-4393-80BA-AB8BB326753E}" type="parTrans" cxnId="{50DACD30-2850-4B34-B02D-9360DA011094}">
      <dgm:prSet/>
      <dgm:spPr/>
      <dgm:t>
        <a:bodyPr/>
        <a:lstStyle/>
        <a:p>
          <a:endParaRPr lang="en-US"/>
        </a:p>
      </dgm:t>
    </dgm:pt>
    <dgm:pt modelId="{42C53495-04FD-4ABC-A57D-F2D44AE2CD42}" type="sibTrans" cxnId="{50DACD30-2850-4B34-B02D-9360DA011094}">
      <dgm:prSet/>
      <dgm:spPr/>
      <dgm:t>
        <a:bodyPr/>
        <a:lstStyle/>
        <a:p>
          <a:endParaRPr lang="en-US"/>
        </a:p>
      </dgm:t>
    </dgm:pt>
    <dgm:pt modelId="{3BB40620-CC60-4244-84D3-9F9F3AB28739}">
      <dgm:prSet custT="1"/>
      <dgm:spPr/>
      <dgm:t>
        <a:bodyPr/>
        <a:lstStyle/>
        <a:p>
          <a:r>
            <a:rPr lang="en-US" sz="1200"/>
            <a:t>The impact of the conduct and level of disruption the conduct had on the claimant’s ability to participate in an educational activity, program or workplace</a:t>
          </a:r>
        </a:p>
      </dgm:t>
    </dgm:pt>
    <dgm:pt modelId="{DDCDF6C8-6506-4381-8A14-55C90E143770}" type="parTrans" cxnId="{CAB0647B-546E-47F8-B07E-45522F25481B}">
      <dgm:prSet/>
      <dgm:spPr/>
      <dgm:t>
        <a:bodyPr/>
        <a:lstStyle/>
        <a:p>
          <a:endParaRPr lang="en-US"/>
        </a:p>
      </dgm:t>
    </dgm:pt>
    <dgm:pt modelId="{A483718E-CF0B-4F04-A57B-AEF42B6F9021}" type="sibTrans" cxnId="{CAB0647B-546E-47F8-B07E-45522F25481B}">
      <dgm:prSet/>
      <dgm:spPr/>
      <dgm:t>
        <a:bodyPr/>
        <a:lstStyle/>
        <a:p>
          <a:endParaRPr lang="en-US"/>
        </a:p>
      </dgm:t>
    </dgm:pt>
    <dgm:pt modelId="{8B2B881F-B083-46F2-B45E-542BF7B0E579}">
      <dgm:prSet custT="1"/>
      <dgm:spPr/>
      <dgm:t>
        <a:bodyPr/>
        <a:lstStyle/>
        <a:p>
          <a:r>
            <a:rPr lang="en-US" sz="1800"/>
            <a:t>The employee’s prior record of misconduct</a:t>
          </a:r>
        </a:p>
      </dgm:t>
    </dgm:pt>
    <dgm:pt modelId="{43A81C58-C784-4F57-AC4B-8B07D2AA783F}" type="parTrans" cxnId="{EE7BA47D-80AE-4BE5-82D0-1642A24B4130}">
      <dgm:prSet/>
      <dgm:spPr/>
      <dgm:t>
        <a:bodyPr/>
        <a:lstStyle/>
        <a:p>
          <a:endParaRPr lang="en-US"/>
        </a:p>
      </dgm:t>
    </dgm:pt>
    <dgm:pt modelId="{5613F1F4-C905-4D38-A766-5BE6FAE5A39A}" type="sibTrans" cxnId="{EE7BA47D-80AE-4BE5-82D0-1642A24B4130}">
      <dgm:prSet/>
      <dgm:spPr/>
      <dgm:t>
        <a:bodyPr/>
        <a:lstStyle/>
        <a:p>
          <a:endParaRPr lang="en-US"/>
        </a:p>
      </dgm:t>
    </dgm:pt>
    <dgm:pt modelId="{BB72683C-E768-4341-A837-D92017614D7E}">
      <dgm:prSet custT="1"/>
      <dgm:spPr/>
      <dgm:t>
        <a:bodyPr/>
        <a:lstStyle/>
        <a:p>
          <a:r>
            <a:rPr lang="en-US" sz="1800"/>
            <a:t>Relationship of the offense to the employee’s position</a:t>
          </a:r>
        </a:p>
      </dgm:t>
    </dgm:pt>
    <dgm:pt modelId="{91AAB57B-6596-4308-8736-8BF3A4E6E1AE}" type="parTrans" cxnId="{2582BCF1-CBDA-4460-9108-C6F8E345FE6A}">
      <dgm:prSet/>
      <dgm:spPr/>
      <dgm:t>
        <a:bodyPr/>
        <a:lstStyle/>
        <a:p>
          <a:endParaRPr lang="en-US"/>
        </a:p>
      </dgm:t>
    </dgm:pt>
    <dgm:pt modelId="{2EA435A4-877E-44D3-B91C-0D1B5F1C1C64}" type="sibTrans" cxnId="{2582BCF1-CBDA-4460-9108-C6F8E345FE6A}">
      <dgm:prSet/>
      <dgm:spPr/>
      <dgm:t>
        <a:bodyPr/>
        <a:lstStyle/>
        <a:p>
          <a:endParaRPr lang="en-US"/>
        </a:p>
      </dgm:t>
    </dgm:pt>
    <dgm:pt modelId="{CB3B47F6-882C-41A4-8FA4-EDD74AA0785B}">
      <dgm:prSet custT="1"/>
      <dgm:spPr/>
      <dgm:t>
        <a:bodyPr/>
        <a:lstStyle/>
        <a:p>
          <a:r>
            <a:rPr lang="en-US" sz="1800"/>
            <a:t>Prior notice given to the employee</a:t>
          </a:r>
        </a:p>
      </dgm:t>
    </dgm:pt>
    <dgm:pt modelId="{F4903752-33A2-4A3A-A341-6B80B6922B69}" type="parTrans" cxnId="{90DC2E45-4BC1-4107-A549-BA2AADC9230B}">
      <dgm:prSet/>
      <dgm:spPr/>
      <dgm:t>
        <a:bodyPr/>
        <a:lstStyle/>
        <a:p>
          <a:endParaRPr lang="en-US"/>
        </a:p>
      </dgm:t>
    </dgm:pt>
    <dgm:pt modelId="{05394403-E960-4AA2-B31C-11258CB89ED7}" type="sibTrans" cxnId="{90DC2E45-4BC1-4107-A549-BA2AADC9230B}">
      <dgm:prSet/>
      <dgm:spPr/>
      <dgm:t>
        <a:bodyPr/>
        <a:lstStyle/>
        <a:p>
          <a:endParaRPr lang="en-US"/>
        </a:p>
      </dgm:t>
    </dgm:pt>
    <dgm:pt modelId="{E5686A6F-427F-45DE-A217-EA25031A7413}">
      <dgm:prSet custT="1"/>
      <dgm:spPr/>
      <dgm:t>
        <a:bodyPr/>
        <a:lstStyle/>
        <a:p>
          <a:r>
            <a:rPr lang="en-US" sz="1800"/>
            <a:t>Evidence that violation was willful or intentional</a:t>
          </a:r>
        </a:p>
      </dgm:t>
    </dgm:pt>
    <dgm:pt modelId="{02D1E904-3C3A-4116-AC5C-DB12A4D0103A}" type="parTrans" cxnId="{84E409E6-C8D9-4C17-A9AD-E981A2BA4721}">
      <dgm:prSet/>
      <dgm:spPr/>
      <dgm:t>
        <a:bodyPr/>
        <a:lstStyle/>
        <a:p>
          <a:endParaRPr lang="en-US"/>
        </a:p>
      </dgm:t>
    </dgm:pt>
    <dgm:pt modelId="{CC6CA502-E1EE-4B8D-B8BA-A581D0F24837}" type="sibTrans" cxnId="{84E409E6-C8D9-4C17-A9AD-E981A2BA4721}">
      <dgm:prSet/>
      <dgm:spPr/>
      <dgm:t>
        <a:bodyPr/>
        <a:lstStyle/>
        <a:p>
          <a:endParaRPr lang="en-US"/>
        </a:p>
      </dgm:t>
    </dgm:pt>
    <dgm:pt modelId="{C16B0826-3B46-4D42-BC5C-841CE60A7406}">
      <dgm:prSet custT="1"/>
      <dgm:spPr/>
      <dgm:t>
        <a:bodyPr/>
        <a:lstStyle/>
        <a:p>
          <a:r>
            <a:rPr lang="en-US" sz="1400"/>
            <a:t>The level of ongoing threat to the safety and security of the claimant or other members of the campus community</a:t>
          </a:r>
        </a:p>
      </dgm:t>
    </dgm:pt>
    <dgm:pt modelId="{FCB6EBB6-4703-41D5-ACCA-C860A957F2E6}" type="parTrans" cxnId="{74644FDE-A688-425B-BC8F-CF0B33C06742}">
      <dgm:prSet/>
      <dgm:spPr/>
      <dgm:t>
        <a:bodyPr/>
        <a:lstStyle/>
        <a:p>
          <a:endParaRPr lang="en-US"/>
        </a:p>
      </dgm:t>
    </dgm:pt>
    <dgm:pt modelId="{BD505214-1285-4719-A5A6-90BB152E489B}" type="sibTrans" cxnId="{74644FDE-A688-425B-BC8F-CF0B33C06742}">
      <dgm:prSet/>
      <dgm:spPr/>
      <dgm:t>
        <a:bodyPr/>
        <a:lstStyle/>
        <a:p>
          <a:endParaRPr lang="en-US"/>
        </a:p>
      </dgm:t>
    </dgm:pt>
    <dgm:pt modelId="{75312320-85A6-4969-8CFB-5EDD8907CB38}">
      <dgm:prSet custT="1"/>
      <dgm:spPr/>
      <dgm:t>
        <a:bodyPr/>
        <a:lstStyle/>
        <a:p>
          <a:r>
            <a:rPr lang="en-US" sz="1600"/>
            <a:t>Other aggravating or compelling factors, including those articulated by the parties.</a:t>
          </a:r>
        </a:p>
      </dgm:t>
    </dgm:pt>
    <dgm:pt modelId="{664D8B10-31C6-42CC-89D2-DC57F215C17E}" type="parTrans" cxnId="{1FF58E2B-30BD-4369-A15A-842EBB5820C8}">
      <dgm:prSet/>
      <dgm:spPr/>
      <dgm:t>
        <a:bodyPr/>
        <a:lstStyle/>
        <a:p>
          <a:endParaRPr lang="en-US"/>
        </a:p>
      </dgm:t>
    </dgm:pt>
    <dgm:pt modelId="{D1D3932B-48B2-4F0F-84BF-79FFCEF3FD07}" type="sibTrans" cxnId="{1FF58E2B-30BD-4369-A15A-842EBB5820C8}">
      <dgm:prSet/>
      <dgm:spPr/>
      <dgm:t>
        <a:bodyPr/>
        <a:lstStyle/>
        <a:p>
          <a:endParaRPr lang="en-US"/>
        </a:p>
      </dgm:t>
    </dgm:pt>
    <dgm:pt modelId="{F579ADF9-B489-4729-ACE2-5F77EC16B69A}" type="pres">
      <dgm:prSet presAssocID="{D297F77A-3CAB-482B-9D00-52CF72238358}" presName="diagram" presStyleCnt="0">
        <dgm:presLayoutVars>
          <dgm:dir/>
          <dgm:resizeHandles val="exact"/>
        </dgm:presLayoutVars>
      </dgm:prSet>
      <dgm:spPr/>
    </dgm:pt>
    <dgm:pt modelId="{52FE3047-5147-45EC-A2D9-1B222B0B0E43}" type="pres">
      <dgm:prSet presAssocID="{E6B9BBA7-7364-4DD4-A823-7BDE37E05ABA}" presName="node" presStyleLbl="node1" presStyleIdx="0" presStyleCnt="10">
        <dgm:presLayoutVars>
          <dgm:bulletEnabled val="1"/>
        </dgm:presLayoutVars>
      </dgm:prSet>
      <dgm:spPr/>
    </dgm:pt>
    <dgm:pt modelId="{97620708-B3AA-4DEE-9BA9-F37C589949E6}" type="pres">
      <dgm:prSet presAssocID="{D4288987-E5E2-4B73-ADFE-D33AA4CA9B23}" presName="sibTrans" presStyleCnt="0"/>
      <dgm:spPr/>
    </dgm:pt>
    <dgm:pt modelId="{8BDB6E48-1004-4D8B-A44D-A46AC79D7F24}" type="pres">
      <dgm:prSet presAssocID="{51BC399C-FA2B-45EF-985A-99649A54E958}" presName="node" presStyleLbl="node1" presStyleIdx="1" presStyleCnt="10">
        <dgm:presLayoutVars>
          <dgm:bulletEnabled val="1"/>
        </dgm:presLayoutVars>
      </dgm:prSet>
      <dgm:spPr/>
    </dgm:pt>
    <dgm:pt modelId="{DDBB4C84-CA54-44A4-9AE1-0C4763EE0CAD}" type="pres">
      <dgm:prSet presAssocID="{19CF2809-B650-404A-8ACC-89B73BABC638}" presName="sibTrans" presStyleCnt="0"/>
      <dgm:spPr/>
    </dgm:pt>
    <dgm:pt modelId="{DAF8E1BB-7BFB-4E8D-9168-DE458B88E8B9}" type="pres">
      <dgm:prSet presAssocID="{D72D4E8D-C95B-447A-AFDB-6502D063498C}" presName="node" presStyleLbl="node1" presStyleIdx="2" presStyleCnt="10">
        <dgm:presLayoutVars>
          <dgm:bulletEnabled val="1"/>
        </dgm:presLayoutVars>
      </dgm:prSet>
      <dgm:spPr/>
    </dgm:pt>
    <dgm:pt modelId="{022DFF0D-B1CC-4B03-8271-9EB4B73E0378}" type="pres">
      <dgm:prSet presAssocID="{42C53495-04FD-4ABC-A57D-F2D44AE2CD42}" presName="sibTrans" presStyleCnt="0"/>
      <dgm:spPr/>
    </dgm:pt>
    <dgm:pt modelId="{710834F3-05B8-4FAB-8D70-434E4AD5E1B5}" type="pres">
      <dgm:prSet presAssocID="{3BB40620-CC60-4244-84D3-9F9F3AB28739}" presName="node" presStyleLbl="node1" presStyleIdx="3" presStyleCnt="10">
        <dgm:presLayoutVars>
          <dgm:bulletEnabled val="1"/>
        </dgm:presLayoutVars>
      </dgm:prSet>
      <dgm:spPr/>
    </dgm:pt>
    <dgm:pt modelId="{E76DB5C5-4357-4CDF-B37E-0D93CD94542C}" type="pres">
      <dgm:prSet presAssocID="{A483718E-CF0B-4F04-A57B-AEF42B6F9021}" presName="sibTrans" presStyleCnt="0"/>
      <dgm:spPr/>
    </dgm:pt>
    <dgm:pt modelId="{83CC3792-9202-45E7-91CB-0939F855DB7C}" type="pres">
      <dgm:prSet presAssocID="{8B2B881F-B083-46F2-B45E-542BF7B0E579}" presName="node" presStyleLbl="node1" presStyleIdx="4" presStyleCnt="10">
        <dgm:presLayoutVars>
          <dgm:bulletEnabled val="1"/>
        </dgm:presLayoutVars>
      </dgm:prSet>
      <dgm:spPr/>
    </dgm:pt>
    <dgm:pt modelId="{BEE9902D-97B4-496F-B9FE-93FB2FA7B8EB}" type="pres">
      <dgm:prSet presAssocID="{5613F1F4-C905-4D38-A766-5BE6FAE5A39A}" presName="sibTrans" presStyleCnt="0"/>
      <dgm:spPr/>
    </dgm:pt>
    <dgm:pt modelId="{DC014E58-E73D-4A6D-B0D8-BAEFA7C48CFC}" type="pres">
      <dgm:prSet presAssocID="{BB72683C-E768-4341-A837-D92017614D7E}" presName="node" presStyleLbl="node1" presStyleIdx="5" presStyleCnt="10">
        <dgm:presLayoutVars>
          <dgm:bulletEnabled val="1"/>
        </dgm:presLayoutVars>
      </dgm:prSet>
      <dgm:spPr/>
    </dgm:pt>
    <dgm:pt modelId="{67BB6A51-18BA-4CF5-9F4A-9947DC7A795E}" type="pres">
      <dgm:prSet presAssocID="{2EA435A4-877E-44D3-B91C-0D1B5F1C1C64}" presName="sibTrans" presStyleCnt="0"/>
      <dgm:spPr/>
    </dgm:pt>
    <dgm:pt modelId="{6CE31FEB-BBE8-4E70-B7F1-4A3A66A1A59F}" type="pres">
      <dgm:prSet presAssocID="{CB3B47F6-882C-41A4-8FA4-EDD74AA0785B}" presName="node" presStyleLbl="node1" presStyleIdx="6" presStyleCnt="10">
        <dgm:presLayoutVars>
          <dgm:bulletEnabled val="1"/>
        </dgm:presLayoutVars>
      </dgm:prSet>
      <dgm:spPr/>
    </dgm:pt>
    <dgm:pt modelId="{827F20C6-04B2-47B6-8517-0700C3133D13}" type="pres">
      <dgm:prSet presAssocID="{05394403-E960-4AA2-B31C-11258CB89ED7}" presName="sibTrans" presStyleCnt="0"/>
      <dgm:spPr/>
    </dgm:pt>
    <dgm:pt modelId="{41FCBAF5-C055-4750-8259-745039C34002}" type="pres">
      <dgm:prSet presAssocID="{E5686A6F-427F-45DE-A217-EA25031A7413}" presName="node" presStyleLbl="node1" presStyleIdx="7" presStyleCnt="10">
        <dgm:presLayoutVars>
          <dgm:bulletEnabled val="1"/>
        </dgm:presLayoutVars>
      </dgm:prSet>
      <dgm:spPr/>
    </dgm:pt>
    <dgm:pt modelId="{53655A34-5007-4684-8B8F-75EF237E2923}" type="pres">
      <dgm:prSet presAssocID="{CC6CA502-E1EE-4B8D-B8BA-A581D0F24837}" presName="sibTrans" presStyleCnt="0"/>
      <dgm:spPr/>
    </dgm:pt>
    <dgm:pt modelId="{87B84A86-9D5E-4707-9ADF-B90B7551CB5F}" type="pres">
      <dgm:prSet presAssocID="{C16B0826-3B46-4D42-BC5C-841CE60A7406}" presName="node" presStyleLbl="node1" presStyleIdx="8" presStyleCnt="10">
        <dgm:presLayoutVars>
          <dgm:bulletEnabled val="1"/>
        </dgm:presLayoutVars>
      </dgm:prSet>
      <dgm:spPr/>
    </dgm:pt>
    <dgm:pt modelId="{C9669C6D-0796-47C8-8401-84EF8C593289}" type="pres">
      <dgm:prSet presAssocID="{BD505214-1285-4719-A5A6-90BB152E489B}" presName="sibTrans" presStyleCnt="0"/>
      <dgm:spPr/>
    </dgm:pt>
    <dgm:pt modelId="{86A8C086-21C4-44AB-88F3-86F832831E03}" type="pres">
      <dgm:prSet presAssocID="{75312320-85A6-4969-8CFB-5EDD8907CB38}" presName="node" presStyleLbl="node1" presStyleIdx="9" presStyleCnt="10">
        <dgm:presLayoutVars>
          <dgm:bulletEnabled val="1"/>
        </dgm:presLayoutVars>
      </dgm:prSet>
      <dgm:spPr/>
    </dgm:pt>
  </dgm:ptLst>
  <dgm:cxnLst>
    <dgm:cxn modelId="{BCE28E0C-67AC-4AEB-B8FA-BD765475C88D}" type="presOf" srcId="{E6B9BBA7-7364-4DD4-A823-7BDE37E05ABA}" destId="{52FE3047-5147-45EC-A2D9-1B222B0B0E43}" srcOrd="0" destOrd="0" presId="urn:microsoft.com/office/officeart/2005/8/layout/default"/>
    <dgm:cxn modelId="{1FF58E2B-30BD-4369-A15A-842EBB5820C8}" srcId="{D297F77A-3CAB-482B-9D00-52CF72238358}" destId="{75312320-85A6-4969-8CFB-5EDD8907CB38}" srcOrd="9" destOrd="0" parTransId="{664D8B10-31C6-42CC-89D2-DC57F215C17E}" sibTransId="{D1D3932B-48B2-4F0F-84BF-79FFCEF3FD07}"/>
    <dgm:cxn modelId="{50DACD30-2850-4B34-B02D-9360DA011094}" srcId="{D297F77A-3CAB-482B-9D00-52CF72238358}" destId="{D72D4E8D-C95B-447A-AFDB-6502D063498C}" srcOrd="2" destOrd="0" parTransId="{F1A372A7-45DA-4393-80BA-AB8BB326753E}" sibTransId="{42C53495-04FD-4ABC-A57D-F2D44AE2CD42}"/>
    <dgm:cxn modelId="{44008E64-1A70-4619-9A89-26252C098A96}" type="presOf" srcId="{C16B0826-3B46-4D42-BC5C-841CE60A7406}" destId="{87B84A86-9D5E-4707-9ADF-B90B7551CB5F}" srcOrd="0" destOrd="0" presId="urn:microsoft.com/office/officeart/2005/8/layout/default"/>
    <dgm:cxn modelId="{90DC2E45-4BC1-4107-A549-BA2AADC9230B}" srcId="{D297F77A-3CAB-482B-9D00-52CF72238358}" destId="{CB3B47F6-882C-41A4-8FA4-EDD74AA0785B}" srcOrd="6" destOrd="0" parTransId="{F4903752-33A2-4A3A-A341-6B80B6922B69}" sibTransId="{05394403-E960-4AA2-B31C-11258CB89ED7}"/>
    <dgm:cxn modelId="{4D4A0F6C-1BB6-46FB-9CA2-1D2184D929FA}" type="presOf" srcId="{3BB40620-CC60-4244-84D3-9F9F3AB28739}" destId="{710834F3-05B8-4FAB-8D70-434E4AD5E1B5}" srcOrd="0" destOrd="0" presId="urn:microsoft.com/office/officeart/2005/8/layout/default"/>
    <dgm:cxn modelId="{87588E59-EA69-4D3A-9AF9-3148EA65B738}" type="presOf" srcId="{8B2B881F-B083-46F2-B45E-542BF7B0E579}" destId="{83CC3792-9202-45E7-91CB-0939F855DB7C}" srcOrd="0" destOrd="0" presId="urn:microsoft.com/office/officeart/2005/8/layout/default"/>
    <dgm:cxn modelId="{CAB0647B-546E-47F8-B07E-45522F25481B}" srcId="{D297F77A-3CAB-482B-9D00-52CF72238358}" destId="{3BB40620-CC60-4244-84D3-9F9F3AB28739}" srcOrd="3" destOrd="0" parTransId="{DDCDF6C8-6506-4381-8A14-55C90E143770}" sibTransId="{A483718E-CF0B-4F04-A57B-AEF42B6F9021}"/>
    <dgm:cxn modelId="{0C001F7D-3264-456B-B6AF-5B56570F9E8C}" type="presOf" srcId="{D72D4E8D-C95B-447A-AFDB-6502D063498C}" destId="{DAF8E1BB-7BFB-4E8D-9168-DE458B88E8B9}" srcOrd="0" destOrd="0" presId="urn:microsoft.com/office/officeart/2005/8/layout/default"/>
    <dgm:cxn modelId="{EE7BA47D-80AE-4BE5-82D0-1642A24B4130}" srcId="{D297F77A-3CAB-482B-9D00-52CF72238358}" destId="{8B2B881F-B083-46F2-B45E-542BF7B0E579}" srcOrd="4" destOrd="0" parTransId="{43A81C58-C784-4F57-AC4B-8B07D2AA783F}" sibTransId="{5613F1F4-C905-4D38-A766-5BE6FAE5A39A}"/>
    <dgm:cxn modelId="{907C3384-FEED-49D8-8882-E49D2EA6CE3E}" type="presOf" srcId="{D297F77A-3CAB-482B-9D00-52CF72238358}" destId="{F579ADF9-B489-4729-ACE2-5F77EC16B69A}" srcOrd="0" destOrd="0" presId="urn:microsoft.com/office/officeart/2005/8/layout/default"/>
    <dgm:cxn modelId="{1C9A3C9F-B7BE-4623-9255-F27196D6BD33}" type="presOf" srcId="{75312320-85A6-4969-8CFB-5EDD8907CB38}" destId="{86A8C086-21C4-44AB-88F3-86F832831E03}" srcOrd="0" destOrd="0" presId="urn:microsoft.com/office/officeart/2005/8/layout/default"/>
    <dgm:cxn modelId="{2115B7B1-6EA7-4E71-B660-5CA32F10ACFB}" srcId="{D297F77A-3CAB-482B-9D00-52CF72238358}" destId="{51BC399C-FA2B-45EF-985A-99649A54E958}" srcOrd="1" destOrd="0" parTransId="{9106F837-901A-494A-8C4A-FB43F2312DD4}" sibTransId="{19CF2809-B650-404A-8ACC-89B73BABC638}"/>
    <dgm:cxn modelId="{7610F0BE-FD5A-4AB7-A5B2-C57D6F7AACE1}" type="presOf" srcId="{51BC399C-FA2B-45EF-985A-99649A54E958}" destId="{8BDB6E48-1004-4D8B-A44D-A46AC79D7F24}" srcOrd="0" destOrd="0" presId="urn:microsoft.com/office/officeart/2005/8/layout/default"/>
    <dgm:cxn modelId="{74644FDE-A688-425B-BC8F-CF0B33C06742}" srcId="{D297F77A-3CAB-482B-9D00-52CF72238358}" destId="{C16B0826-3B46-4D42-BC5C-841CE60A7406}" srcOrd="8" destOrd="0" parTransId="{FCB6EBB6-4703-41D5-ACCA-C860A957F2E6}" sibTransId="{BD505214-1285-4719-A5A6-90BB152E489B}"/>
    <dgm:cxn modelId="{6AB463E2-6D15-4571-A744-EC438D375C1D}" srcId="{D297F77A-3CAB-482B-9D00-52CF72238358}" destId="{E6B9BBA7-7364-4DD4-A823-7BDE37E05ABA}" srcOrd="0" destOrd="0" parTransId="{505204F7-8C8C-4A8D-AA63-46CA0DDD29DF}" sibTransId="{D4288987-E5E2-4B73-ADFE-D33AA4CA9B23}"/>
    <dgm:cxn modelId="{64C9C3E5-7C44-4B37-B1D1-38B9EAB652A4}" type="presOf" srcId="{CB3B47F6-882C-41A4-8FA4-EDD74AA0785B}" destId="{6CE31FEB-BBE8-4E70-B7F1-4A3A66A1A59F}" srcOrd="0" destOrd="0" presId="urn:microsoft.com/office/officeart/2005/8/layout/default"/>
    <dgm:cxn modelId="{84E409E6-C8D9-4C17-A9AD-E981A2BA4721}" srcId="{D297F77A-3CAB-482B-9D00-52CF72238358}" destId="{E5686A6F-427F-45DE-A217-EA25031A7413}" srcOrd="7" destOrd="0" parTransId="{02D1E904-3C3A-4116-AC5C-DB12A4D0103A}" sibTransId="{CC6CA502-E1EE-4B8D-B8BA-A581D0F24837}"/>
    <dgm:cxn modelId="{7789FFEB-8243-4E1C-A716-AF6CEF60BA48}" type="presOf" srcId="{E5686A6F-427F-45DE-A217-EA25031A7413}" destId="{41FCBAF5-C055-4750-8259-745039C34002}" srcOrd="0" destOrd="0" presId="urn:microsoft.com/office/officeart/2005/8/layout/default"/>
    <dgm:cxn modelId="{2582BCF1-CBDA-4460-9108-C6F8E345FE6A}" srcId="{D297F77A-3CAB-482B-9D00-52CF72238358}" destId="{BB72683C-E768-4341-A837-D92017614D7E}" srcOrd="5" destOrd="0" parTransId="{91AAB57B-6596-4308-8736-8BF3A4E6E1AE}" sibTransId="{2EA435A4-877E-44D3-B91C-0D1B5F1C1C64}"/>
    <dgm:cxn modelId="{9BEB25F7-64A8-4BA4-A70D-99527B6B37A9}" type="presOf" srcId="{BB72683C-E768-4341-A837-D92017614D7E}" destId="{DC014E58-E73D-4A6D-B0D8-BAEFA7C48CFC}" srcOrd="0" destOrd="0" presId="urn:microsoft.com/office/officeart/2005/8/layout/default"/>
    <dgm:cxn modelId="{A90524AB-75C1-4B61-9BEC-2996D320CDCB}" type="presParOf" srcId="{F579ADF9-B489-4729-ACE2-5F77EC16B69A}" destId="{52FE3047-5147-45EC-A2D9-1B222B0B0E43}" srcOrd="0" destOrd="0" presId="urn:microsoft.com/office/officeart/2005/8/layout/default"/>
    <dgm:cxn modelId="{E650A78C-79E5-474F-A602-0534AC0C55BF}" type="presParOf" srcId="{F579ADF9-B489-4729-ACE2-5F77EC16B69A}" destId="{97620708-B3AA-4DEE-9BA9-F37C589949E6}" srcOrd="1" destOrd="0" presId="urn:microsoft.com/office/officeart/2005/8/layout/default"/>
    <dgm:cxn modelId="{E1E5BE34-CC69-409D-B216-E41F561531B4}" type="presParOf" srcId="{F579ADF9-B489-4729-ACE2-5F77EC16B69A}" destId="{8BDB6E48-1004-4D8B-A44D-A46AC79D7F24}" srcOrd="2" destOrd="0" presId="urn:microsoft.com/office/officeart/2005/8/layout/default"/>
    <dgm:cxn modelId="{CC2892FD-B0DD-49E1-867A-EC84A7044EB2}" type="presParOf" srcId="{F579ADF9-B489-4729-ACE2-5F77EC16B69A}" destId="{DDBB4C84-CA54-44A4-9AE1-0C4763EE0CAD}" srcOrd="3" destOrd="0" presId="urn:microsoft.com/office/officeart/2005/8/layout/default"/>
    <dgm:cxn modelId="{D05C7824-25FF-4250-9B2E-3E2531530F83}" type="presParOf" srcId="{F579ADF9-B489-4729-ACE2-5F77EC16B69A}" destId="{DAF8E1BB-7BFB-4E8D-9168-DE458B88E8B9}" srcOrd="4" destOrd="0" presId="urn:microsoft.com/office/officeart/2005/8/layout/default"/>
    <dgm:cxn modelId="{78C0970C-FC19-44EB-97C3-55BE350C1655}" type="presParOf" srcId="{F579ADF9-B489-4729-ACE2-5F77EC16B69A}" destId="{022DFF0D-B1CC-4B03-8271-9EB4B73E0378}" srcOrd="5" destOrd="0" presId="urn:microsoft.com/office/officeart/2005/8/layout/default"/>
    <dgm:cxn modelId="{195717D1-3CCF-4E71-8019-92B37083E7A9}" type="presParOf" srcId="{F579ADF9-B489-4729-ACE2-5F77EC16B69A}" destId="{710834F3-05B8-4FAB-8D70-434E4AD5E1B5}" srcOrd="6" destOrd="0" presId="urn:microsoft.com/office/officeart/2005/8/layout/default"/>
    <dgm:cxn modelId="{5149C9C7-BCF5-48C8-B01E-29E17CF76C8D}" type="presParOf" srcId="{F579ADF9-B489-4729-ACE2-5F77EC16B69A}" destId="{E76DB5C5-4357-4CDF-B37E-0D93CD94542C}" srcOrd="7" destOrd="0" presId="urn:microsoft.com/office/officeart/2005/8/layout/default"/>
    <dgm:cxn modelId="{257D97E3-7BFD-485B-8198-5440A844810D}" type="presParOf" srcId="{F579ADF9-B489-4729-ACE2-5F77EC16B69A}" destId="{83CC3792-9202-45E7-91CB-0939F855DB7C}" srcOrd="8" destOrd="0" presId="urn:microsoft.com/office/officeart/2005/8/layout/default"/>
    <dgm:cxn modelId="{635BDF53-B712-43AF-BFB6-AD7FFE24939C}" type="presParOf" srcId="{F579ADF9-B489-4729-ACE2-5F77EC16B69A}" destId="{BEE9902D-97B4-496F-B9FE-93FB2FA7B8EB}" srcOrd="9" destOrd="0" presId="urn:microsoft.com/office/officeart/2005/8/layout/default"/>
    <dgm:cxn modelId="{532DC0DB-8ABB-43F6-9DAC-3672FB5BD1BD}" type="presParOf" srcId="{F579ADF9-B489-4729-ACE2-5F77EC16B69A}" destId="{DC014E58-E73D-4A6D-B0D8-BAEFA7C48CFC}" srcOrd="10" destOrd="0" presId="urn:microsoft.com/office/officeart/2005/8/layout/default"/>
    <dgm:cxn modelId="{1D74601A-EBAB-4E53-BADB-F9F93C239D4C}" type="presParOf" srcId="{F579ADF9-B489-4729-ACE2-5F77EC16B69A}" destId="{67BB6A51-18BA-4CF5-9F4A-9947DC7A795E}" srcOrd="11" destOrd="0" presId="urn:microsoft.com/office/officeart/2005/8/layout/default"/>
    <dgm:cxn modelId="{D1EEFD4D-9AD8-4AC8-9A44-B8DD6B7972CF}" type="presParOf" srcId="{F579ADF9-B489-4729-ACE2-5F77EC16B69A}" destId="{6CE31FEB-BBE8-4E70-B7F1-4A3A66A1A59F}" srcOrd="12" destOrd="0" presId="urn:microsoft.com/office/officeart/2005/8/layout/default"/>
    <dgm:cxn modelId="{94121F62-9038-4BF1-BD14-B1310F61F7F8}" type="presParOf" srcId="{F579ADF9-B489-4729-ACE2-5F77EC16B69A}" destId="{827F20C6-04B2-47B6-8517-0700C3133D13}" srcOrd="13" destOrd="0" presId="urn:microsoft.com/office/officeart/2005/8/layout/default"/>
    <dgm:cxn modelId="{655C5BB9-7147-4359-B221-56447F241112}" type="presParOf" srcId="{F579ADF9-B489-4729-ACE2-5F77EC16B69A}" destId="{41FCBAF5-C055-4750-8259-745039C34002}" srcOrd="14" destOrd="0" presId="urn:microsoft.com/office/officeart/2005/8/layout/default"/>
    <dgm:cxn modelId="{C41E555F-6902-4698-80FC-E527DBA5AE7A}" type="presParOf" srcId="{F579ADF9-B489-4729-ACE2-5F77EC16B69A}" destId="{53655A34-5007-4684-8B8F-75EF237E2923}" srcOrd="15" destOrd="0" presId="urn:microsoft.com/office/officeart/2005/8/layout/default"/>
    <dgm:cxn modelId="{5FD94121-6AC6-4D6F-9F7B-42D8D2D5BC86}" type="presParOf" srcId="{F579ADF9-B489-4729-ACE2-5F77EC16B69A}" destId="{87B84A86-9D5E-4707-9ADF-B90B7551CB5F}" srcOrd="16" destOrd="0" presId="urn:microsoft.com/office/officeart/2005/8/layout/default"/>
    <dgm:cxn modelId="{43AD730B-2DF0-4826-8773-0AA89928C8E6}" type="presParOf" srcId="{F579ADF9-B489-4729-ACE2-5F77EC16B69A}" destId="{C9669C6D-0796-47C8-8401-84EF8C593289}" srcOrd="17" destOrd="0" presId="urn:microsoft.com/office/officeart/2005/8/layout/default"/>
    <dgm:cxn modelId="{386A5678-5442-449A-9D9E-DF8B42333160}" type="presParOf" srcId="{F579ADF9-B489-4729-ACE2-5F77EC16B69A}" destId="{86A8C086-21C4-44AB-88F3-86F832831E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C0A001-2655-4A2F-82E1-E85FC75598A3}"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04AE848-4EC0-4043-A38E-AFB6D9CEF68E}">
      <dgm:prSet custT="1"/>
      <dgm:spPr/>
      <dgm:t>
        <a:bodyPr/>
        <a:lstStyle/>
        <a:p>
          <a:r>
            <a:rPr lang="en-US" sz="2000"/>
            <a:t>Technical or inadvertent error</a:t>
          </a:r>
        </a:p>
      </dgm:t>
    </dgm:pt>
    <dgm:pt modelId="{AA45EB24-1AC7-4C43-90BA-D6C409C97945}" type="parTrans" cxnId="{C10A69CD-66DB-442D-A8E7-03891338A537}">
      <dgm:prSet/>
      <dgm:spPr/>
      <dgm:t>
        <a:bodyPr/>
        <a:lstStyle/>
        <a:p>
          <a:endParaRPr lang="en-US"/>
        </a:p>
      </dgm:t>
    </dgm:pt>
    <dgm:pt modelId="{AAB215A3-1EA7-4998-BF1D-8F2B55F358AE}" type="sibTrans" cxnId="{C10A69CD-66DB-442D-A8E7-03891338A537}">
      <dgm:prSet/>
      <dgm:spPr/>
      <dgm:t>
        <a:bodyPr/>
        <a:lstStyle/>
        <a:p>
          <a:endParaRPr lang="en-US"/>
        </a:p>
      </dgm:t>
    </dgm:pt>
    <dgm:pt modelId="{04F5FF08-4C3F-46F4-8F51-321C62A46EB3}">
      <dgm:prSet custT="1"/>
      <dgm:spPr/>
      <dgm:t>
        <a:bodyPr/>
        <a:lstStyle/>
        <a:p>
          <a:r>
            <a:rPr lang="en-US" sz="1800"/>
            <a:t>No prior notice given to the employee on policy requirements</a:t>
          </a:r>
        </a:p>
      </dgm:t>
    </dgm:pt>
    <dgm:pt modelId="{D914900F-ECDA-4D8C-AB1E-773E1017A536}" type="parTrans" cxnId="{C0494DB7-0B6C-4CA7-8149-313D73F32A7E}">
      <dgm:prSet/>
      <dgm:spPr/>
      <dgm:t>
        <a:bodyPr/>
        <a:lstStyle/>
        <a:p>
          <a:endParaRPr lang="en-US"/>
        </a:p>
      </dgm:t>
    </dgm:pt>
    <dgm:pt modelId="{F622C660-2D8E-41DE-B043-3412272F4562}" type="sibTrans" cxnId="{C0494DB7-0B6C-4CA7-8149-313D73F32A7E}">
      <dgm:prSet/>
      <dgm:spPr/>
      <dgm:t>
        <a:bodyPr/>
        <a:lstStyle/>
        <a:p>
          <a:endParaRPr lang="en-US"/>
        </a:p>
      </dgm:t>
    </dgm:pt>
    <dgm:pt modelId="{B06725DE-8098-48F8-9D84-A4D03B68AA97}">
      <dgm:prSet custT="1"/>
      <dgm:spPr/>
      <dgm:t>
        <a:bodyPr/>
        <a:lstStyle/>
        <a:p>
          <a:r>
            <a:rPr lang="en-US" sz="2000"/>
            <a:t>No prior disciplinary history</a:t>
          </a:r>
        </a:p>
      </dgm:t>
    </dgm:pt>
    <dgm:pt modelId="{635755C5-6754-4D84-8387-D871C433DE5A}" type="parTrans" cxnId="{9AE31E17-AD45-464F-9DDF-F9FB8D9FA574}">
      <dgm:prSet/>
      <dgm:spPr/>
      <dgm:t>
        <a:bodyPr/>
        <a:lstStyle/>
        <a:p>
          <a:endParaRPr lang="en-US"/>
        </a:p>
      </dgm:t>
    </dgm:pt>
    <dgm:pt modelId="{11358DBC-5B3F-4621-A3F1-C4F5F011E454}" type="sibTrans" cxnId="{9AE31E17-AD45-464F-9DDF-F9FB8D9FA574}">
      <dgm:prSet/>
      <dgm:spPr/>
      <dgm:t>
        <a:bodyPr/>
        <a:lstStyle/>
        <a:p>
          <a:endParaRPr lang="en-US"/>
        </a:p>
      </dgm:t>
    </dgm:pt>
    <dgm:pt modelId="{A8571D8C-68A4-4C85-9964-8E6D59C02069}">
      <dgm:prSet custT="1"/>
      <dgm:spPr/>
      <dgm:t>
        <a:bodyPr/>
        <a:lstStyle/>
        <a:p>
          <a:r>
            <a:rPr lang="en-US" sz="2000"/>
            <a:t>No evidence that the violation was willful or negligent</a:t>
          </a:r>
        </a:p>
      </dgm:t>
    </dgm:pt>
    <dgm:pt modelId="{866AC28F-7F82-4271-987B-6510F6DCEA5C}" type="parTrans" cxnId="{98F5DC54-721C-440A-A18C-1B4151F54B90}">
      <dgm:prSet/>
      <dgm:spPr/>
      <dgm:t>
        <a:bodyPr/>
        <a:lstStyle/>
        <a:p>
          <a:endParaRPr lang="en-US"/>
        </a:p>
      </dgm:t>
    </dgm:pt>
    <dgm:pt modelId="{968B039C-8B0F-4DD8-8B96-0592E35ED535}" type="sibTrans" cxnId="{98F5DC54-721C-440A-A18C-1B4151F54B90}">
      <dgm:prSet/>
      <dgm:spPr/>
      <dgm:t>
        <a:bodyPr/>
        <a:lstStyle/>
        <a:p>
          <a:endParaRPr lang="en-US"/>
        </a:p>
      </dgm:t>
    </dgm:pt>
    <dgm:pt modelId="{A1CFA7E9-BDA9-4FB4-8B76-E3AF2D4A436E}">
      <dgm:prSet custT="1"/>
      <dgm:spPr/>
      <dgm:t>
        <a:bodyPr/>
        <a:lstStyle/>
        <a:p>
          <a:r>
            <a:rPr lang="en-US" sz="2000"/>
            <a:t>Length of employment (with no recent issues)</a:t>
          </a:r>
        </a:p>
      </dgm:t>
    </dgm:pt>
    <dgm:pt modelId="{3CD36FEA-28FA-463E-8982-C5CF3F298F2B}" type="parTrans" cxnId="{2CDE7F67-8D33-4792-A9CE-770E898D3214}">
      <dgm:prSet/>
      <dgm:spPr/>
      <dgm:t>
        <a:bodyPr/>
        <a:lstStyle/>
        <a:p>
          <a:endParaRPr lang="en-US"/>
        </a:p>
      </dgm:t>
    </dgm:pt>
    <dgm:pt modelId="{D5456499-8546-40EA-B998-8B2CD1B55C8C}" type="sibTrans" cxnId="{2CDE7F67-8D33-4792-A9CE-770E898D3214}">
      <dgm:prSet/>
      <dgm:spPr/>
      <dgm:t>
        <a:bodyPr/>
        <a:lstStyle/>
        <a:p>
          <a:endParaRPr lang="en-US"/>
        </a:p>
      </dgm:t>
    </dgm:pt>
    <dgm:pt modelId="{5830627F-BAB6-41A1-A1E0-B4476225A094}">
      <dgm:prSet custT="1"/>
      <dgm:spPr/>
      <dgm:t>
        <a:bodyPr/>
        <a:lstStyle/>
        <a:p>
          <a:r>
            <a:rPr lang="en-US" sz="1600"/>
            <a:t>Minimal impact to University community, operations, or environment</a:t>
          </a:r>
        </a:p>
      </dgm:t>
    </dgm:pt>
    <dgm:pt modelId="{BA0B4617-337F-4182-BC22-282C3A3C78CF}" type="parTrans" cxnId="{336E62A7-9639-4E44-8C9B-2093B64713A6}">
      <dgm:prSet/>
      <dgm:spPr/>
      <dgm:t>
        <a:bodyPr/>
        <a:lstStyle/>
        <a:p>
          <a:endParaRPr lang="en-US"/>
        </a:p>
      </dgm:t>
    </dgm:pt>
    <dgm:pt modelId="{B4EA3B2B-3CEC-4BF9-9047-C638334C14BB}" type="sibTrans" cxnId="{336E62A7-9639-4E44-8C9B-2093B64713A6}">
      <dgm:prSet/>
      <dgm:spPr/>
      <dgm:t>
        <a:bodyPr/>
        <a:lstStyle/>
        <a:p>
          <a:endParaRPr lang="en-US"/>
        </a:p>
      </dgm:t>
    </dgm:pt>
    <dgm:pt modelId="{29333456-5816-41FC-B5A9-8FFEBB6AE7AB}">
      <dgm:prSet custT="1"/>
      <dgm:spPr/>
      <dgm:t>
        <a:bodyPr/>
        <a:lstStyle/>
        <a:p>
          <a:r>
            <a:rPr lang="en-US" sz="2000"/>
            <a:t>The potential for rehabilitation</a:t>
          </a:r>
        </a:p>
      </dgm:t>
    </dgm:pt>
    <dgm:pt modelId="{E222EA33-A0D9-465E-8DE6-7E15FF3405B1}" type="parTrans" cxnId="{3DCEB14E-3F67-400D-BB2E-3C67069F2173}">
      <dgm:prSet/>
      <dgm:spPr/>
      <dgm:t>
        <a:bodyPr/>
        <a:lstStyle/>
        <a:p>
          <a:endParaRPr lang="en-US"/>
        </a:p>
      </dgm:t>
    </dgm:pt>
    <dgm:pt modelId="{0BA03EE5-6D3E-45E7-8A0E-5852023CB2CC}" type="sibTrans" cxnId="{3DCEB14E-3F67-400D-BB2E-3C67069F2173}">
      <dgm:prSet/>
      <dgm:spPr/>
      <dgm:t>
        <a:bodyPr/>
        <a:lstStyle/>
        <a:p>
          <a:endParaRPr lang="en-US"/>
        </a:p>
      </dgm:t>
    </dgm:pt>
    <dgm:pt modelId="{26F4A938-E97C-4F32-8BD2-B9C3F15F0AA6}">
      <dgm:prSet custT="1"/>
      <dgm:spPr/>
      <dgm:t>
        <a:bodyPr/>
        <a:lstStyle/>
        <a:p>
          <a:r>
            <a:rPr lang="en-US" sz="1800"/>
            <a:t>The degree to which the employee accepted responsibility for the conduct</a:t>
          </a:r>
        </a:p>
      </dgm:t>
    </dgm:pt>
    <dgm:pt modelId="{D4597784-E045-4802-99AC-3555BD595F0D}" type="parTrans" cxnId="{BE0ADDF7-7EE0-4F7B-988D-653B2DD7B234}">
      <dgm:prSet/>
      <dgm:spPr/>
      <dgm:t>
        <a:bodyPr/>
        <a:lstStyle/>
        <a:p>
          <a:endParaRPr lang="en-US"/>
        </a:p>
      </dgm:t>
    </dgm:pt>
    <dgm:pt modelId="{CE6DEC9A-56F1-4372-B093-BC571F488B90}" type="sibTrans" cxnId="{BE0ADDF7-7EE0-4F7B-988D-653B2DD7B234}">
      <dgm:prSet/>
      <dgm:spPr/>
      <dgm:t>
        <a:bodyPr/>
        <a:lstStyle/>
        <a:p>
          <a:endParaRPr lang="en-US"/>
        </a:p>
      </dgm:t>
    </dgm:pt>
    <dgm:pt modelId="{F4827992-EA98-4441-843B-08AC0F7A33DB}" type="pres">
      <dgm:prSet presAssocID="{29C0A001-2655-4A2F-82E1-E85FC75598A3}" presName="diagram" presStyleCnt="0">
        <dgm:presLayoutVars>
          <dgm:dir/>
          <dgm:resizeHandles val="exact"/>
        </dgm:presLayoutVars>
      </dgm:prSet>
      <dgm:spPr/>
    </dgm:pt>
    <dgm:pt modelId="{BDE3AEB9-8400-42CD-B1D9-C56ECDA0A4C3}" type="pres">
      <dgm:prSet presAssocID="{904AE848-4EC0-4043-A38E-AFB6D9CEF68E}" presName="node" presStyleLbl="node1" presStyleIdx="0" presStyleCnt="8">
        <dgm:presLayoutVars>
          <dgm:bulletEnabled val="1"/>
        </dgm:presLayoutVars>
      </dgm:prSet>
      <dgm:spPr/>
    </dgm:pt>
    <dgm:pt modelId="{330DF907-8803-433F-B2C5-2361B1D66A1F}" type="pres">
      <dgm:prSet presAssocID="{AAB215A3-1EA7-4998-BF1D-8F2B55F358AE}" presName="sibTrans" presStyleCnt="0"/>
      <dgm:spPr/>
    </dgm:pt>
    <dgm:pt modelId="{F2C99B12-14AE-4424-A168-B37F5624B8C1}" type="pres">
      <dgm:prSet presAssocID="{04F5FF08-4C3F-46F4-8F51-321C62A46EB3}" presName="node" presStyleLbl="node1" presStyleIdx="1" presStyleCnt="8">
        <dgm:presLayoutVars>
          <dgm:bulletEnabled val="1"/>
        </dgm:presLayoutVars>
      </dgm:prSet>
      <dgm:spPr/>
    </dgm:pt>
    <dgm:pt modelId="{2082D06C-41AA-4378-87A3-F66EFC3BD50B}" type="pres">
      <dgm:prSet presAssocID="{F622C660-2D8E-41DE-B043-3412272F4562}" presName="sibTrans" presStyleCnt="0"/>
      <dgm:spPr/>
    </dgm:pt>
    <dgm:pt modelId="{5294E46E-60F8-479D-B486-BE8F9A9F1B56}" type="pres">
      <dgm:prSet presAssocID="{B06725DE-8098-48F8-9D84-A4D03B68AA97}" presName="node" presStyleLbl="node1" presStyleIdx="2" presStyleCnt="8">
        <dgm:presLayoutVars>
          <dgm:bulletEnabled val="1"/>
        </dgm:presLayoutVars>
      </dgm:prSet>
      <dgm:spPr/>
    </dgm:pt>
    <dgm:pt modelId="{F60D241B-4648-4A7D-90B5-575B64797A93}" type="pres">
      <dgm:prSet presAssocID="{11358DBC-5B3F-4621-A3F1-C4F5F011E454}" presName="sibTrans" presStyleCnt="0"/>
      <dgm:spPr/>
    </dgm:pt>
    <dgm:pt modelId="{92BD31EF-56F9-4E9F-8AA7-BC1DA210B142}" type="pres">
      <dgm:prSet presAssocID="{A8571D8C-68A4-4C85-9964-8E6D59C02069}" presName="node" presStyleLbl="node1" presStyleIdx="3" presStyleCnt="8">
        <dgm:presLayoutVars>
          <dgm:bulletEnabled val="1"/>
        </dgm:presLayoutVars>
      </dgm:prSet>
      <dgm:spPr/>
    </dgm:pt>
    <dgm:pt modelId="{9CAB0E86-0903-46A1-BE82-2AD3434942F5}" type="pres">
      <dgm:prSet presAssocID="{968B039C-8B0F-4DD8-8B96-0592E35ED535}" presName="sibTrans" presStyleCnt="0"/>
      <dgm:spPr/>
    </dgm:pt>
    <dgm:pt modelId="{0FB7FBA9-2D04-461B-B6BE-F8E42EA84182}" type="pres">
      <dgm:prSet presAssocID="{A1CFA7E9-BDA9-4FB4-8B76-E3AF2D4A436E}" presName="node" presStyleLbl="node1" presStyleIdx="4" presStyleCnt="8">
        <dgm:presLayoutVars>
          <dgm:bulletEnabled val="1"/>
        </dgm:presLayoutVars>
      </dgm:prSet>
      <dgm:spPr/>
    </dgm:pt>
    <dgm:pt modelId="{44FB7AED-C23D-4863-9C66-488BA1758186}" type="pres">
      <dgm:prSet presAssocID="{D5456499-8546-40EA-B998-8B2CD1B55C8C}" presName="sibTrans" presStyleCnt="0"/>
      <dgm:spPr/>
    </dgm:pt>
    <dgm:pt modelId="{A7BA5B34-A6AF-4115-A7EC-098E626FE641}" type="pres">
      <dgm:prSet presAssocID="{5830627F-BAB6-41A1-A1E0-B4476225A094}" presName="node" presStyleLbl="node1" presStyleIdx="5" presStyleCnt="8">
        <dgm:presLayoutVars>
          <dgm:bulletEnabled val="1"/>
        </dgm:presLayoutVars>
      </dgm:prSet>
      <dgm:spPr/>
    </dgm:pt>
    <dgm:pt modelId="{79B774B4-4D6E-4B5F-9A28-72AED0EF1B59}" type="pres">
      <dgm:prSet presAssocID="{B4EA3B2B-3CEC-4BF9-9047-C638334C14BB}" presName="sibTrans" presStyleCnt="0"/>
      <dgm:spPr/>
    </dgm:pt>
    <dgm:pt modelId="{BD3CBF43-E284-4872-80F5-46AEF2004FDF}" type="pres">
      <dgm:prSet presAssocID="{29333456-5816-41FC-B5A9-8FFEBB6AE7AB}" presName="node" presStyleLbl="node1" presStyleIdx="6" presStyleCnt="8">
        <dgm:presLayoutVars>
          <dgm:bulletEnabled val="1"/>
        </dgm:presLayoutVars>
      </dgm:prSet>
      <dgm:spPr/>
    </dgm:pt>
    <dgm:pt modelId="{8E7F93D9-E04F-47CD-A2D2-5A8DF5C130DF}" type="pres">
      <dgm:prSet presAssocID="{0BA03EE5-6D3E-45E7-8A0E-5852023CB2CC}" presName="sibTrans" presStyleCnt="0"/>
      <dgm:spPr/>
    </dgm:pt>
    <dgm:pt modelId="{6A6EFA7F-3985-41A0-9133-933640D8084C}" type="pres">
      <dgm:prSet presAssocID="{26F4A938-E97C-4F32-8BD2-B9C3F15F0AA6}" presName="node" presStyleLbl="node1" presStyleIdx="7" presStyleCnt="8">
        <dgm:presLayoutVars>
          <dgm:bulletEnabled val="1"/>
        </dgm:presLayoutVars>
      </dgm:prSet>
      <dgm:spPr/>
    </dgm:pt>
  </dgm:ptLst>
  <dgm:cxnLst>
    <dgm:cxn modelId="{9AE31E17-AD45-464F-9DDF-F9FB8D9FA574}" srcId="{29C0A001-2655-4A2F-82E1-E85FC75598A3}" destId="{B06725DE-8098-48F8-9D84-A4D03B68AA97}" srcOrd="2" destOrd="0" parTransId="{635755C5-6754-4D84-8387-D871C433DE5A}" sibTransId="{11358DBC-5B3F-4621-A3F1-C4F5F011E454}"/>
    <dgm:cxn modelId="{115B8C40-ED60-4F24-B9B7-32ED5E90E424}" type="presOf" srcId="{A1CFA7E9-BDA9-4FB4-8B76-E3AF2D4A436E}" destId="{0FB7FBA9-2D04-461B-B6BE-F8E42EA84182}" srcOrd="0" destOrd="0" presId="urn:microsoft.com/office/officeart/2005/8/layout/default"/>
    <dgm:cxn modelId="{50424965-0749-4355-B305-5330AD2F839C}" type="presOf" srcId="{A8571D8C-68A4-4C85-9964-8E6D59C02069}" destId="{92BD31EF-56F9-4E9F-8AA7-BC1DA210B142}" srcOrd="0" destOrd="0" presId="urn:microsoft.com/office/officeart/2005/8/layout/default"/>
    <dgm:cxn modelId="{2CDE7F67-8D33-4792-A9CE-770E898D3214}" srcId="{29C0A001-2655-4A2F-82E1-E85FC75598A3}" destId="{A1CFA7E9-BDA9-4FB4-8B76-E3AF2D4A436E}" srcOrd="4" destOrd="0" parTransId="{3CD36FEA-28FA-463E-8982-C5CF3F298F2B}" sibTransId="{D5456499-8546-40EA-B998-8B2CD1B55C8C}"/>
    <dgm:cxn modelId="{3DCEB14E-3F67-400D-BB2E-3C67069F2173}" srcId="{29C0A001-2655-4A2F-82E1-E85FC75598A3}" destId="{29333456-5816-41FC-B5A9-8FFEBB6AE7AB}" srcOrd="6" destOrd="0" parTransId="{E222EA33-A0D9-465E-8DE6-7E15FF3405B1}" sibTransId="{0BA03EE5-6D3E-45E7-8A0E-5852023CB2CC}"/>
    <dgm:cxn modelId="{11836673-26E1-4E12-AE71-CE375A5B0A2B}" type="presOf" srcId="{B06725DE-8098-48F8-9D84-A4D03B68AA97}" destId="{5294E46E-60F8-479D-B486-BE8F9A9F1B56}" srcOrd="0" destOrd="0" presId="urn:microsoft.com/office/officeart/2005/8/layout/default"/>
    <dgm:cxn modelId="{98F5DC54-721C-440A-A18C-1B4151F54B90}" srcId="{29C0A001-2655-4A2F-82E1-E85FC75598A3}" destId="{A8571D8C-68A4-4C85-9964-8E6D59C02069}" srcOrd="3" destOrd="0" parTransId="{866AC28F-7F82-4271-987B-6510F6DCEA5C}" sibTransId="{968B039C-8B0F-4DD8-8B96-0592E35ED535}"/>
    <dgm:cxn modelId="{FDAB6585-F90B-4138-BE93-8397E46AB0A8}" type="presOf" srcId="{904AE848-4EC0-4043-A38E-AFB6D9CEF68E}" destId="{BDE3AEB9-8400-42CD-B1D9-C56ECDA0A4C3}" srcOrd="0" destOrd="0" presId="urn:microsoft.com/office/officeart/2005/8/layout/default"/>
    <dgm:cxn modelId="{A76F278E-853E-432A-B94E-322C1AA1251A}" type="presOf" srcId="{26F4A938-E97C-4F32-8BD2-B9C3F15F0AA6}" destId="{6A6EFA7F-3985-41A0-9133-933640D8084C}" srcOrd="0" destOrd="0" presId="urn:microsoft.com/office/officeart/2005/8/layout/default"/>
    <dgm:cxn modelId="{336E62A7-9639-4E44-8C9B-2093B64713A6}" srcId="{29C0A001-2655-4A2F-82E1-E85FC75598A3}" destId="{5830627F-BAB6-41A1-A1E0-B4476225A094}" srcOrd="5" destOrd="0" parTransId="{BA0B4617-337F-4182-BC22-282C3A3C78CF}" sibTransId="{B4EA3B2B-3CEC-4BF9-9047-C638334C14BB}"/>
    <dgm:cxn modelId="{4FA4AEAF-7065-44F3-82B8-E249E888F28D}" type="presOf" srcId="{29C0A001-2655-4A2F-82E1-E85FC75598A3}" destId="{F4827992-EA98-4441-843B-08AC0F7A33DB}" srcOrd="0" destOrd="0" presId="urn:microsoft.com/office/officeart/2005/8/layout/default"/>
    <dgm:cxn modelId="{C0494DB7-0B6C-4CA7-8149-313D73F32A7E}" srcId="{29C0A001-2655-4A2F-82E1-E85FC75598A3}" destId="{04F5FF08-4C3F-46F4-8F51-321C62A46EB3}" srcOrd="1" destOrd="0" parTransId="{D914900F-ECDA-4D8C-AB1E-773E1017A536}" sibTransId="{F622C660-2D8E-41DE-B043-3412272F4562}"/>
    <dgm:cxn modelId="{9D08B2BE-7974-4DE9-84A3-4F87D2995960}" type="presOf" srcId="{5830627F-BAB6-41A1-A1E0-B4476225A094}" destId="{A7BA5B34-A6AF-4115-A7EC-098E626FE641}" srcOrd="0" destOrd="0" presId="urn:microsoft.com/office/officeart/2005/8/layout/default"/>
    <dgm:cxn modelId="{C10A69CD-66DB-442D-A8E7-03891338A537}" srcId="{29C0A001-2655-4A2F-82E1-E85FC75598A3}" destId="{904AE848-4EC0-4043-A38E-AFB6D9CEF68E}" srcOrd="0" destOrd="0" parTransId="{AA45EB24-1AC7-4C43-90BA-D6C409C97945}" sibTransId="{AAB215A3-1EA7-4998-BF1D-8F2B55F358AE}"/>
    <dgm:cxn modelId="{5CD494D1-AA9B-4A80-87B0-3DF809810D54}" type="presOf" srcId="{29333456-5816-41FC-B5A9-8FFEBB6AE7AB}" destId="{BD3CBF43-E284-4872-80F5-46AEF2004FDF}" srcOrd="0" destOrd="0" presId="urn:microsoft.com/office/officeart/2005/8/layout/default"/>
    <dgm:cxn modelId="{BE0ADDF7-7EE0-4F7B-988D-653B2DD7B234}" srcId="{29C0A001-2655-4A2F-82E1-E85FC75598A3}" destId="{26F4A938-E97C-4F32-8BD2-B9C3F15F0AA6}" srcOrd="7" destOrd="0" parTransId="{D4597784-E045-4802-99AC-3555BD595F0D}" sibTransId="{CE6DEC9A-56F1-4372-B093-BC571F488B90}"/>
    <dgm:cxn modelId="{90C58EFB-43CA-4377-BB2A-2D6F6F980CF5}" type="presOf" srcId="{04F5FF08-4C3F-46F4-8F51-321C62A46EB3}" destId="{F2C99B12-14AE-4424-A168-B37F5624B8C1}" srcOrd="0" destOrd="0" presId="urn:microsoft.com/office/officeart/2005/8/layout/default"/>
    <dgm:cxn modelId="{051CC06B-AAC5-44F9-9674-6F6900F10E94}" type="presParOf" srcId="{F4827992-EA98-4441-843B-08AC0F7A33DB}" destId="{BDE3AEB9-8400-42CD-B1D9-C56ECDA0A4C3}" srcOrd="0" destOrd="0" presId="urn:microsoft.com/office/officeart/2005/8/layout/default"/>
    <dgm:cxn modelId="{0FA88E12-A865-497C-A191-834B67F5BDAB}" type="presParOf" srcId="{F4827992-EA98-4441-843B-08AC0F7A33DB}" destId="{330DF907-8803-433F-B2C5-2361B1D66A1F}" srcOrd="1" destOrd="0" presId="urn:microsoft.com/office/officeart/2005/8/layout/default"/>
    <dgm:cxn modelId="{9E98C3B4-3A1B-4720-8C24-137403C63AA4}" type="presParOf" srcId="{F4827992-EA98-4441-843B-08AC0F7A33DB}" destId="{F2C99B12-14AE-4424-A168-B37F5624B8C1}" srcOrd="2" destOrd="0" presId="urn:microsoft.com/office/officeart/2005/8/layout/default"/>
    <dgm:cxn modelId="{4E760230-086E-4D03-9A98-0E5A76DB6D6C}" type="presParOf" srcId="{F4827992-EA98-4441-843B-08AC0F7A33DB}" destId="{2082D06C-41AA-4378-87A3-F66EFC3BD50B}" srcOrd="3" destOrd="0" presId="urn:microsoft.com/office/officeart/2005/8/layout/default"/>
    <dgm:cxn modelId="{9AD09DD4-91AD-47D7-BA6E-65C77B46CF35}" type="presParOf" srcId="{F4827992-EA98-4441-843B-08AC0F7A33DB}" destId="{5294E46E-60F8-479D-B486-BE8F9A9F1B56}" srcOrd="4" destOrd="0" presId="urn:microsoft.com/office/officeart/2005/8/layout/default"/>
    <dgm:cxn modelId="{D0E1C69B-2822-4D24-A0E4-9CDF73E21B6B}" type="presParOf" srcId="{F4827992-EA98-4441-843B-08AC0F7A33DB}" destId="{F60D241B-4648-4A7D-90B5-575B64797A93}" srcOrd="5" destOrd="0" presId="urn:microsoft.com/office/officeart/2005/8/layout/default"/>
    <dgm:cxn modelId="{86E11BF0-2087-45E5-AD4A-613D920A6C3C}" type="presParOf" srcId="{F4827992-EA98-4441-843B-08AC0F7A33DB}" destId="{92BD31EF-56F9-4E9F-8AA7-BC1DA210B142}" srcOrd="6" destOrd="0" presId="urn:microsoft.com/office/officeart/2005/8/layout/default"/>
    <dgm:cxn modelId="{403504B6-F224-488C-89BF-1242460831F3}" type="presParOf" srcId="{F4827992-EA98-4441-843B-08AC0F7A33DB}" destId="{9CAB0E86-0903-46A1-BE82-2AD3434942F5}" srcOrd="7" destOrd="0" presId="urn:microsoft.com/office/officeart/2005/8/layout/default"/>
    <dgm:cxn modelId="{B53E0A9B-1F4D-4B4E-A70A-E2F2BA68F6AE}" type="presParOf" srcId="{F4827992-EA98-4441-843B-08AC0F7A33DB}" destId="{0FB7FBA9-2D04-461B-B6BE-F8E42EA84182}" srcOrd="8" destOrd="0" presId="urn:microsoft.com/office/officeart/2005/8/layout/default"/>
    <dgm:cxn modelId="{5D76F30A-EE15-41C2-B0E0-BC361AF2DDA3}" type="presParOf" srcId="{F4827992-EA98-4441-843B-08AC0F7A33DB}" destId="{44FB7AED-C23D-4863-9C66-488BA1758186}" srcOrd="9" destOrd="0" presId="urn:microsoft.com/office/officeart/2005/8/layout/default"/>
    <dgm:cxn modelId="{B7AB28C5-8D8F-4060-A68D-23617C7FB3FA}" type="presParOf" srcId="{F4827992-EA98-4441-843B-08AC0F7A33DB}" destId="{A7BA5B34-A6AF-4115-A7EC-098E626FE641}" srcOrd="10" destOrd="0" presId="urn:microsoft.com/office/officeart/2005/8/layout/default"/>
    <dgm:cxn modelId="{494CBC68-0CD0-4841-8A5A-DFC9437CC1FB}" type="presParOf" srcId="{F4827992-EA98-4441-843B-08AC0F7A33DB}" destId="{79B774B4-4D6E-4B5F-9A28-72AED0EF1B59}" srcOrd="11" destOrd="0" presId="urn:microsoft.com/office/officeart/2005/8/layout/default"/>
    <dgm:cxn modelId="{864DF7F1-0E59-47D3-90EE-A79E4DB723D0}" type="presParOf" srcId="{F4827992-EA98-4441-843B-08AC0F7A33DB}" destId="{BD3CBF43-E284-4872-80F5-46AEF2004FDF}" srcOrd="12" destOrd="0" presId="urn:microsoft.com/office/officeart/2005/8/layout/default"/>
    <dgm:cxn modelId="{615D49D6-DD27-4BB6-B494-E04BA746F33A}" type="presParOf" srcId="{F4827992-EA98-4441-843B-08AC0F7A33DB}" destId="{8E7F93D9-E04F-47CD-A2D2-5A8DF5C130DF}" srcOrd="13" destOrd="0" presId="urn:microsoft.com/office/officeart/2005/8/layout/default"/>
    <dgm:cxn modelId="{29777EB1-D0A2-420F-B951-4679B0AB1394}" type="presParOf" srcId="{F4827992-EA98-4441-843B-08AC0F7A33DB}" destId="{6A6EFA7F-3985-41A0-9133-933640D8084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59621" y="829825"/>
          <a:ext cx="248165" cy="3110335"/>
        </a:xfrm>
        <a:custGeom>
          <a:avLst/>
          <a:gdLst/>
          <a:ahLst/>
          <a:cxnLst/>
          <a:rect l="0" t="0" r="0" b="0"/>
          <a:pathLst>
            <a:path>
              <a:moveTo>
                <a:pt x="0" y="0"/>
              </a:moveTo>
              <a:lnTo>
                <a:pt x="0" y="3110335"/>
              </a:lnTo>
              <a:lnTo>
                <a:pt x="248165" y="311033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7A167-2BE9-4536-A9F9-00F630720FBA}">
      <dsp:nvSpPr>
        <dsp:cNvPr id="0" name=""/>
        <dsp:cNvSpPr/>
      </dsp:nvSpPr>
      <dsp:spPr>
        <a:xfrm>
          <a:off x="1373229" y="2004473"/>
          <a:ext cx="248165" cy="761039"/>
        </a:xfrm>
        <a:custGeom>
          <a:avLst/>
          <a:gdLst/>
          <a:ahLst/>
          <a:cxnLst/>
          <a:rect l="0" t="0" r="0" b="0"/>
          <a:pathLst>
            <a:path>
              <a:moveTo>
                <a:pt x="0" y="0"/>
              </a:moveTo>
              <a:lnTo>
                <a:pt x="0" y="761039"/>
              </a:lnTo>
              <a:lnTo>
                <a:pt x="248165" y="76103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59621" y="829825"/>
          <a:ext cx="248165" cy="761039"/>
        </a:xfrm>
        <a:custGeom>
          <a:avLst/>
          <a:gdLst/>
          <a:ahLst/>
          <a:cxnLst/>
          <a:rect l="0" t="0" r="0" b="0"/>
          <a:pathLst>
            <a:path>
              <a:moveTo>
                <a:pt x="0" y="0"/>
              </a:moveTo>
              <a:lnTo>
                <a:pt x="0" y="761039"/>
              </a:lnTo>
              <a:lnTo>
                <a:pt x="248165" y="76103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94177" y="2608"/>
          <a:ext cx="1654433" cy="8272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EVP Administration</a:t>
          </a:r>
        </a:p>
      </dsp:txBody>
      <dsp:txXfrm>
        <a:off x="794177" y="2608"/>
        <a:ext cx="1654433" cy="827216"/>
      </dsp:txXfrm>
    </dsp:sp>
    <dsp:sp modelId="{10D6ACEB-E40A-410F-801C-D754BDD646A7}">
      <dsp:nvSpPr>
        <dsp:cNvPr id="0" name=""/>
        <dsp:cNvSpPr/>
      </dsp:nvSpPr>
      <dsp:spPr>
        <a:xfrm>
          <a:off x="1207786" y="1177256"/>
          <a:ext cx="1654433" cy="8272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Gill Sans MT" panose="020B0502020104020203"/>
            </a:rPr>
            <a:t>AVP of Human Resources </a:t>
          </a:r>
          <a:endParaRPr lang="en-US" sz="2000" kern="1200"/>
        </a:p>
      </dsp:txBody>
      <dsp:txXfrm>
        <a:off x="1207786" y="1177256"/>
        <a:ext cx="1654433" cy="827216"/>
      </dsp:txXfrm>
    </dsp:sp>
    <dsp:sp modelId="{CA626883-D72B-429D-A40A-E59E84BDF2D8}">
      <dsp:nvSpPr>
        <dsp:cNvPr id="0" name=""/>
        <dsp:cNvSpPr/>
      </dsp:nvSpPr>
      <dsp:spPr>
        <a:xfrm>
          <a:off x="1621394" y="2351904"/>
          <a:ext cx="1654433" cy="8272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Gill Sans MT" panose="020B0502020104020203"/>
            </a:rPr>
            <a:t>Employee and Labor Relations</a:t>
          </a:r>
        </a:p>
      </dsp:txBody>
      <dsp:txXfrm>
        <a:off x="1621394" y="2351904"/>
        <a:ext cx="1654433" cy="827216"/>
      </dsp:txXfrm>
    </dsp:sp>
    <dsp:sp modelId="{670BB953-6514-41E8-81B0-8C86420AC2F9}">
      <dsp:nvSpPr>
        <dsp:cNvPr id="0" name=""/>
        <dsp:cNvSpPr/>
      </dsp:nvSpPr>
      <dsp:spPr>
        <a:xfrm>
          <a:off x="1207786" y="3526552"/>
          <a:ext cx="1654433" cy="8272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a:t>7,000+</a:t>
          </a:r>
          <a:r>
            <a:rPr lang="en-US" sz="1900" kern="1200" baseline="0">
              <a:latin typeface="Gill Sans MT" panose="020B0502020104020203"/>
            </a:rPr>
            <a:t> </a:t>
          </a:r>
          <a:endParaRPr lang="en-US" sz="1900" kern="1200" baseline="0"/>
        </a:p>
        <a:p>
          <a:pPr marL="0" lvl="0" indent="0" algn="ctr" defTabSz="844550">
            <a:lnSpc>
              <a:spcPct val="90000"/>
            </a:lnSpc>
            <a:spcBef>
              <a:spcPct val="0"/>
            </a:spcBef>
            <a:spcAft>
              <a:spcPct val="35000"/>
            </a:spcAft>
            <a:buNone/>
          </a:pPr>
          <a:r>
            <a:rPr lang="en-US" sz="1900" kern="1200" baseline="0"/>
            <a:t>support staff</a:t>
          </a:r>
          <a:endParaRPr lang="en-US" sz="1900" kern="1200"/>
        </a:p>
      </dsp:txBody>
      <dsp:txXfrm>
        <a:off x="1207786" y="3526552"/>
        <a:ext cx="1654433" cy="82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24228-B99C-4A4B-A5AA-3D18AE8DA8F1}">
      <dsp:nvSpPr>
        <dsp:cNvPr id="0" name=""/>
        <dsp:cNvSpPr/>
      </dsp:nvSpPr>
      <dsp:spPr>
        <a:xfrm>
          <a:off x="1650064" y="844142"/>
          <a:ext cx="252914" cy="3169866"/>
        </a:xfrm>
        <a:custGeom>
          <a:avLst/>
          <a:gdLst/>
          <a:ahLst/>
          <a:cxnLst/>
          <a:rect l="0" t="0" r="0" b="0"/>
          <a:pathLst>
            <a:path>
              <a:moveTo>
                <a:pt x="0" y="0"/>
              </a:moveTo>
              <a:lnTo>
                <a:pt x="0" y="3169866"/>
              </a:lnTo>
              <a:lnTo>
                <a:pt x="252914" y="316986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7E881-A2DE-4131-A2D2-3A818715A128}">
      <dsp:nvSpPr>
        <dsp:cNvPr id="0" name=""/>
        <dsp:cNvSpPr/>
      </dsp:nvSpPr>
      <dsp:spPr>
        <a:xfrm>
          <a:off x="2071588" y="2041273"/>
          <a:ext cx="252914" cy="775605"/>
        </a:xfrm>
        <a:custGeom>
          <a:avLst/>
          <a:gdLst/>
          <a:ahLst/>
          <a:cxnLst/>
          <a:rect l="0" t="0" r="0" b="0"/>
          <a:pathLst>
            <a:path>
              <a:moveTo>
                <a:pt x="0" y="0"/>
              </a:moveTo>
              <a:lnTo>
                <a:pt x="0" y="775605"/>
              </a:lnTo>
              <a:lnTo>
                <a:pt x="252914" y="775605"/>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DCDF2-163C-4A44-A192-71F30F105DF9}">
      <dsp:nvSpPr>
        <dsp:cNvPr id="0" name=""/>
        <dsp:cNvSpPr/>
      </dsp:nvSpPr>
      <dsp:spPr>
        <a:xfrm>
          <a:off x="1650064" y="844142"/>
          <a:ext cx="252914" cy="775605"/>
        </a:xfrm>
        <a:custGeom>
          <a:avLst/>
          <a:gdLst/>
          <a:ahLst/>
          <a:cxnLst/>
          <a:rect l="0" t="0" r="0" b="0"/>
          <a:pathLst>
            <a:path>
              <a:moveTo>
                <a:pt x="0" y="0"/>
              </a:moveTo>
              <a:lnTo>
                <a:pt x="0" y="775605"/>
              </a:lnTo>
              <a:lnTo>
                <a:pt x="252914" y="77560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1481454" y="1093"/>
          <a:ext cx="1686099" cy="84304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t>Provost </a:t>
          </a:r>
          <a:endParaRPr lang="en-US" sz="1500" kern="1200">
            <a:latin typeface="Gill Sans MT" panose="020B0502020104020203"/>
          </a:endParaRPr>
        </a:p>
      </dsp:txBody>
      <dsp:txXfrm>
        <a:off x="1481454" y="1093"/>
        <a:ext cx="1686099" cy="843049"/>
      </dsp:txXfrm>
    </dsp:sp>
    <dsp:sp modelId="{7CC0AFAB-BDB8-4F10-B816-2AD11BDDDF81}">
      <dsp:nvSpPr>
        <dsp:cNvPr id="0" name=""/>
        <dsp:cNvSpPr/>
      </dsp:nvSpPr>
      <dsp:spPr>
        <a:xfrm>
          <a:off x="1902978" y="1198223"/>
          <a:ext cx="1686099" cy="84304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Gill Sans MT" panose="020B0502020104020203"/>
            </a:rPr>
            <a:t>Vice</a:t>
          </a:r>
          <a:r>
            <a:rPr lang="en-US" sz="1500" kern="1200"/>
            <a:t> Provost and Associate VP </a:t>
          </a:r>
          <a:br>
            <a:rPr lang="en-US" sz="1500" kern="1200"/>
          </a:br>
          <a:r>
            <a:rPr lang="en-US" sz="1500" kern="1200"/>
            <a:t>for Faculty and Academic Staff Affairs</a:t>
          </a:r>
          <a:r>
            <a:rPr lang="en-US" sz="1500" kern="1200">
              <a:latin typeface="Gill Sans MT" panose="020B0502020104020203"/>
            </a:rPr>
            <a:t> </a:t>
          </a:r>
          <a:endParaRPr lang="en-US" sz="1500" kern="1200"/>
        </a:p>
      </dsp:txBody>
      <dsp:txXfrm>
        <a:off x="1902978" y="1198223"/>
        <a:ext cx="1686099" cy="843049"/>
      </dsp:txXfrm>
    </dsp:sp>
    <dsp:sp modelId="{4972E802-4261-405D-BD7E-37740DD04365}">
      <dsp:nvSpPr>
        <dsp:cNvPr id="0" name=""/>
        <dsp:cNvSpPr/>
      </dsp:nvSpPr>
      <dsp:spPr>
        <a:xfrm>
          <a:off x="2324503" y="2395353"/>
          <a:ext cx="1686099" cy="84304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Gill Sans MT" panose="020B0502020104020203"/>
            </a:rPr>
            <a:t>Faculty and Academic Staff Affairs</a:t>
          </a:r>
        </a:p>
      </dsp:txBody>
      <dsp:txXfrm>
        <a:off x="2324503" y="2395353"/>
        <a:ext cx="1686099" cy="843049"/>
      </dsp:txXfrm>
    </dsp:sp>
    <dsp:sp modelId="{670BB953-6514-41E8-81B0-8C86420AC2F9}">
      <dsp:nvSpPr>
        <dsp:cNvPr id="0" name=""/>
        <dsp:cNvSpPr/>
      </dsp:nvSpPr>
      <dsp:spPr>
        <a:xfrm>
          <a:off x="1902978" y="3592484"/>
          <a:ext cx="1686099" cy="84304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5,700 faculty, academic staff and executive managers</a:t>
          </a:r>
        </a:p>
      </dsp:txBody>
      <dsp:txXfrm>
        <a:off x="1902978" y="3592484"/>
        <a:ext cx="1686099" cy="843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F58EF-90A6-4AD9-880A-5A3E60455F41}">
      <dsp:nvSpPr>
        <dsp:cNvPr id="0" name=""/>
        <dsp:cNvSpPr/>
      </dsp:nvSpPr>
      <dsp:spPr>
        <a:xfrm>
          <a:off x="0" y="444"/>
          <a:ext cx="4064000" cy="462515"/>
        </a:xfrm>
        <a:prstGeom prst="roundRect">
          <a:avLst/>
        </a:prstGeom>
        <a:solidFill>
          <a:schemeClr val="accent6">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Support staff contracts</a:t>
          </a:r>
        </a:p>
      </dsp:txBody>
      <dsp:txXfrm>
        <a:off x="22578" y="23022"/>
        <a:ext cx="4018844" cy="417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F58EF-90A6-4AD9-880A-5A3E60455F41}">
      <dsp:nvSpPr>
        <dsp:cNvPr id="0" name=""/>
        <dsp:cNvSpPr/>
      </dsp:nvSpPr>
      <dsp:spPr>
        <a:xfrm>
          <a:off x="0" y="444"/>
          <a:ext cx="4064000" cy="462515"/>
        </a:xfrm>
        <a:prstGeom prst="round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Academic staff contracts</a:t>
          </a:r>
        </a:p>
      </dsp:txBody>
      <dsp:txXfrm>
        <a:off x="22578" y="23022"/>
        <a:ext cx="4018844" cy="417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2C501-D9E8-40B8-A662-E708A3C7A61E}">
      <dsp:nvSpPr>
        <dsp:cNvPr id="0" name=""/>
        <dsp:cNvSpPr/>
      </dsp:nvSpPr>
      <dsp:spPr>
        <a:xfrm>
          <a:off x="3231" y="172861"/>
          <a:ext cx="2563523" cy="153811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Academic Specialist Handbook</a:t>
          </a:r>
          <a:endParaRPr lang="en-US" sz="2400" kern="1200"/>
        </a:p>
      </dsp:txBody>
      <dsp:txXfrm>
        <a:off x="3231" y="172861"/>
        <a:ext cx="2563523" cy="1538114"/>
      </dsp:txXfrm>
    </dsp:sp>
    <dsp:sp modelId="{7B348827-67F8-4685-8AE6-3C3BE366D35D}">
      <dsp:nvSpPr>
        <dsp:cNvPr id="0" name=""/>
        <dsp:cNvSpPr/>
      </dsp:nvSpPr>
      <dsp:spPr>
        <a:xfrm>
          <a:off x="2823107" y="172861"/>
          <a:ext cx="2563523" cy="1538114"/>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Faculty Handbook (Discipline and Dismissal of Tenure Faculty for Cause)</a:t>
          </a:r>
          <a:endParaRPr lang="en-US" sz="2400" kern="1200"/>
        </a:p>
      </dsp:txBody>
      <dsp:txXfrm>
        <a:off x="2823107" y="172861"/>
        <a:ext cx="2563523" cy="1538114"/>
      </dsp:txXfrm>
    </dsp:sp>
    <dsp:sp modelId="{909E6F2F-F994-4553-87CE-DA38AD3230A3}">
      <dsp:nvSpPr>
        <dsp:cNvPr id="0" name=""/>
        <dsp:cNvSpPr/>
      </dsp:nvSpPr>
      <dsp:spPr>
        <a:xfrm>
          <a:off x="5642983" y="172861"/>
          <a:ext cx="2563523" cy="153811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Fixed-Term Faculty Appointment</a:t>
          </a:r>
        </a:p>
      </dsp:txBody>
      <dsp:txXfrm>
        <a:off x="5642983" y="172861"/>
        <a:ext cx="2563523" cy="1538114"/>
      </dsp:txXfrm>
    </dsp:sp>
    <dsp:sp modelId="{26EF5892-E2DD-4F39-A727-5261168FC8DB}">
      <dsp:nvSpPr>
        <dsp:cNvPr id="0" name=""/>
        <dsp:cNvSpPr/>
      </dsp:nvSpPr>
      <dsp:spPr>
        <a:xfrm>
          <a:off x="8462859" y="172861"/>
          <a:ext cx="2563523" cy="1538114"/>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FRIB Continuing Appointment System Handbook</a:t>
          </a:r>
        </a:p>
      </dsp:txBody>
      <dsp:txXfrm>
        <a:off x="8462859" y="172861"/>
        <a:ext cx="2563523" cy="1538114"/>
      </dsp:txXfrm>
    </dsp:sp>
    <dsp:sp modelId="{B98C20FC-9D43-405D-AE28-F05D39E829D4}">
      <dsp:nvSpPr>
        <dsp:cNvPr id="0" name=""/>
        <dsp:cNvSpPr/>
      </dsp:nvSpPr>
      <dsp:spPr>
        <a:xfrm>
          <a:off x="1413169" y="1967327"/>
          <a:ext cx="2563523" cy="1538114"/>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Health Professions (HP) Handbook </a:t>
          </a:r>
          <a:endParaRPr lang="en-US" sz="2400" kern="1200"/>
        </a:p>
      </dsp:txBody>
      <dsp:txXfrm>
        <a:off x="1413169" y="1967327"/>
        <a:ext cx="2563523" cy="1538114"/>
      </dsp:txXfrm>
    </dsp:sp>
    <dsp:sp modelId="{AD3FCD41-E094-4921-BB3C-1282AB4C9C8E}">
      <dsp:nvSpPr>
        <dsp:cNvPr id="0" name=""/>
        <dsp:cNvSpPr/>
      </dsp:nvSpPr>
      <dsp:spPr>
        <a:xfrm>
          <a:off x="4233045" y="1967327"/>
          <a:ext cx="2563523" cy="153811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Librarian Personnel Handbook</a:t>
          </a:r>
          <a:endParaRPr lang="en-US" sz="2400" kern="1200"/>
        </a:p>
      </dsp:txBody>
      <dsp:txXfrm>
        <a:off x="4233045" y="1967327"/>
        <a:ext cx="2563523" cy="1538114"/>
      </dsp:txXfrm>
    </dsp:sp>
    <dsp:sp modelId="{8C6F5464-0FA4-4BC9-AD7F-9A83DC98333E}">
      <dsp:nvSpPr>
        <dsp:cNvPr id="0" name=""/>
        <dsp:cNvSpPr/>
      </dsp:nvSpPr>
      <dsp:spPr>
        <a:xfrm>
          <a:off x="7052921" y="1967327"/>
          <a:ext cx="2563523" cy="1538114"/>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Postdoctoral Scholars </a:t>
          </a:r>
          <a:endParaRPr lang="en-US" sz="2400" kern="1200"/>
        </a:p>
      </dsp:txBody>
      <dsp:txXfrm>
        <a:off x="7052921" y="1967327"/>
        <a:ext cx="2563523" cy="1538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C368F-5DF6-4179-AA63-5B1625584E27}">
      <dsp:nvSpPr>
        <dsp:cNvPr id="0" name=""/>
        <dsp:cNvSpPr/>
      </dsp:nvSpPr>
      <dsp:spPr>
        <a:xfrm>
          <a:off x="2205989" y="1697"/>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a:lnSpc>
              <a:spcPct val="90000"/>
            </a:lnSpc>
            <a:spcBef>
              <a:spcPct val="0"/>
            </a:spcBef>
            <a:spcAft>
              <a:spcPct val="35000"/>
            </a:spcAft>
            <a:buNone/>
          </a:pPr>
          <a:r>
            <a:rPr lang="en-US" sz="1800" kern="1200"/>
            <a:t>Schedule a meeting with College/Department leadership, FASA/</a:t>
          </a:r>
          <a:r>
            <a:rPr lang="en-US" sz="1800" kern="1200">
              <a:latin typeface="Gill Sans MT" panose="020B0502020104020203"/>
            </a:rPr>
            <a:t>ELR</a:t>
          </a:r>
          <a:r>
            <a:rPr lang="en-US" sz="1800" kern="1200"/>
            <a:t>, and OGC</a:t>
          </a:r>
        </a:p>
      </dsp:txBody>
      <dsp:txXfrm>
        <a:off x="2205989" y="1697"/>
        <a:ext cx="8823960" cy="879149"/>
      </dsp:txXfrm>
    </dsp:sp>
    <dsp:sp modelId="{3C2C5535-C285-473F-97AE-E0D4DD6EB5DD}">
      <dsp:nvSpPr>
        <dsp:cNvPr id="0" name=""/>
        <dsp:cNvSpPr/>
      </dsp:nvSpPr>
      <dsp:spPr>
        <a:xfrm>
          <a:off x="0" y="1697"/>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Schedule</a:t>
          </a:r>
        </a:p>
      </dsp:txBody>
      <dsp:txXfrm>
        <a:off x="0" y="1697"/>
        <a:ext cx="2205990" cy="879149"/>
      </dsp:txXfrm>
    </dsp:sp>
    <dsp:sp modelId="{09E3590B-3E64-4446-928E-FC82BECD3479}">
      <dsp:nvSpPr>
        <dsp:cNvPr id="0" name=""/>
        <dsp:cNvSpPr/>
      </dsp:nvSpPr>
      <dsp:spPr>
        <a:xfrm>
          <a:off x="2205990" y="933595"/>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Consider what policies were violated</a:t>
          </a:r>
          <a:r>
            <a:rPr lang="en-US" sz="1800" kern="1200">
              <a:latin typeface="Gill Sans MT" panose="020B0502020104020203"/>
            </a:rPr>
            <a:t> and if further investigation of the issues is needed </a:t>
          </a:r>
          <a:endParaRPr lang="en-US" sz="1800" kern="1200"/>
        </a:p>
      </dsp:txBody>
      <dsp:txXfrm>
        <a:off x="2205990" y="933595"/>
        <a:ext cx="8823960" cy="879149"/>
      </dsp:txXfrm>
    </dsp:sp>
    <dsp:sp modelId="{0F4F1131-14C0-4E61-9636-BD2342BE92A5}">
      <dsp:nvSpPr>
        <dsp:cNvPr id="0" name=""/>
        <dsp:cNvSpPr/>
      </dsp:nvSpPr>
      <dsp:spPr>
        <a:xfrm>
          <a:off x="0" y="933595"/>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Consider</a:t>
          </a:r>
        </a:p>
      </dsp:txBody>
      <dsp:txXfrm>
        <a:off x="0" y="933595"/>
        <a:ext cx="2205990" cy="879149"/>
      </dsp:txXfrm>
    </dsp:sp>
    <dsp:sp modelId="{E75BE9FB-0A10-4A5E-A839-0D6429A74DD4}">
      <dsp:nvSpPr>
        <dsp:cNvPr id="0" name=""/>
        <dsp:cNvSpPr/>
      </dsp:nvSpPr>
      <dsp:spPr>
        <a:xfrm>
          <a:off x="2205990" y="1865493"/>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Assess appropriate discipline</a:t>
          </a:r>
          <a:r>
            <a:rPr lang="en-US" sz="1800" kern="1200">
              <a:latin typeface="Gill Sans MT" panose="020B0502020104020203"/>
            </a:rPr>
            <a:t> or other interventions </a:t>
          </a:r>
          <a:endParaRPr lang="en-US" sz="1800" kern="1200"/>
        </a:p>
      </dsp:txBody>
      <dsp:txXfrm>
        <a:off x="2205990" y="1865493"/>
        <a:ext cx="8823960" cy="879149"/>
      </dsp:txXfrm>
    </dsp:sp>
    <dsp:sp modelId="{56206B41-D536-48FD-8657-E8937E2FC39A}">
      <dsp:nvSpPr>
        <dsp:cNvPr id="0" name=""/>
        <dsp:cNvSpPr/>
      </dsp:nvSpPr>
      <dsp:spPr>
        <a:xfrm>
          <a:off x="0" y="1865493"/>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Assess</a:t>
          </a:r>
        </a:p>
      </dsp:txBody>
      <dsp:txXfrm>
        <a:off x="0" y="1865493"/>
        <a:ext cx="2205990" cy="879149"/>
      </dsp:txXfrm>
    </dsp:sp>
    <dsp:sp modelId="{EEC0E703-6FA6-4304-83AF-400937EAEC45}">
      <dsp:nvSpPr>
        <dsp:cNvPr id="0" name=""/>
        <dsp:cNvSpPr/>
      </dsp:nvSpPr>
      <dsp:spPr>
        <a:xfrm>
          <a:off x="2205990" y="2797391"/>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latin typeface="Gill Sans MT" panose="020B0502020104020203"/>
            </a:rPr>
            <a:t>Create a</a:t>
          </a:r>
          <a:r>
            <a:rPr lang="en-US" sz="1800" kern="1200"/>
            <a:t> plan to implement discipline and any</a:t>
          </a:r>
          <a:r>
            <a:rPr lang="en-US" sz="1800" kern="1200">
              <a:latin typeface="Gill Sans MT" panose="020B0502020104020203"/>
            </a:rPr>
            <a:t> necessary</a:t>
          </a:r>
          <a:r>
            <a:rPr lang="en-US" sz="1800" kern="1200"/>
            <a:t> communications</a:t>
          </a:r>
          <a:r>
            <a:rPr lang="en-US" sz="1800" kern="1200">
              <a:latin typeface="Gill Sans MT" panose="020B0502020104020203"/>
            </a:rPr>
            <a:t> </a:t>
          </a:r>
          <a:endParaRPr lang="en-US" sz="1800" kern="1200"/>
        </a:p>
      </dsp:txBody>
      <dsp:txXfrm>
        <a:off x="2205990" y="2797391"/>
        <a:ext cx="8823960" cy="879149"/>
      </dsp:txXfrm>
    </dsp:sp>
    <dsp:sp modelId="{2E364925-B863-4823-A510-D8DB7A45293E}">
      <dsp:nvSpPr>
        <dsp:cNvPr id="0" name=""/>
        <dsp:cNvSpPr/>
      </dsp:nvSpPr>
      <dsp:spPr>
        <a:xfrm>
          <a:off x="0" y="2797391"/>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panose="020B0502020104020203"/>
            </a:rPr>
            <a:t>Create</a:t>
          </a:r>
          <a:endParaRPr lang="en-US" sz="2300" kern="1200"/>
        </a:p>
      </dsp:txBody>
      <dsp:txXfrm>
        <a:off x="0" y="2797391"/>
        <a:ext cx="2205990" cy="879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E3047-5147-45EC-A2D9-1B222B0B0E43}">
      <dsp:nvSpPr>
        <dsp:cNvPr id="0" name=""/>
        <dsp:cNvSpPr/>
      </dsp:nvSpPr>
      <dsp:spPr>
        <a:xfrm>
          <a:off x="2435"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nature, severity, and frequency of the misconduct</a:t>
          </a:r>
        </a:p>
      </dsp:txBody>
      <dsp:txXfrm>
        <a:off x="2435" y="121452"/>
        <a:ext cx="1931943" cy="1159165"/>
      </dsp:txXfrm>
    </dsp:sp>
    <dsp:sp modelId="{8BDB6E48-1004-4D8B-A44D-A46AC79D7F24}">
      <dsp:nvSpPr>
        <dsp:cNvPr id="0" name=""/>
        <dsp:cNvSpPr/>
      </dsp:nvSpPr>
      <dsp:spPr>
        <a:xfrm>
          <a:off x="2127572"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need to stop the misconduct and prevent its recurrence</a:t>
          </a:r>
        </a:p>
      </dsp:txBody>
      <dsp:txXfrm>
        <a:off x="2127572" y="121452"/>
        <a:ext cx="1931943" cy="1159165"/>
      </dsp:txXfrm>
    </dsp:sp>
    <dsp:sp modelId="{DAF8E1BB-7BFB-4E8D-9168-DE458B88E8B9}">
      <dsp:nvSpPr>
        <dsp:cNvPr id="0" name=""/>
        <dsp:cNvSpPr/>
      </dsp:nvSpPr>
      <dsp:spPr>
        <a:xfrm>
          <a:off x="4252710"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need to remedy and address the impact or effects of the conduct on the claimant or other members of the campus unit</a:t>
          </a:r>
        </a:p>
      </dsp:txBody>
      <dsp:txXfrm>
        <a:off x="4252710" y="121452"/>
        <a:ext cx="1931943" cy="1159165"/>
      </dsp:txXfrm>
    </dsp:sp>
    <dsp:sp modelId="{710834F3-05B8-4FAB-8D70-434E4AD5E1B5}">
      <dsp:nvSpPr>
        <dsp:cNvPr id="0" name=""/>
        <dsp:cNvSpPr/>
      </dsp:nvSpPr>
      <dsp:spPr>
        <a:xfrm>
          <a:off x="6377847"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impact of the conduct and level of disruption the conduct had on the claimant’s ability to participate in an educational activity, program or workplace</a:t>
          </a:r>
        </a:p>
      </dsp:txBody>
      <dsp:txXfrm>
        <a:off x="6377847" y="121452"/>
        <a:ext cx="1931943" cy="1159165"/>
      </dsp:txXfrm>
    </dsp:sp>
    <dsp:sp modelId="{83CC3792-9202-45E7-91CB-0939F855DB7C}">
      <dsp:nvSpPr>
        <dsp:cNvPr id="0" name=""/>
        <dsp:cNvSpPr/>
      </dsp:nvSpPr>
      <dsp:spPr>
        <a:xfrm>
          <a:off x="2435"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employee’s prior record of misconduct</a:t>
          </a:r>
        </a:p>
      </dsp:txBody>
      <dsp:txXfrm>
        <a:off x="2435" y="1473812"/>
        <a:ext cx="1931943" cy="1159165"/>
      </dsp:txXfrm>
    </dsp:sp>
    <dsp:sp modelId="{DC014E58-E73D-4A6D-B0D8-BAEFA7C48CFC}">
      <dsp:nvSpPr>
        <dsp:cNvPr id="0" name=""/>
        <dsp:cNvSpPr/>
      </dsp:nvSpPr>
      <dsp:spPr>
        <a:xfrm>
          <a:off x="2127572"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Relationship of the offense to the employee’s position</a:t>
          </a:r>
        </a:p>
      </dsp:txBody>
      <dsp:txXfrm>
        <a:off x="2127572" y="1473812"/>
        <a:ext cx="1931943" cy="1159165"/>
      </dsp:txXfrm>
    </dsp:sp>
    <dsp:sp modelId="{6CE31FEB-BBE8-4E70-B7F1-4A3A66A1A59F}">
      <dsp:nvSpPr>
        <dsp:cNvPr id="0" name=""/>
        <dsp:cNvSpPr/>
      </dsp:nvSpPr>
      <dsp:spPr>
        <a:xfrm>
          <a:off x="4252710"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Prior notice given to the employee</a:t>
          </a:r>
        </a:p>
      </dsp:txBody>
      <dsp:txXfrm>
        <a:off x="4252710" y="1473812"/>
        <a:ext cx="1931943" cy="1159165"/>
      </dsp:txXfrm>
    </dsp:sp>
    <dsp:sp modelId="{41FCBAF5-C055-4750-8259-745039C34002}">
      <dsp:nvSpPr>
        <dsp:cNvPr id="0" name=""/>
        <dsp:cNvSpPr/>
      </dsp:nvSpPr>
      <dsp:spPr>
        <a:xfrm>
          <a:off x="6377847"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Evidence that violation was willful or intentional</a:t>
          </a:r>
        </a:p>
      </dsp:txBody>
      <dsp:txXfrm>
        <a:off x="6377847" y="1473812"/>
        <a:ext cx="1931943" cy="1159165"/>
      </dsp:txXfrm>
    </dsp:sp>
    <dsp:sp modelId="{87B84A86-9D5E-4707-9ADF-B90B7551CB5F}">
      <dsp:nvSpPr>
        <dsp:cNvPr id="0" name=""/>
        <dsp:cNvSpPr/>
      </dsp:nvSpPr>
      <dsp:spPr>
        <a:xfrm>
          <a:off x="2127572" y="282617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level of ongoing threat to the safety and security of the claimant or other members of the campus community</a:t>
          </a:r>
        </a:p>
      </dsp:txBody>
      <dsp:txXfrm>
        <a:off x="2127572" y="2826172"/>
        <a:ext cx="1931943" cy="1159165"/>
      </dsp:txXfrm>
    </dsp:sp>
    <dsp:sp modelId="{86A8C086-21C4-44AB-88F3-86F832831E03}">
      <dsp:nvSpPr>
        <dsp:cNvPr id="0" name=""/>
        <dsp:cNvSpPr/>
      </dsp:nvSpPr>
      <dsp:spPr>
        <a:xfrm>
          <a:off x="4252710" y="282617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Other aggravating or compelling factors, including those articulated by the parties.</a:t>
          </a:r>
        </a:p>
      </dsp:txBody>
      <dsp:txXfrm>
        <a:off x="4252710" y="2826172"/>
        <a:ext cx="1931943" cy="11591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3AEB9-8400-42CD-B1D9-C56ECDA0A4C3}">
      <dsp:nvSpPr>
        <dsp:cNvPr id="0" name=""/>
        <dsp:cNvSpPr/>
      </dsp:nvSpPr>
      <dsp:spPr>
        <a:xfrm>
          <a:off x="631031"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Technical or inadvertent error</a:t>
          </a:r>
        </a:p>
      </dsp:txBody>
      <dsp:txXfrm>
        <a:off x="631031" y="3121"/>
        <a:ext cx="2129730" cy="1277838"/>
      </dsp:txXfrm>
    </dsp:sp>
    <dsp:sp modelId="{F2C99B12-14AE-4424-A168-B37F5624B8C1}">
      <dsp:nvSpPr>
        <dsp:cNvPr id="0" name=""/>
        <dsp:cNvSpPr/>
      </dsp:nvSpPr>
      <dsp:spPr>
        <a:xfrm>
          <a:off x="2973734"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 prior notice given to the employee on policy requirements</a:t>
          </a:r>
        </a:p>
      </dsp:txBody>
      <dsp:txXfrm>
        <a:off x="2973734" y="3121"/>
        <a:ext cx="2129730" cy="1277838"/>
      </dsp:txXfrm>
    </dsp:sp>
    <dsp:sp modelId="{5294E46E-60F8-479D-B486-BE8F9A9F1B56}">
      <dsp:nvSpPr>
        <dsp:cNvPr id="0" name=""/>
        <dsp:cNvSpPr/>
      </dsp:nvSpPr>
      <dsp:spPr>
        <a:xfrm>
          <a:off x="5316438"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prior disciplinary history</a:t>
          </a:r>
        </a:p>
      </dsp:txBody>
      <dsp:txXfrm>
        <a:off x="5316438" y="3121"/>
        <a:ext cx="2129730" cy="1277838"/>
      </dsp:txXfrm>
    </dsp:sp>
    <dsp:sp modelId="{92BD31EF-56F9-4E9F-8AA7-BC1DA210B142}">
      <dsp:nvSpPr>
        <dsp:cNvPr id="0" name=""/>
        <dsp:cNvSpPr/>
      </dsp:nvSpPr>
      <dsp:spPr>
        <a:xfrm>
          <a:off x="631031"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evidence that the violation was willful or negligent</a:t>
          </a:r>
        </a:p>
      </dsp:txBody>
      <dsp:txXfrm>
        <a:off x="631031" y="1493932"/>
        <a:ext cx="2129730" cy="1277838"/>
      </dsp:txXfrm>
    </dsp:sp>
    <dsp:sp modelId="{0FB7FBA9-2D04-461B-B6BE-F8E42EA84182}">
      <dsp:nvSpPr>
        <dsp:cNvPr id="0" name=""/>
        <dsp:cNvSpPr/>
      </dsp:nvSpPr>
      <dsp:spPr>
        <a:xfrm>
          <a:off x="2973734"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Length of employment (with no recent issues)</a:t>
          </a:r>
        </a:p>
      </dsp:txBody>
      <dsp:txXfrm>
        <a:off x="2973734" y="1493932"/>
        <a:ext cx="2129730" cy="1277838"/>
      </dsp:txXfrm>
    </dsp:sp>
    <dsp:sp modelId="{A7BA5B34-A6AF-4115-A7EC-098E626FE641}">
      <dsp:nvSpPr>
        <dsp:cNvPr id="0" name=""/>
        <dsp:cNvSpPr/>
      </dsp:nvSpPr>
      <dsp:spPr>
        <a:xfrm>
          <a:off x="5316438"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Minimal impact to University community, operations, or environment</a:t>
          </a:r>
        </a:p>
      </dsp:txBody>
      <dsp:txXfrm>
        <a:off x="5316438" y="1493932"/>
        <a:ext cx="2129730" cy="1277838"/>
      </dsp:txXfrm>
    </dsp:sp>
    <dsp:sp modelId="{BD3CBF43-E284-4872-80F5-46AEF2004FDF}">
      <dsp:nvSpPr>
        <dsp:cNvPr id="0" name=""/>
        <dsp:cNvSpPr/>
      </dsp:nvSpPr>
      <dsp:spPr>
        <a:xfrm>
          <a:off x="1802383"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potential for rehabilitation</a:t>
          </a:r>
        </a:p>
      </dsp:txBody>
      <dsp:txXfrm>
        <a:off x="1802383" y="2984744"/>
        <a:ext cx="2129730" cy="1277838"/>
      </dsp:txXfrm>
    </dsp:sp>
    <dsp:sp modelId="{6A6EFA7F-3985-41A0-9133-933640D8084C}">
      <dsp:nvSpPr>
        <dsp:cNvPr id="0" name=""/>
        <dsp:cNvSpPr/>
      </dsp:nvSpPr>
      <dsp:spPr>
        <a:xfrm>
          <a:off x="4145086"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degree to which the employee accepted responsibility for the conduct</a:t>
          </a:r>
        </a:p>
      </dsp:txBody>
      <dsp:txXfrm>
        <a:off x="4145086" y="2984744"/>
        <a:ext cx="2129730" cy="12778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86" tIns="46242" rIns="92486" bIns="46242" rtlCol="0"/>
          <a:lstStyle>
            <a:lvl1pPr algn="r">
              <a:defRPr sz="1200"/>
            </a:lvl1pPr>
          </a:lstStyle>
          <a:p>
            <a:fld id="{84BD34F5-7382-4090-B7BF-150083A39B6A}" type="datetimeFigureOut">
              <a:rPr lang="en-US"/>
              <a:t>3/12/2026</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86" tIns="46242" rIns="92486"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8710"/>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86" tIns="46242" rIns="92486" bIns="46242" rtlCol="0" anchor="b"/>
          <a:lstStyle>
            <a:lvl1pPr algn="r">
              <a:defRPr sz="1200"/>
            </a:lvl1pPr>
          </a:lstStyle>
          <a:p>
            <a:fld id="{FFE4C41A-FB2F-47F7-8BB5-7387EF5C14FD}" type="slidenum">
              <a:rPr lang="en-US"/>
              <a:t>‹#›</a:t>
            </a:fld>
            <a:endParaRPr lang="en-US"/>
          </a:p>
        </p:txBody>
      </p:sp>
    </p:spTree>
    <p:extLst>
      <p:ext uri="{BB962C8B-B14F-4D97-AF65-F5344CB8AC3E}">
        <p14:creationId xmlns:p14="http://schemas.microsoft.com/office/powerpoint/2010/main" val="192193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1</a:t>
            </a:fld>
            <a:endParaRPr lang="en-US"/>
          </a:p>
        </p:txBody>
      </p:sp>
    </p:spTree>
    <p:extLst>
      <p:ext uri="{BB962C8B-B14F-4D97-AF65-F5344CB8AC3E}">
        <p14:creationId xmlns:p14="http://schemas.microsoft.com/office/powerpoint/2010/main" val="287438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10</a:t>
            </a:fld>
            <a:endParaRPr lang="en-US"/>
          </a:p>
        </p:txBody>
      </p:sp>
    </p:spTree>
    <p:extLst>
      <p:ext uri="{BB962C8B-B14F-4D97-AF65-F5344CB8AC3E}">
        <p14:creationId xmlns:p14="http://schemas.microsoft.com/office/powerpoint/2010/main" val="131870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11</a:t>
            </a:fld>
            <a:endParaRPr lang="en-US"/>
          </a:p>
        </p:txBody>
      </p:sp>
    </p:spTree>
    <p:extLst>
      <p:ext uri="{BB962C8B-B14F-4D97-AF65-F5344CB8AC3E}">
        <p14:creationId xmlns:p14="http://schemas.microsoft.com/office/powerpoint/2010/main" val="3884474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12</a:t>
            </a:fld>
            <a:endParaRPr lang="en-US"/>
          </a:p>
        </p:txBody>
      </p:sp>
    </p:spTree>
    <p:extLst>
      <p:ext uri="{BB962C8B-B14F-4D97-AF65-F5344CB8AC3E}">
        <p14:creationId xmlns:p14="http://schemas.microsoft.com/office/powerpoint/2010/main" val="269364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13</a:t>
            </a:fld>
            <a:endParaRPr lang="en-US"/>
          </a:p>
        </p:txBody>
      </p:sp>
    </p:spTree>
    <p:extLst>
      <p:ext uri="{BB962C8B-B14F-4D97-AF65-F5344CB8AC3E}">
        <p14:creationId xmlns:p14="http://schemas.microsoft.com/office/powerpoint/2010/main" val="414291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934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5416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8753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692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60730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6913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2</a:t>
            </a:fld>
            <a:endParaRPr lang="en-US"/>
          </a:p>
        </p:txBody>
      </p:sp>
    </p:spTree>
    <p:extLst>
      <p:ext uri="{BB962C8B-B14F-4D97-AF65-F5344CB8AC3E}">
        <p14:creationId xmlns:p14="http://schemas.microsoft.com/office/powerpoint/2010/main" val="404873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27251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671556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75426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23</a:t>
            </a:fld>
            <a:endParaRPr lang="en-US"/>
          </a:p>
        </p:txBody>
      </p:sp>
    </p:spTree>
    <p:extLst>
      <p:ext uri="{BB962C8B-B14F-4D97-AF65-F5344CB8AC3E}">
        <p14:creationId xmlns:p14="http://schemas.microsoft.com/office/powerpoint/2010/main" val="188256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9663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60569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7215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85012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81216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7067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3</a:t>
            </a:fld>
            <a:endParaRPr lang="en-US"/>
          </a:p>
        </p:txBody>
      </p:sp>
    </p:spTree>
    <p:extLst>
      <p:ext uri="{BB962C8B-B14F-4D97-AF65-F5344CB8AC3E}">
        <p14:creationId xmlns:p14="http://schemas.microsoft.com/office/powerpoint/2010/main" val="323055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1775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94790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529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22331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94740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35</a:t>
            </a:fld>
            <a:endParaRPr lang="en-US"/>
          </a:p>
        </p:txBody>
      </p:sp>
    </p:spTree>
    <p:extLst>
      <p:ext uri="{BB962C8B-B14F-4D97-AF65-F5344CB8AC3E}">
        <p14:creationId xmlns:p14="http://schemas.microsoft.com/office/powerpoint/2010/main" val="2301750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36</a:t>
            </a:fld>
            <a:endParaRPr lang="en-US"/>
          </a:p>
        </p:txBody>
      </p:sp>
    </p:spTree>
    <p:extLst>
      <p:ext uri="{BB962C8B-B14F-4D97-AF65-F5344CB8AC3E}">
        <p14:creationId xmlns:p14="http://schemas.microsoft.com/office/powerpoint/2010/main" val="1841609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37</a:t>
            </a:fld>
            <a:endParaRPr lang="en-US"/>
          </a:p>
        </p:txBody>
      </p:sp>
    </p:spTree>
    <p:extLst>
      <p:ext uri="{BB962C8B-B14F-4D97-AF65-F5344CB8AC3E}">
        <p14:creationId xmlns:p14="http://schemas.microsoft.com/office/powerpoint/2010/main" val="1485650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38</a:t>
            </a:fld>
            <a:endParaRPr lang="en-US"/>
          </a:p>
        </p:txBody>
      </p:sp>
    </p:spTree>
    <p:extLst>
      <p:ext uri="{BB962C8B-B14F-4D97-AF65-F5344CB8AC3E}">
        <p14:creationId xmlns:p14="http://schemas.microsoft.com/office/powerpoint/2010/main" val="3372432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39</a:t>
            </a:fld>
            <a:endParaRPr lang="en-US"/>
          </a:p>
        </p:txBody>
      </p:sp>
    </p:spTree>
    <p:extLst>
      <p:ext uri="{BB962C8B-B14F-4D97-AF65-F5344CB8AC3E}">
        <p14:creationId xmlns:p14="http://schemas.microsoft.com/office/powerpoint/2010/main" val="413226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a:t>
            </a:fld>
            <a:endParaRPr lang="en-US"/>
          </a:p>
        </p:txBody>
      </p:sp>
    </p:spTree>
    <p:extLst>
      <p:ext uri="{BB962C8B-B14F-4D97-AF65-F5344CB8AC3E}">
        <p14:creationId xmlns:p14="http://schemas.microsoft.com/office/powerpoint/2010/main" val="2902029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E03DA-821D-4D3E-81B9-1451C8A2811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3060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41</a:t>
            </a:fld>
            <a:endParaRPr lang="en-US"/>
          </a:p>
        </p:txBody>
      </p:sp>
    </p:spTree>
    <p:extLst>
      <p:ext uri="{BB962C8B-B14F-4D97-AF65-F5344CB8AC3E}">
        <p14:creationId xmlns:p14="http://schemas.microsoft.com/office/powerpoint/2010/main" val="16272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42</a:t>
            </a:fld>
            <a:endParaRPr lang="en-US"/>
          </a:p>
        </p:txBody>
      </p:sp>
    </p:spTree>
    <p:extLst>
      <p:ext uri="{BB962C8B-B14F-4D97-AF65-F5344CB8AC3E}">
        <p14:creationId xmlns:p14="http://schemas.microsoft.com/office/powerpoint/2010/main" val="1697786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43</a:t>
            </a:fld>
            <a:endParaRPr lang="en-US"/>
          </a:p>
        </p:txBody>
      </p:sp>
    </p:spTree>
    <p:extLst>
      <p:ext uri="{BB962C8B-B14F-4D97-AF65-F5344CB8AC3E}">
        <p14:creationId xmlns:p14="http://schemas.microsoft.com/office/powerpoint/2010/main" val="2207920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44</a:t>
            </a:fld>
            <a:endParaRPr lang="en-US"/>
          </a:p>
        </p:txBody>
      </p:sp>
    </p:spTree>
    <p:extLst>
      <p:ext uri="{BB962C8B-B14F-4D97-AF65-F5344CB8AC3E}">
        <p14:creationId xmlns:p14="http://schemas.microsoft.com/office/powerpoint/2010/main" val="2473388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45</a:t>
            </a:fld>
            <a:endParaRPr lang="en-US"/>
          </a:p>
        </p:txBody>
      </p:sp>
    </p:spTree>
    <p:extLst>
      <p:ext uri="{BB962C8B-B14F-4D97-AF65-F5344CB8AC3E}">
        <p14:creationId xmlns:p14="http://schemas.microsoft.com/office/powerpoint/2010/main" val="3851629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8B313A-CB5A-400E-B585-62323B73D2E6}" type="slidenum">
              <a:rPr lang="en-US" smtClean="0"/>
              <a:pPr/>
              <a:t>46</a:t>
            </a:fld>
            <a:endParaRPr lang="en-US"/>
          </a:p>
        </p:txBody>
      </p:sp>
    </p:spTree>
    <p:extLst>
      <p:ext uri="{BB962C8B-B14F-4D97-AF65-F5344CB8AC3E}">
        <p14:creationId xmlns:p14="http://schemas.microsoft.com/office/powerpoint/2010/main" val="2172965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47</a:t>
            </a:fld>
            <a:endParaRPr lang="en-US"/>
          </a:p>
        </p:txBody>
      </p:sp>
    </p:spTree>
    <p:extLst>
      <p:ext uri="{BB962C8B-B14F-4D97-AF65-F5344CB8AC3E}">
        <p14:creationId xmlns:p14="http://schemas.microsoft.com/office/powerpoint/2010/main" val="3172603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48</a:t>
            </a:fld>
            <a:endParaRPr lang="en-US"/>
          </a:p>
        </p:txBody>
      </p:sp>
    </p:spTree>
    <p:extLst>
      <p:ext uri="{BB962C8B-B14F-4D97-AF65-F5344CB8AC3E}">
        <p14:creationId xmlns:p14="http://schemas.microsoft.com/office/powerpoint/2010/main" val="2621496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49</a:t>
            </a:fld>
            <a:endParaRPr lang="en-US"/>
          </a:p>
        </p:txBody>
      </p:sp>
    </p:spTree>
    <p:extLst>
      <p:ext uri="{BB962C8B-B14F-4D97-AF65-F5344CB8AC3E}">
        <p14:creationId xmlns:p14="http://schemas.microsoft.com/office/powerpoint/2010/main" val="15514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a:t>
            </a:fld>
            <a:endParaRPr lang="en-US"/>
          </a:p>
        </p:txBody>
      </p:sp>
    </p:spTree>
    <p:extLst>
      <p:ext uri="{BB962C8B-B14F-4D97-AF65-F5344CB8AC3E}">
        <p14:creationId xmlns:p14="http://schemas.microsoft.com/office/powerpoint/2010/main" val="2255516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50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64217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51</a:t>
            </a:fld>
            <a:endParaRPr lang="en-US"/>
          </a:p>
        </p:txBody>
      </p:sp>
    </p:spTree>
    <p:extLst>
      <p:ext uri="{BB962C8B-B14F-4D97-AF65-F5344CB8AC3E}">
        <p14:creationId xmlns:p14="http://schemas.microsoft.com/office/powerpoint/2010/main" val="2213072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52</a:t>
            </a:fld>
            <a:endParaRPr lang="en-US"/>
          </a:p>
        </p:txBody>
      </p:sp>
    </p:spTree>
    <p:extLst>
      <p:ext uri="{BB962C8B-B14F-4D97-AF65-F5344CB8AC3E}">
        <p14:creationId xmlns:p14="http://schemas.microsoft.com/office/powerpoint/2010/main" val="4272813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53</a:t>
            </a:fld>
            <a:endParaRPr lang="en-US"/>
          </a:p>
        </p:txBody>
      </p:sp>
    </p:spTree>
    <p:extLst>
      <p:ext uri="{BB962C8B-B14F-4D97-AF65-F5344CB8AC3E}">
        <p14:creationId xmlns:p14="http://schemas.microsoft.com/office/powerpoint/2010/main" val="1672995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54</a:t>
            </a:fld>
            <a:endParaRPr lang="en-US"/>
          </a:p>
        </p:txBody>
      </p:sp>
    </p:spTree>
    <p:extLst>
      <p:ext uri="{BB962C8B-B14F-4D97-AF65-F5344CB8AC3E}">
        <p14:creationId xmlns:p14="http://schemas.microsoft.com/office/powerpoint/2010/main" val="2402513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55</a:t>
            </a:fld>
            <a:endParaRPr lang="en-US"/>
          </a:p>
        </p:txBody>
      </p:sp>
    </p:spTree>
    <p:extLst>
      <p:ext uri="{BB962C8B-B14F-4D97-AF65-F5344CB8AC3E}">
        <p14:creationId xmlns:p14="http://schemas.microsoft.com/office/powerpoint/2010/main" val="2552831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56</a:t>
            </a:fld>
            <a:endParaRPr lang="en-US"/>
          </a:p>
        </p:txBody>
      </p:sp>
    </p:spTree>
    <p:extLst>
      <p:ext uri="{BB962C8B-B14F-4D97-AF65-F5344CB8AC3E}">
        <p14:creationId xmlns:p14="http://schemas.microsoft.com/office/powerpoint/2010/main" val="1377091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57</a:t>
            </a:fld>
            <a:endParaRPr lang="en-US"/>
          </a:p>
        </p:txBody>
      </p:sp>
    </p:spTree>
    <p:extLst>
      <p:ext uri="{BB962C8B-B14F-4D97-AF65-F5344CB8AC3E}">
        <p14:creationId xmlns:p14="http://schemas.microsoft.com/office/powerpoint/2010/main" val="99398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58</a:t>
            </a:fld>
            <a:endParaRPr lang="en-US"/>
          </a:p>
        </p:txBody>
      </p:sp>
    </p:spTree>
    <p:extLst>
      <p:ext uri="{BB962C8B-B14F-4D97-AF65-F5344CB8AC3E}">
        <p14:creationId xmlns:p14="http://schemas.microsoft.com/office/powerpoint/2010/main" val="991495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59</a:t>
            </a:fld>
            <a:endParaRPr lang="en-US"/>
          </a:p>
        </p:txBody>
      </p:sp>
    </p:spTree>
    <p:extLst>
      <p:ext uri="{BB962C8B-B14F-4D97-AF65-F5344CB8AC3E}">
        <p14:creationId xmlns:p14="http://schemas.microsoft.com/office/powerpoint/2010/main" val="226481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a:t>
            </a:fld>
            <a:endParaRPr lang="en-US"/>
          </a:p>
        </p:txBody>
      </p:sp>
    </p:spTree>
    <p:extLst>
      <p:ext uri="{BB962C8B-B14F-4D97-AF65-F5344CB8AC3E}">
        <p14:creationId xmlns:p14="http://schemas.microsoft.com/office/powerpoint/2010/main" val="823697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60</a:t>
            </a:fld>
            <a:endParaRPr lang="en-US"/>
          </a:p>
        </p:txBody>
      </p:sp>
    </p:spTree>
    <p:extLst>
      <p:ext uri="{BB962C8B-B14F-4D97-AF65-F5344CB8AC3E}">
        <p14:creationId xmlns:p14="http://schemas.microsoft.com/office/powerpoint/2010/main" val="3719526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61</a:t>
            </a:fld>
            <a:endParaRPr lang="en-US"/>
          </a:p>
        </p:txBody>
      </p:sp>
    </p:spTree>
    <p:extLst>
      <p:ext uri="{BB962C8B-B14F-4D97-AF65-F5344CB8AC3E}">
        <p14:creationId xmlns:p14="http://schemas.microsoft.com/office/powerpoint/2010/main" val="2172475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62</a:t>
            </a:fld>
            <a:endParaRPr lang="en-US"/>
          </a:p>
        </p:txBody>
      </p:sp>
    </p:spTree>
    <p:extLst>
      <p:ext uri="{BB962C8B-B14F-4D97-AF65-F5344CB8AC3E}">
        <p14:creationId xmlns:p14="http://schemas.microsoft.com/office/powerpoint/2010/main" val="253643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5DDB6-990E-4244-88AB-99E29A97726C}" type="slidenum">
              <a:rPr lang="en-US"/>
              <a:t>7</a:t>
            </a:fld>
            <a:endParaRPr lang="en-US"/>
          </a:p>
        </p:txBody>
      </p:sp>
    </p:spTree>
    <p:extLst>
      <p:ext uri="{BB962C8B-B14F-4D97-AF65-F5344CB8AC3E}">
        <p14:creationId xmlns:p14="http://schemas.microsoft.com/office/powerpoint/2010/main" val="131865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8</a:t>
            </a:fld>
            <a:endParaRPr lang="en-US"/>
          </a:p>
        </p:txBody>
      </p:sp>
    </p:spTree>
    <p:extLst>
      <p:ext uri="{BB962C8B-B14F-4D97-AF65-F5344CB8AC3E}">
        <p14:creationId xmlns:p14="http://schemas.microsoft.com/office/powerpoint/2010/main" val="139872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9</a:t>
            </a:fld>
            <a:endParaRPr lang="en-US"/>
          </a:p>
        </p:txBody>
      </p:sp>
    </p:spTree>
    <p:extLst>
      <p:ext uri="{BB962C8B-B14F-4D97-AF65-F5344CB8AC3E}">
        <p14:creationId xmlns:p14="http://schemas.microsoft.com/office/powerpoint/2010/main" val="213425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86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12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304854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8"/>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70"/>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47058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5"/>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3"/>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3/12/2026</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50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4"/>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3/12/2026</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127037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189" indent="-457189"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89" indent="182875"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3/12/2026</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410284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AA4F96-3951-438B-AF26-C50BC621F0B0}"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88894FEE-5331-42DC-B87D-F97A55B7472D}" type="slidenum">
              <a:rPr lang="en-US"/>
              <a:pPr>
                <a:defRPr/>
              </a:pPr>
              <a:t>‹#›</a:t>
            </a:fld>
            <a:endParaRPr lang="en-US"/>
          </a:p>
        </p:txBody>
      </p:sp>
    </p:spTree>
    <p:extLst>
      <p:ext uri="{BB962C8B-B14F-4D97-AF65-F5344CB8AC3E}">
        <p14:creationId xmlns:p14="http://schemas.microsoft.com/office/powerpoint/2010/main" val="230457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E569F6-0923-4C3A-8B4C-7B4E8B7E55ED}"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F0F8E61C-437E-449B-9D51-7BC75BD2F5EF}" type="slidenum">
              <a:rPr lang="en-US"/>
              <a:pPr>
                <a:defRPr/>
              </a:pPr>
              <a:t>‹#›</a:t>
            </a:fld>
            <a:endParaRPr lang="en-US"/>
          </a:p>
        </p:txBody>
      </p:sp>
    </p:spTree>
    <p:extLst>
      <p:ext uri="{BB962C8B-B14F-4D97-AF65-F5344CB8AC3E}">
        <p14:creationId xmlns:p14="http://schemas.microsoft.com/office/powerpoint/2010/main" val="4012609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solidFill>
                <a:latin typeface="Gotham Book"/>
                <a:cs typeface="Gotham Book"/>
              </a:defRPr>
            </a:lvl1pPr>
            <a:lvl2pPr>
              <a:buClr>
                <a:schemeClr val="tx1">
                  <a:lumMod val="75000"/>
                  <a:lumOff val="25000"/>
                </a:schemeClr>
              </a:buClr>
              <a:buFont typeface="Wingdings" charset="2"/>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37F0AE8A-5B74-4FB8-9A0E-EBEB9636EF4E}" type="datetime1">
              <a:rPr lang="en-US"/>
              <a:pPr>
                <a:defRPr/>
              </a:pPr>
              <a:t>3/12/2026</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7" name="Slide Number Placeholder 5"/>
          <p:cNvSpPr>
            <a:spLocks noGrp="1"/>
          </p:cNvSpPr>
          <p:nvPr>
            <p:ph type="sldNum" sz="quarter" idx="16"/>
          </p:nvPr>
        </p:nvSpPr>
        <p:spPr/>
        <p:txBody>
          <a:bodyPr/>
          <a:lstStyle>
            <a:lvl1pPr>
              <a:defRPr/>
            </a:lvl1pPr>
          </a:lstStyle>
          <a:p>
            <a:pPr>
              <a:defRPr/>
            </a:pPr>
            <a:fld id="{557100A2-ED7C-43A3-9794-A1A5899F7B8A}" type="slidenum">
              <a:rPr lang="en-US"/>
              <a:pPr>
                <a:defRPr/>
              </a:pPr>
              <a:t>‹#›</a:t>
            </a:fld>
            <a:endParaRPr lang="en-US"/>
          </a:p>
        </p:txBody>
      </p:sp>
    </p:spTree>
    <p:extLst>
      <p:ext uri="{BB962C8B-B14F-4D97-AF65-F5344CB8AC3E}">
        <p14:creationId xmlns:p14="http://schemas.microsoft.com/office/powerpoint/2010/main" val="144026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313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solidFill>
                <a:latin typeface="Gotham Book"/>
                <a:cs typeface="Gotham Book"/>
              </a:defRPr>
            </a:lvl1pPr>
            <a:lvl2pPr marL="0" indent="0" algn="l">
              <a:buClr>
                <a:schemeClr val="tx1">
                  <a:lumMod val="75000"/>
                  <a:lumOff val="25000"/>
                </a:schemeClr>
              </a:buClr>
              <a:buFontTx/>
              <a:buNone/>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FA89AB-96E4-4DF7-9C29-E2DB60B76085}"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3714CE82-EBEF-4012-B2D8-DDFDC98569F0}" type="slidenum">
              <a:rPr lang="en-US"/>
              <a:pPr>
                <a:defRPr/>
              </a:pPr>
              <a:t>‹#›</a:t>
            </a:fld>
            <a:endParaRPr lang="en-US"/>
          </a:p>
        </p:txBody>
      </p:sp>
    </p:spTree>
    <p:extLst>
      <p:ext uri="{BB962C8B-B14F-4D97-AF65-F5344CB8AC3E}">
        <p14:creationId xmlns:p14="http://schemas.microsoft.com/office/powerpoint/2010/main" val="380655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10A3FA-BEE1-47AA-9D88-7F3EC8E92D9C}"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B9FB8698-DF90-47B5-B857-69E412DC3FBB}" type="slidenum">
              <a:rPr lang="en-US"/>
              <a:pPr>
                <a:defRPr/>
              </a:pPr>
              <a:t>‹#›</a:t>
            </a:fld>
            <a:endParaRPr lang="en-US"/>
          </a:p>
        </p:txBody>
      </p:sp>
    </p:spTree>
    <p:extLst>
      <p:ext uri="{BB962C8B-B14F-4D97-AF65-F5344CB8AC3E}">
        <p14:creationId xmlns:p14="http://schemas.microsoft.com/office/powerpoint/2010/main" val="271688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98690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221321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971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711900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129706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106B4A3-4212-4E39-93DE-E053E8F69C28}" type="datetimeFigureOut">
              <a:rPr lang="en-US" smtClean="0"/>
              <a:pPr/>
              <a:t>3/12/2026</a:t>
            </a:fld>
            <a:endParaRPr lang="en-US"/>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626004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897878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 full width, bullets</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Gotham Book"/>
                <a:cs typeface="Gotham Book"/>
              </a:defRPr>
            </a:lvl1pPr>
            <a:lvl2pPr marL="649224">
              <a:buClr>
                <a:schemeClr val="tx1">
                  <a:lumMod val="75000"/>
                  <a:lumOff val="25000"/>
                </a:schemeClr>
              </a:buClr>
              <a:buSzPct val="85000"/>
              <a:buFont typeface="Wingdings" charset="2"/>
              <a:buChar char="§"/>
              <a:defRPr sz="24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3/12/2026</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1710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4990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 bullets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3/12/2026</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80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79045"/>
            <a:ext cx="10972800" cy="821157"/>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3/12/2026</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311799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numbers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3/12/2026</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304729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4"/>
            <a:ext cx="10363200" cy="1301965"/>
          </a:xfrm>
          <a:prstGeom prst="rect">
            <a:avLst/>
          </a:prstGeom>
        </p:spPr>
        <p:txBody>
          <a:bodyPr>
            <a:normAutofit/>
          </a:bodyPr>
          <a:lstStyle>
            <a:lvl1pPr algn="l">
              <a:defRPr sz="3600" b="1" i="0" baseline="0">
                <a:ln>
                  <a:noFill/>
                </a:ln>
                <a:solidFill>
                  <a:srgbClr val="18453B"/>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75000"/>
                    <a:lumOff val="25000"/>
                  </a:schemeClr>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AD77A5FB-5139-4CA2-80FD-C539BAF6D3CC}" type="datetimeFigureOut">
              <a:rPr lang="en-US" smtClean="0"/>
              <a:t>3/12/2026</a:t>
            </a:fld>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070D17C0-8EE4-4836-814A-0714D0152338}" type="slidenum">
              <a:rPr lang="en-US" smtClean="0"/>
              <a:t>‹#›</a:t>
            </a:fld>
            <a:endParaRPr lang="en-US"/>
          </a:p>
        </p:txBody>
      </p:sp>
      <p:pic>
        <p:nvPicPr>
          <p:cNvPr id="10" name="Picture 9" descr="A black background with green text&#10;&#10;AI-generated content may be incorrect.">
            <a:extLst>
              <a:ext uri="{FF2B5EF4-FFF2-40B4-BE49-F238E27FC236}">
                <a16:creationId xmlns:a16="http://schemas.microsoft.com/office/drawing/2014/main" id="{BE79BD6F-CC03-AD48-1BCB-E986B1C611E2}"/>
              </a:ext>
            </a:extLst>
          </p:cNvPr>
          <p:cNvPicPr>
            <a:picLocks noChangeAspect="1"/>
          </p:cNvPicPr>
          <p:nvPr/>
        </p:nvPicPr>
        <p:blipFill>
          <a:blip r:embed="rId2"/>
          <a:stretch>
            <a:fillRect/>
          </a:stretch>
        </p:blipFill>
        <p:spPr>
          <a:xfrm>
            <a:off x="4517753" y="6016255"/>
            <a:ext cx="3156495" cy="705223"/>
          </a:xfrm>
          <a:prstGeom prst="rect">
            <a:avLst/>
          </a:prstGeom>
        </p:spPr>
      </p:pic>
    </p:spTree>
    <p:extLst>
      <p:ext uri="{BB962C8B-B14F-4D97-AF65-F5344CB8AC3E}">
        <p14:creationId xmlns:p14="http://schemas.microsoft.com/office/powerpoint/2010/main" val="301269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29"/>
            <a:ext cx="10972800" cy="981811"/>
          </a:xfrm>
          <a:prstGeom prst="rect">
            <a:avLst/>
          </a:prstGeom>
        </p:spPr>
        <p:txBody>
          <a:bodyPr>
            <a:normAutofit/>
          </a:bodyPr>
          <a:lstStyle>
            <a:lvl1pPr algn="l">
              <a:defRPr sz="3600" b="1" i="0" baseline="0">
                <a:solidFill>
                  <a:srgbClr val="18453B"/>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p:nvPr>
        </p:nvSpPr>
        <p:spPr>
          <a:xfrm>
            <a:off x="609600" y="2059672"/>
            <a:ext cx="109728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Arial" panose="020B0604020202020204" pitchFamily="34" charset="0"/>
                <a:cs typeface="Arial" panose="020B0604020202020204" pitchFamily="34" charset="0"/>
              </a:defRPr>
            </a:lvl1pPr>
            <a:lvl2pPr marL="649192">
              <a:buClr>
                <a:schemeClr val="tx1">
                  <a:lumMod val="75000"/>
                  <a:lumOff val="25000"/>
                </a:schemeClr>
              </a:buClr>
              <a:buSzPct val="85000"/>
              <a:buFont typeface="Wingdings" charset="2"/>
              <a:buChar char="§"/>
              <a:defRPr sz="2400" b="0" i="0">
                <a:solidFill>
                  <a:schemeClr val="tx1">
                    <a:lumMod val="75000"/>
                    <a:lumOff val="2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D77A5FB-5139-4CA2-80FD-C539BAF6D3CC}" type="datetimeFigureOut">
              <a:rPr lang="en-US" smtClean="0"/>
              <a:t>3/12/2026</a:t>
            </a:fld>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070D17C0-8EE4-4836-814A-0714D0152338}" type="slidenum">
              <a:rPr lang="en-US" smtClean="0"/>
              <a:t>‹#›</a:t>
            </a:fld>
            <a:endParaRPr lang="en-US"/>
          </a:p>
        </p:txBody>
      </p:sp>
      <p:pic>
        <p:nvPicPr>
          <p:cNvPr id="7" name="Picture 6" descr="A black background with green text&#10;&#10;AI-generated content may be incorrect.">
            <a:extLst>
              <a:ext uri="{FF2B5EF4-FFF2-40B4-BE49-F238E27FC236}">
                <a16:creationId xmlns:a16="http://schemas.microsoft.com/office/drawing/2014/main" id="{1E4160CC-E1EB-E2A1-92E0-48D0FE571D6B}"/>
              </a:ext>
            </a:extLst>
          </p:cNvPr>
          <p:cNvPicPr>
            <a:picLocks noChangeAspect="1"/>
          </p:cNvPicPr>
          <p:nvPr/>
        </p:nvPicPr>
        <p:blipFill>
          <a:blip r:embed="rId2"/>
          <a:stretch>
            <a:fillRect/>
          </a:stretch>
        </p:blipFill>
        <p:spPr>
          <a:xfrm>
            <a:off x="4908771" y="6190978"/>
            <a:ext cx="2374459" cy="530500"/>
          </a:xfrm>
          <a:prstGeom prst="rect">
            <a:avLst/>
          </a:prstGeom>
        </p:spPr>
      </p:pic>
    </p:spTree>
    <p:extLst>
      <p:ext uri="{BB962C8B-B14F-4D97-AF65-F5344CB8AC3E}">
        <p14:creationId xmlns:p14="http://schemas.microsoft.com/office/powerpoint/2010/main" val="3956875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29"/>
            <a:ext cx="10972800" cy="981811"/>
          </a:xfrm>
          <a:prstGeom prst="rect">
            <a:avLst/>
          </a:prstGeom>
        </p:spPr>
        <p:txBody>
          <a:bodyPr>
            <a:normAutofit/>
          </a:bodyPr>
          <a:lstStyle>
            <a:lvl1pPr algn="l">
              <a:defRPr sz="3600" b="1" i="0" baseline="0">
                <a:solidFill>
                  <a:srgbClr val="18453B"/>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p:nvPr>
        </p:nvSpPr>
        <p:spPr>
          <a:xfrm>
            <a:off x="609600" y="2059669"/>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anose="020B0604020202020204" pitchFamily="34" charset="0"/>
                <a:cs typeface="Arial" panose="020B0604020202020204"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AD77A5FB-5139-4CA2-80FD-C539BAF6D3CC}" type="datetimeFigureOut">
              <a:rPr lang="en-US" smtClean="0"/>
              <a:t>3/12/2026</a:t>
            </a:fld>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070D17C0-8EE4-4836-814A-0714D0152338}" type="slidenum">
              <a:rPr lang="en-US" smtClean="0"/>
              <a:t>‹#›</a:t>
            </a:fld>
            <a:endParaRPr lang="en-US"/>
          </a:p>
        </p:txBody>
      </p:sp>
      <p:sp>
        <p:nvSpPr>
          <p:cNvPr id="8" name="Content Placeholder 2"/>
          <p:cNvSpPr>
            <a:spLocks noGrp="1"/>
          </p:cNvSpPr>
          <p:nvPr>
            <p:ph idx="13"/>
          </p:nvPr>
        </p:nvSpPr>
        <p:spPr>
          <a:xfrm>
            <a:off x="6314795" y="2059669"/>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anose="020B0604020202020204" pitchFamily="34" charset="0"/>
                <a:cs typeface="Arial" panose="020B0604020202020204"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background with green text&#10;&#10;AI-generated content may be incorrect.">
            <a:extLst>
              <a:ext uri="{FF2B5EF4-FFF2-40B4-BE49-F238E27FC236}">
                <a16:creationId xmlns:a16="http://schemas.microsoft.com/office/drawing/2014/main" id="{76D23D71-4788-77B7-6667-E9FB59B0BAA9}"/>
              </a:ext>
            </a:extLst>
          </p:cNvPr>
          <p:cNvPicPr>
            <a:picLocks noChangeAspect="1"/>
          </p:cNvPicPr>
          <p:nvPr/>
        </p:nvPicPr>
        <p:blipFill>
          <a:blip r:embed="rId2"/>
          <a:stretch>
            <a:fillRect/>
          </a:stretch>
        </p:blipFill>
        <p:spPr>
          <a:xfrm>
            <a:off x="4908771" y="6190978"/>
            <a:ext cx="2374459" cy="530500"/>
          </a:xfrm>
          <a:prstGeom prst="rect">
            <a:avLst/>
          </a:prstGeom>
        </p:spPr>
      </p:pic>
    </p:spTree>
    <p:extLst>
      <p:ext uri="{BB962C8B-B14F-4D97-AF65-F5344CB8AC3E}">
        <p14:creationId xmlns:p14="http://schemas.microsoft.com/office/powerpoint/2010/main" val="3002969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79044"/>
            <a:ext cx="10972800" cy="821157"/>
          </a:xfrm>
          <a:prstGeom prst="rect">
            <a:avLst/>
          </a:prstGeom>
        </p:spPr>
        <p:txBody>
          <a:bodyPr>
            <a:normAutofit/>
          </a:bodyPr>
          <a:lstStyle>
            <a:lvl1pPr algn="l">
              <a:defRPr sz="3600" b="1" i="0">
                <a:solidFill>
                  <a:srgbClr val="18453B"/>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Arial" panose="020B0604020202020204" pitchFamily="34" charset="0"/>
                <a:cs typeface="Arial" panose="020B0604020202020204" pitchFamily="34" charset="0"/>
              </a:defRPr>
            </a:lvl1pPr>
            <a:lvl2pPr marL="0" indent="0" algn="l">
              <a:buClr>
                <a:schemeClr val="tx1">
                  <a:lumMod val="75000"/>
                  <a:lumOff val="25000"/>
                </a:schemeClr>
              </a:buClr>
              <a:buFontTx/>
              <a:buNone/>
              <a:defRPr sz="2000" b="0" i="0">
                <a:solidFill>
                  <a:schemeClr val="tx1">
                    <a:lumMod val="75000"/>
                    <a:lumOff val="2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AD77A5FB-5139-4CA2-80FD-C539BAF6D3CC}" type="datetimeFigureOut">
              <a:rPr lang="en-US" smtClean="0"/>
              <a:t>3/12/2026</a:t>
            </a:fld>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fld id="{070D17C0-8EE4-4836-814A-0714D0152338}" type="slidenum">
              <a:rPr lang="en-US" smtClean="0"/>
              <a:t>‹#›</a:t>
            </a:fld>
            <a:endParaRPr lang="en-US"/>
          </a:p>
        </p:txBody>
      </p:sp>
      <p:pic>
        <p:nvPicPr>
          <p:cNvPr id="4" name="Picture 3" descr="A black background with green text&#10;&#10;AI-generated content may be incorrect.">
            <a:extLst>
              <a:ext uri="{FF2B5EF4-FFF2-40B4-BE49-F238E27FC236}">
                <a16:creationId xmlns:a16="http://schemas.microsoft.com/office/drawing/2014/main" id="{DBEE64E4-1F6A-25AC-3269-35F69D25C2E9}"/>
              </a:ext>
            </a:extLst>
          </p:cNvPr>
          <p:cNvPicPr>
            <a:picLocks noChangeAspect="1"/>
          </p:cNvPicPr>
          <p:nvPr/>
        </p:nvPicPr>
        <p:blipFill>
          <a:blip r:embed="rId2"/>
          <a:stretch>
            <a:fillRect/>
          </a:stretch>
        </p:blipFill>
        <p:spPr>
          <a:xfrm>
            <a:off x="4908771" y="6190978"/>
            <a:ext cx="2374459" cy="530500"/>
          </a:xfrm>
          <a:prstGeom prst="rect">
            <a:avLst/>
          </a:prstGeom>
        </p:spPr>
      </p:pic>
    </p:spTree>
    <p:extLst>
      <p:ext uri="{BB962C8B-B14F-4D97-AF65-F5344CB8AC3E}">
        <p14:creationId xmlns:p14="http://schemas.microsoft.com/office/powerpoint/2010/main" val="2923341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1" i="0">
                <a:solidFill>
                  <a:srgbClr val="18453B"/>
                </a:solidFill>
                <a:latin typeface="Gotham-Bold"/>
                <a:cs typeface="Gotham-Bold"/>
              </a:defRPr>
            </a:lvl1pPr>
          </a:lstStyle>
          <a:p>
            <a:r>
              <a:rPr lang="en-US"/>
              <a:t>Title</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457178" indent="-457178"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78" indent="457178"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D77A5FB-5139-4CA2-80FD-C539BAF6D3CC}" type="datetimeFigureOut">
              <a:rPr lang="en-US" smtClean="0"/>
              <a:t>3/12/2026</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070D17C0-8EE4-4836-814A-0714D0152338}" type="slidenum">
              <a:rPr lang="en-US" smtClean="0"/>
              <a:t>‹#›</a:t>
            </a:fld>
            <a:endParaRPr lang="en-US"/>
          </a:p>
        </p:txBody>
      </p:sp>
    </p:spTree>
    <p:extLst>
      <p:ext uri="{BB962C8B-B14F-4D97-AF65-F5344CB8AC3E}">
        <p14:creationId xmlns:p14="http://schemas.microsoft.com/office/powerpoint/2010/main" val="4240812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678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88620-4B6C-4428-9A58-43BDB8055FB9}"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56D51-A254-4E3D-974E-97CA4FD0C19C}" type="slidenum">
              <a:rPr lang="en-US" smtClean="0"/>
              <a:t>‹#›</a:t>
            </a:fld>
            <a:endParaRPr lang="en-US"/>
          </a:p>
        </p:txBody>
      </p:sp>
    </p:spTree>
    <p:extLst>
      <p:ext uri="{BB962C8B-B14F-4D97-AF65-F5344CB8AC3E}">
        <p14:creationId xmlns:p14="http://schemas.microsoft.com/office/powerpoint/2010/main" val="24837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29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12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92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40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327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97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jpeg"/><Relationship Id="rId4" Type="http://schemas.openxmlformats.org/officeDocument/2006/relationships/slideLayout" Target="../slideLayouts/slideLayout25.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0.xml"/><Relationship Id="rId7" Type="http://schemas.openxmlformats.org/officeDocument/2006/relationships/image" Target="../media/image7.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23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userDrawn="1"/>
        </p:nvGrpSpPr>
        <p:grpSpPr>
          <a:xfrm>
            <a:off x="0" y="1"/>
            <a:ext cx="12192000" cy="70124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7"/>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3/12/2026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spTree>
    <p:extLst>
      <p:ext uri="{BB962C8B-B14F-4D97-AF65-F5344CB8AC3E}">
        <p14:creationId xmlns:p14="http://schemas.microsoft.com/office/powerpoint/2010/main" val="2866721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457189"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26CB7D67-361C-4FF2-A65E-267AA9029A34}" type="datetime1">
              <a:rPr lang="en-US" smtClean="0"/>
              <a:pPr fontAlgn="base">
                <a:spcBef>
                  <a:spcPct val="0"/>
                </a:spcBef>
                <a:spcAft>
                  <a:spcPct val="0"/>
                </a:spcAft>
                <a:defRPr/>
              </a:pPr>
              <a:t>3/12/2026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A262F97F-F227-4BB3-A240-437C2297B549}" type="slidenum">
              <a:rPr lang="en-US" smtClean="0"/>
              <a:pPr fontAlgn="base">
                <a:spcBef>
                  <a:spcPct val="0"/>
                </a:spcBef>
                <a:spcAft>
                  <a:spcPct val="0"/>
                </a:spcAft>
                <a:defRPr/>
              </a:pPr>
              <a:t>‹#›</a:t>
            </a:fld>
            <a:endParaRPr lang="en-US"/>
          </a:p>
        </p:txBody>
      </p:sp>
      <p:pic>
        <p:nvPicPr>
          <p:cNvPr id="1029" name="Picture 10" descr="MSU thinner spear_green RGB.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253164"/>
            <a:ext cx="109728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4" y="1"/>
            <a:ext cx="1218776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829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457200"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fld id="{A3DCDF73-85D2-4237-9B32-053DBDB0C312}" type="slidenum">
              <a:rPr kumimoji="0" lang="en-US" smtClean="0"/>
              <a:pPr/>
              <a:t>‹#›</a:t>
            </a:fld>
            <a:endParaRPr kumimoji="0" lang="en-US"/>
          </a:p>
        </p:txBody>
      </p:sp>
      <p:pic>
        <p:nvPicPr>
          <p:cNvPr id="11" name="Picture 10" descr="MSU thinner spear_green RGB.jpg"/>
          <p:cNvPicPr>
            <a:picLocks noChangeAspect="1"/>
          </p:cNvPicPr>
          <p:nvPr/>
        </p:nvPicPr>
        <p:blipFill>
          <a:blip r:embed="rId8" cstate="print"/>
          <a:stretch>
            <a:fillRect/>
          </a:stretch>
        </p:blipFill>
        <p:spPr>
          <a:xfrm>
            <a:off x="609600" y="6253066"/>
            <a:ext cx="10972800" cy="103284"/>
          </a:xfrm>
          <a:prstGeom prst="rect">
            <a:avLst/>
          </a:prstGeom>
        </p:spPr>
      </p:pic>
      <p:pic>
        <p:nvPicPr>
          <p:cNvPr id="12" name="Picture 11" descr="PP banner wordmark.jpg"/>
          <p:cNvPicPr>
            <a:picLocks noChangeAspect="1"/>
          </p:cNvPicPr>
          <p:nvPr/>
        </p:nvPicPr>
        <p:blipFill>
          <a:blip r:embed="rId9" cstate="print"/>
          <a:stretch>
            <a:fillRect/>
          </a:stretch>
        </p:blipFill>
        <p:spPr>
          <a:xfrm>
            <a:off x="4064" y="1"/>
            <a:ext cx="12187937" cy="669503"/>
          </a:xfrm>
          <a:prstGeom prst="rect">
            <a:avLst/>
          </a:prstGeom>
        </p:spPr>
      </p:pic>
      <p:pic>
        <p:nvPicPr>
          <p:cNvPr id="7" name="Picture 6" descr="MSU--HR-Wordmark-Black-2.jpg"/>
          <p:cNvPicPr>
            <a:picLocks noChangeAspect="1"/>
          </p:cNvPicPr>
          <p:nvPr/>
        </p:nvPicPr>
        <p:blipFill>
          <a:blip r:embed="rId10" cstate="print"/>
          <a:stretch>
            <a:fillRect/>
          </a:stretch>
        </p:blipFill>
        <p:spPr>
          <a:xfrm>
            <a:off x="1184141" y="6330592"/>
            <a:ext cx="3091647" cy="556496"/>
          </a:xfrm>
          <a:prstGeom prst="rect">
            <a:avLst/>
          </a:prstGeom>
        </p:spPr>
      </p:pic>
    </p:spTree>
    <p:extLst>
      <p:ext uri="{BB962C8B-B14F-4D97-AF65-F5344CB8AC3E}">
        <p14:creationId xmlns:p14="http://schemas.microsoft.com/office/powerpoint/2010/main" val="3117071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3/12/2026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pic>
        <p:nvPicPr>
          <p:cNvPr id="1029" name="Picture 6" descr="PP_MSU_chevron.jpg"/>
          <p:cNvPicPr>
            <a:picLocks noChangeAspect="1"/>
          </p:cNvPicPr>
          <p:nvPr/>
        </p:nvPicPr>
        <p:blipFill>
          <a:blip r:embed="rId8"/>
          <a:srcRect/>
          <a:stretch>
            <a:fillRect/>
          </a:stretch>
        </p:blipFill>
        <p:spPr bwMode="auto">
          <a:xfrm>
            <a:off x="0" y="0"/>
            <a:ext cx="12192000" cy="246063"/>
          </a:xfrm>
          <a:prstGeom prst="rect">
            <a:avLst/>
          </a:prstGeom>
          <a:noFill/>
          <a:ln w="9525">
            <a:noFill/>
            <a:miter lim="800000"/>
            <a:headEnd/>
            <a:tailEnd/>
          </a:ln>
        </p:spPr>
      </p:pic>
    </p:spTree>
    <p:extLst>
      <p:ext uri="{BB962C8B-B14F-4D97-AF65-F5344CB8AC3E}">
        <p14:creationId xmlns:p14="http://schemas.microsoft.com/office/powerpoint/2010/main" val="3621835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grpSp>
        <p:nvGrpSpPr>
          <p:cNvPr id="20" name="Masthead">
            <a:extLst>
              <a:ext uri="{FF2B5EF4-FFF2-40B4-BE49-F238E27FC236}">
                <a16:creationId xmlns:a16="http://schemas.microsoft.com/office/drawing/2014/main" id="{911B9DB7-B6B9-344D-9E04-DAC9A67D7D04}"/>
              </a:ext>
            </a:extLst>
          </p:cNvPr>
          <p:cNvGrpSpPr/>
          <p:nvPr/>
        </p:nvGrpSpPr>
        <p:grpSpPr>
          <a:xfrm>
            <a:off x="0" y="1"/>
            <a:ext cx="12192000" cy="328084"/>
            <a:chOff x="0" y="0"/>
            <a:chExt cx="9144000" cy="246063"/>
          </a:xfrm>
        </p:grpSpPr>
        <p:sp>
          <p:nvSpPr>
            <p:cNvPr id="21" name="Rectangle 20">
              <a:extLst>
                <a:ext uri="{FF2B5EF4-FFF2-40B4-BE49-F238E27FC236}">
                  <a16:creationId xmlns:a16="http://schemas.microsoft.com/office/drawing/2014/main" id="{15BE9E51-4C09-6143-971C-9DD2E89AD70F}"/>
                </a:ext>
                <a:ext uri="{C183D7F6-B498-43B3-948B-1728B52AA6E4}">
                  <adec:decorative xmlns:adec="http://schemas.microsoft.com/office/drawing/2017/decorative" val="1"/>
                </a:ext>
              </a:extLst>
            </p:cNvPr>
            <p:cNvSpPr/>
            <p:nvPr userDrawn="1"/>
          </p:nvSpPr>
          <p:spPr>
            <a:xfrm>
              <a:off x="0" y="0"/>
              <a:ext cx="9144000" cy="246063"/>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Picture 21" descr="Michigan State University logo">
              <a:extLst>
                <a:ext uri="{FF2B5EF4-FFF2-40B4-BE49-F238E27FC236}">
                  <a16:creationId xmlns:a16="http://schemas.microsoft.com/office/drawing/2014/main" id="{98BD41DC-C861-EA40-A7D0-5F4B59AF91C6}"/>
                </a:ext>
              </a:extLst>
            </p:cNvPr>
            <p:cNvPicPr>
              <a:picLocks noChangeAspect="1"/>
            </p:cNvPicPr>
            <p:nvPr userDrawn="1"/>
          </p:nvPicPr>
          <p:blipFill>
            <a:blip r:embed="rId10"/>
            <a:stretch>
              <a:fillRect/>
            </a:stretch>
          </p:blipFill>
          <p:spPr>
            <a:xfrm>
              <a:off x="6742443" y="26957"/>
              <a:ext cx="2282231" cy="192657"/>
            </a:xfrm>
            <a:prstGeom prst="rect">
              <a:avLst/>
            </a:prstGeom>
          </p:spPr>
        </p:pic>
        <p:sp>
          <p:nvSpPr>
            <p:cNvPr id="23" name="Chevron 8">
              <a:extLst>
                <a:ext uri="{FF2B5EF4-FFF2-40B4-BE49-F238E27FC236}">
                  <a16:creationId xmlns:a16="http://schemas.microsoft.com/office/drawing/2014/main" id="{9BEA3DE6-BAD5-0A42-A811-B6490EC902DD}"/>
                </a:ext>
                <a:ext uri="{C183D7F6-B498-43B3-948B-1728B52AA6E4}">
                  <adec:decorative xmlns:adec="http://schemas.microsoft.com/office/drawing/2017/decorative" val="1"/>
                </a:ext>
              </a:extLst>
            </p:cNvPr>
            <p:cNvSpPr/>
            <p:nvPr userDrawn="1"/>
          </p:nvSpPr>
          <p:spPr>
            <a:xfrm>
              <a:off x="119326" y="0"/>
              <a:ext cx="138756" cy="246063"/>
            </a:xfrm>
            <a:custGeom>
              <a:avLst/>
              <a:gdLst>
                <a:gd name="connsiteX0" fmla="*/ 0 w 218131"/>
                <a:gd name="connsiteY0" fmla="*/ 0 h 246063"/>
                <a:gd name="connsiteX1" fmla="*/ 109066 w 218131"/>
                <a:gd name="connsiteY1" fmla="*/ 0 h 246063"/>
                <a:gd name="connsiteX2" fmla="*/ 218131 w 218131"/>
                <a:gd name="connsiteY2" fmla="*/ 123032 h 246063"/>
                <a:gd name="connsiteX3" fmla="*/ 109066 w 218131"/>
                <a:gd name="connsiteY3" fmla="*/ 246063 h 246063"/>
                <a:gd name="connsiteX4" fmla="*/ 0 w 218131"/>
                <a:gd name="connsiteY4" fmla="*/ 246063 h 246063"/>
                <a:gd name="connsiteX5" fmla="*/ 109066 w 218131"/>
                <a:gd name="connsiteY5" fmla="*/ 123032 h 246063"/>
                <a:gd name="connsiteX6" fmla="*/ 0 w 218131"/>
                <a:gd name="connsiteY6" fmla="*/ 0 h 246063"/>
                <a:gd name="connsiteX0" fmla="*/ 0 w 138756"/>
                <a:gd name="connsiteY0" fmla="*/ 0 h 246063"/>
                <a:gd name="connsiteX1" fmla="*/ 109066 w 138756"/>
                <a:gd name="connsiteY1" fmla="*/ 0 h 246063"/>
                <a:gd name="connsiteX2" fmla="*/ 138756 w 138756"/>
                <a:gd name="connsiteY2" fmla="*/ 12938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0 h 246063"/>
                <a:gd name="connsiteX1" fmla="*/ 109066 w 138756"/>
                <a:gd name="connsiteY1" fmla="*/ 0 h 246063"/>
                <a:gd name="connsiteX2" fmla="*/ 138756 w 138756"/>
                <a:gd name="connsiteY2" fmla="*/ 12303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26516 w 138756"/>
                <a:gd name="connsiteY1" fmla="*/ 0 h 249238"/>
                <a:gd name="connsiteX2" fmla="*/ 138756 w 138756"/>
                <a:gd name="connsiteY2" fmla="*/ 126207 h 249238"/>
                <a:gd name="connsiteX3" fmla="*/ 1090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3175 h 252413"/>
                <a:gd name="connsiteX1" fmla="*/ 26516 w 138756"/>
                <a:gd name="connsiteY1" fmla="*/ 0 h 252413"/>
                <a:gd name="connsiteX2" fmla="*/ 138756 w 138756"/>
                <a:gd name="connsiteY2" fmla="*/ 126207 h 252413"/>
                <a:gd name="connsiteX3" fmla="*/ 23341 w 138756"/>
                <a:gd name="connsiteY3" fmla="*/ 252413 h 252413"/>
                <a:gd name="connsiteX4" fmla="*/ 0 w 138756"/>
                <a:gd name="connsiteY4" fmla="*/ 249238 h 252413"/>
                <a:gd name="connsiteX5" fmla="*/ 109066 w 138756"/>
                <a:gd name="connsiteY5" fmla="*/ 126207 h 252413"/>
                <a:gd name="connsiteX6" fmla="*/ 0 w 138756"/>
                <a:gd name="connsiteY6" fmla="*/ 3175 h 252413"/>
                <a:gd name="connsiteX0" fmla="*/ 0 w 138756"/>
                <a:gd name="connsiteY0" fmla="*/ 3175 h 255588"/>
                <a:gd name="connsiteX1" fmla="*/ 26516 w 138756"/>
                <a:gd name="connsiteY1" fmla="*/ 0 h 255588"/>
                <a:gd name="connsiteX2" fmla="*/ 138756 w 138756"/>
                <a:gd name="connsiteY2" fmla="*/ 126207 h 255588"/>
                <a:gd name="connsiteX3" fmla="*/ 36041 w 138756"/>
                <a:gd name="connsiteY3" fmla="*/ 255588 h 255588"/>
                <a:gd name="connsiteX4" fmla="*/ 0 w 138756"/>
                <a:gd name="connsiteY4" fmla="*/ 249238 h 255588"/>
                <a:gd name="connsiteX5" fmla="*/ 109066 w 138756"/>
                <a:gd name="connsiteY5" fmla="*/ 126207 h 255588"/>
                <a:gd name="connsiteX6" fmla="*/ 0 w 138756"/>
                <a:gd name="connsiteY6" fmla="*/ 3175 h 255588"/>
                <a:gd name="connsiteX0" fmla="*/ 0 w 138756"/>
                <a:gd name="connsiteY0" fmla="*/ 3175 h 249238"/>
                <a:gd name="connsiteX1" fmla="*/ 26516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36041 w 138756"/>
                <a:gd name="connsiteY1" fmla="*/ 635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36041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29691 w 138756"/>
                <a:gd name="connsiteY1" fmla="*/ 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6" h="246063">
                  <a:moveTo>
                    <a:pt x="0" y="0"/>
                  </a:moveTo>
                  <a:lnTo>
                    <a:pt x="29691" y="0"/>
                  </a:lnTo>
                  <a:lnTo>
                    <a:pt x="138756" y="123032"/>
                  </a:lnTo>
                  <a:lnTo>
                    <a:pt x="32866" y="246063"/>
                  </a:lnTo>
                  <a:lnTo>
                    <a:pt x="0" y="246063"/>
                  </a:lnTo>
                  <a:lnTo>
                    <a:pt x="109066" y="123032"/>
                  </a:lnTo>
                  <a:lnTo>
                    <a:pt x="0" y="0"/>
                  </a:lnTo>
                  <a:close/>
                </a:path>
              </a:pathLst>
            </a:cu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fld id="{6B688620-4B6C-4428-9A58-43BDB8055FB9}" type="datetimeFigureOut">
              <a:rPr lang="en-US" smtClean="0"/>
              <a:t>3/12/2026</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fld id="{96556D51-A254-4E3D-974E-97CA4FD0C19C}" type="slidenum">
              <a:rPr lang="en-US" smtClean="0"/>
              <a:t>‹#›</a:t>
            </a:fld>
            <a:endParaRPr lang="en-US"/>
          </a:p>
        </p:txBody>
      </p:sp>
    </p:spTree>
    <p:extLst>
      <p:ext uri="{BB962C8B-B14F-4D97-AF65-F5344CB8AC3E}">
        <p14:creationId xmlns:p14="http://schemas.microsoft.com/office/powerpoint/2010/main" val="16490312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xStyles>
    <p:titleStyle>
      <a:lvl1pPr algn="ctr" defTabSz="457178"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178"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54"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32"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09" algn="ctr" defTabSz="457178"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82" indent="-342882" algn="l" defTabSz="457178"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13" indent="-285737" algn="l" defTabSz="457178"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2942" indent="-228589" algn="l" defTabSz="457178"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120" indent="-228589" algn="l" defTabSz="457178"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298" indent="-228589" algn="l" defTabSz="457178"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marilynt@msu.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mailto:&#8203;hr.er@msu.edu" TargetMode="External"/><Relationship Id="rId4" Type="http://schemas.openxmlformats.org/officeDocument/2006/relationships/hyperlink" Target="mailto:messin41@ms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u.policies.msu.edu/doctract/documentportal/08DB66BCB5863CD76D160F733DB5317B" TargetMode="External"/><Relationship Id="rId13" Type="http://schemas.openxmlformats.org/officeDocument/2006/relationships/hyperlink" Target="https://hr.msu.edu/policies-procedures/support-staff/support-staff-policies-procedures/personal_conduct.html" TargetMode="External"/><Relationship Id="rId3" Type="http://schemas.openxmlformats.org/officeDocument/2006/relationships/hyperlink" Target="https://hr.msu.edu/policies-procedures/faculty-academic-staff/faculty-handbook/faculty_rights.html" TargetMode="External"/><Relationship Id="rId7" Type="http://schemas.openxmlformats.org/officeDocument/2006/relationships/hyperlink" Target="https://rio.msu.edu/misconduct" TargetMode="External"/><Relationship Id="rId12" Type="http://schemas.openxmlformats.org/officeDocument/2006/relationships/hyperlink" Target="https://u.policies.msu.edu/doctract/documentportal/08DD02814F6846C5778AE8D1E063F33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trustees.msu.edu/governance/policies/bot-414" TargetMode="External"/><Relationship Id="rId11" Type="http://schemas.openxmlformats.org/officeDocument/2006/relationships/hyperlink" Target="https://u.policies.msu.edu/doctract/documentportal/08DBAFDC9D2AEC3A1CD680BEF116DAE5" TargetMode="External"/><Relationship Id="rId5" Type="http://schemas.openxmlformats.org/officeDocument/2006/relationships/hyperlink" Target="https://hr.msu.edu/policies-procedures/faculty-academic-staff/faculty-handbook/consensual_relationship_students.html" TargetMode="External"/><Relationship Id="rId10" Type="http://schemas.openxmlformats.org/officeDocument/2006/relationships/hyperlink" Target="https://tech.msu.edu/about/guidelines-policies/aup/" TargetMode="External"/><Relationship Id="rId4" Type="http://schemas.openxmlformats.org/officeDocument/2006/relationships/hyperlink" Target="https://hr.msu.edu/policies-procedures/faculty-academic-staff/faculty-handbook/teaching_responsibility.html" TargetMode="External"/><Relationship Id="rId9" Type="http://schemas.openxmlformats.org/officeDocument/2006/relationships/hyperlink" Target="https://u.policies.msu.edu/doctract/documentportal/08DC8FCBBBEF7442AC7BAA37AB09F817" TargetMode="External"/><Relationship Id="rId14" Type="http://schemas.openxmlformats.org/officeDocument/2006/relationships/hyperlink" Target="https://u.policies.msu.edu/doctract/documentportal/08DD34E3D1067C27AA8774462B3A155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hr.msu.edu/policies-procedures/faculty-academic-staff/faculty-handbook/tenure_discipline_dismissal.html#:~:text=Discipline%2C%20dismissal%2C%20or%20the%20threat,their%20exercise%20of%20academic%20freedom.&amp;text=Records%20of%20disciplinary%20action%20or,degree%20permitted%20by%20the%20law." TargetMode="External"/><Relationship Id="rId7" Type="http://schemas.openxmlformats.org/officeDocument/2006/relationships/hyperlink" Target="https://hr.msu.edu/policies-procedures/support-staff/support-staff-policies-procedures/discipline.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hr.msu.edu/contracts/index.html" TargetMode="External"/><Relationship Id="rId5" Type="http://schemas.openxmlformats.org/officeDocument/2006/relationships/hyperlink" Target="https://hr.msu.edu/policies-procedures/support-staff/support-staff-policies-procedures/personal_conduct.html" TargetMode="External"/><Relationship Id="rId4" Type="http://schemas.openxmlformats.org/officeDocument/2006/relationships/hyperlink" Target="https://hr.msu.edu/ua/discipline/faculty-academic-staf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a:t>Process &amp; Responsibilities</a:t>
            </a:r>
          </a:p>
        </p:txBody>
      </p:sp>
      <p:sp>
        <p:nvSpPr>
          <p:cNvPr id="2" name="Title 1"/>
          <p:cNvSpPr>
            <a:spLocks noGrp="1"/>
          </p:cNvSpPr>
          <p:nvPr>
            <p:ph type="ctrTitle"/>
          </p:nvPr>
        </p:nvSpPr>
        <p:spPr/>
        <p:txBody>
          <a:bodyPr>
            <a:normAutofit/>
          </a:bodyPr>
          <a:lstStyle/>
          <a:p>
            <a:r>
              <a:rPr lang="en-US"/>
              <a:t>Discipline Process </a:t>
            </a:r>
            <a:br>
              <a:rPr lang="en-US"/>
            </a:br>
            <a:r>
              <a:rPr lang="en-US"/>
              <a:t>for academic managers and administrators</a:t>
            </a:r>
          </a:p>
        </p:txBody>
      </p:sp>
      <p:sp>
        <p:nvSpPr>
          <p:cNvPr id="5" name="TextBox 4">
            <a:extLst>
              <a:ext uri="{FF2B5EF4-FFF2-40B4-BE49-F238E27FC236}">
                <a16:creationId xmlns:a16="http://schemas.microsoft.com/office/drawing/2014/main" id="{44FC36CE-B227-4636-9983-9E03E0304332}"/>
              </a:ext>
            </a:extLst>
          </p:cNvPr>
          <p:cNvSpPr txBox="1"/>
          <p:nvPr/>
        </p:nvSpPr>
        <p:spPr>
          <a:xfrm>
            <a:off x="581191" y="3244334"/>
            <a:ext cx="6094268" cy="369332"/>
          </a:xfrm>
          <a:prstGeom prst="rect">
            <a:avLst/>
          </a:prstGeom>
          <a:noFill/>
        </p:spPr>
        <p:txBody>
          <a:bodyPr wrap="square" lIns="91440" tIns="45720" rIns="91440" bIns="45720" anchor="t">
            <a:spAutoFit/>
          </a:bodyPr>
          <a:lstStyle/>
          <a:p>
            <a:r>
              <a:rPr lang="en-US">
                <a:solidFill>
                  <a:schemeClr val="bg1"/>
                </a:solidFill>
              </a:rPr>
              <a:t>March 12, 2026</a:t>
            </a:r>
            <a:endParaRPr lang="en-US" sz="1800">
              <a:solidFill>
                <a:schemeClr val="bg1"/>
              </a:solidFill>
            </a:endParaRP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a:bodyPr>
          <a:lstStyle/>
          <a:p>
            <a:pPr marL="0" indent="0">
              <a:buNone/>
            </a:pPr>
            <a:r>
              <a:rPr lang="en-US" sz="2400" b="1"/>
              <a:t>Counseling </a:t>
            </a:r>
          </a:p>
          <a:p>
            <a:r>
              <a:rPr lang="en-US" sz="2400"/>
              <a:t>Continued behavior </a:t>
            </a:r>
          </a:p>
          <a:p>
            <a:r>
              <a:rPr lang="en-US" sz="2400"/>
              <a:t>Review the coaching and follow-up</a:t>
            </a:r>
          </a:p>
          <a:p>
            <a:r>
              <a:rPr lang="en-US" sz="2400"/>
              <a:t>Be specific about concerning behavior</a:t>
            </a:r>
          </a:p>
          <a:p>
            <a:r>
              <a:rPr lang="en-US" sz="2400"/>
              <a:t>Ask questions and listen</a:t>
            </a:r>
          </a:p>
          <a:p>
            <a:r>
              <a:rPr lang="en-US" sz="2400"/>
              <a:t>Problem-solve </a:t>
            </a:r>
          </a:p>
          <a:p>
            <a:r>
              <a:rPr lang="en-US" sz="2400"/>
              <a:t>Set expectations</a:t>
            </a:r>
          </a:p>
          <a:p>
            <a:r>
              <a:rPr lang="en-US" sz="2400"/>
              <a:t>Follow-up in writing </a:t>
            </a:r>
          </a:p>
          <a:p>
            <a:pPr marL="0" indent="0">
              <a:buNone/>
            </a:pPr>
            <a:endParaRPr lang="en-US" sz="2400"/>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627510" y="1069288"/>
            <a:ext cx="3900883" cy="4624327"/>
          </a:xfrm>
        </p:spPr>
        <p:txBody>
          <a:bodyPr anchor="ctr">
            <a:normAutofit/>
          </a:bodyPr>
          <a:lstStyle/>
          <a:p>
            <a:r>
              <a:rPr lang="en-US" sz="3200">
                <a:solidFill>
                  <a:srgbClr val="FFFFFF"/>
                </a:solidFill>
              </a:rPr>
              <a:t>Accountability:</a:t>
            </a:r>
            <a:br>
              <a:rPr lang="en-US" sz="3200">
                <a:solidFill>
                  <a:srgbClr val="FFFFFF"/>
                </a:solidFill>
              </a:rPr>
            </a:br>
            <a:r>
              <a:rPr lang="en-US" sz="3200">
                <a:solidFill>
                  <a:srgbClr val="FFFFFF"/>
                </a:solidFill>
              </a:rPr>
              <a:t>Counseling</a:t>
            </a:r>
          </a:p>
        </p:txBody>
      </p:sp>
    </p:spTree>
    <p:extLst>
      <p:ext uri="{BB962C8B-B14F-4D97-AF65-F5344CB8AC3E}">
        <p14:creationId xmlns:p14="http://schemas.microsoft.com/office/powerpoint/2010/main" val="355270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C087-D67F-A0DA-CA9A-00252E480616}"/>
              </a:ext>
            </a:extLst>
          </p:cNvPr>
          <p:cNvSpPr>
            <a:spLocks noGrp="1"/>
          </p:cNvSpPr>
          <p:nvPr>
            <p:ph type="title"/>
          </p:nvPr>
        </p:nvSpPr>
        <p:spPr/>
        <p:txBody>
          <a:bodyPr/>
          <a:lstStyle/>
          <a:p>
            <a:r>
              <a:rPr lang="en-US"/>
              <a:t>Document, document, document!</a:t>
            </a:r>
          </a:p>
        </p:txBody>
      </p:sp>
      <p:sp>
        <p:nvSpPr>
          <p:cNvPr id="3" name="Content Placeholder 2">
            <a:extLst>
              <a:ext uri="{FF2B5EF4-FFF2-40B4-BE49-F238E27FC236}">
                <a16:creationId xmlns:a16="http://schemas.microsoft.com/office/drawing/2014/main" id="{F2006407-6C7F-6D11-4C2C-9A379ACA3DB6}"/>
              </a:ext>
            </a:extLst>
          </p:cNvPr>
          <p:cNvSpPr>
            <a:spLocks noGrp="1"/>
          </p:cNvSpPr>
          <p:nvPr>
            <p:ph idx="1"/>
          </p:nvPr>
        </p:nvSpPr>
        <p:spPr/>
        <p:txBody>
          <a:bodyPr vert="horz" lIns="91440" tIns="45720" rIns="91440" bIns="45720" rtlCol="0" anchor="t">
            <a:normAutofit/>
          </a:bodyPr>
          <a:lstStyle/>
          <a:p>
            <a:pPr marL="305435" indent="-305435"/>
            <a:r>
              <a:rPr lang="en-US" sz="2400"/>
              <a:t>Supervisors should be documenting ongoing performance and misconduct issues, responses and supports offered- as close to the incident as possible</a:t>
            </a:r>
          </a:p>
          <a:p>
            <a:pPr marL="305435" indent="-305435"/>
            <a:r>
              <a:rPr lang="en-US" sz="2400"/>
              <a:t>Always follow-up after coaching conversations with an email/letter</a:t>
            </a:r>
          </a:p>
          <a:p>
            <a:pPr marL="305435" indent="-305435"/>
            <a:r>
              <a:rPr lang="en-US" sz="2400"/>
              <a:t>Supervisor file vs. Department or Personnel file </a:t>
            </a:r>
          </a:p>
          <a:p>
            <a:pPr marL="305435" indent="-305435"/>
            <a:r>
              <a:rPr lang="en-US" sz="2200"/>
              <a:t>Annual reviews</a:t>
            </a:r>
          </a:p>
        </p:txBody>
      </p:sp>
    </p:spTree>
    <p:extLst>
      <p:ext uri="{BB962C8B-B14F-4D97-AF65-F5344CB8AC3E}">
        <p14:creationId xmlns:p14="http://schemas.microsoft.com/office/powerpoint/2010/main" val="216893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2639-372F-AB06-206B-CD19F20F5B45}"/>
              </a:ext>
            </a:extLst>
          </p:cNvPr>
          <p:cNvSpPr>
            <a:spLocks noGrp="1"/>
          </p:cNvSpPr>
          <p:nvPr>
            <p:ph type="title"/>
          </p:nvPr>
        </p:nvSpPr>
        <p:spPr/>
        <p:txBody>
          <a:bodyPr/>
          <a:lstStyle/>
          <a:p>
            <a:r>
              <a:rPr lang="en-US"/>
              <a:t>Misconduct and Reappointment, Promotion and Tenure </a:t>
            </a:r>
          </a:p>
        </p:txBody>
      </p:sp>
      <p:sp>
        <p:nvSpPr>
          <p:cNvPr id="3" name="Content Placeholder 2">
            <a:extLst>
              <a:ext uri="{FF2B5EF4-FFF2-40B4-BE49-F238E27FC236}">
                <a16:creationId xmlns:a16="http://schemas.microsoft.com/office/drawing/2014/main" id="{410D5E10-D725-87DF-5B61-AA79D9371DA1}"/>
              </a:ext>
            </a:extLst>
          </p:cNvPr>
          <p:cNvSpPr>
            <a:spLocks noGrp="1"/>
          </p:cNvSpPr>
          <p:nvPr>
            <p:ph idx="1"/>
          </p:nvPr>
        </p:nvSpPr>
        <p:spPr/>
        <p:txBody>
          <a:bodyPr vert="horz" lIns="91440" tIns="45720" rIns="91440" bIns="45720" rtlCol="0" anchor="t">
            <a:normAutofit/>
          </a:bodyPr>
          <a:lstStyle/>
          <a:p>
            <a:pPr marL="305435" indent="-305435"/>
            <a:r>
              <a:rPr lang="en-US" sz="2400"/>
              <a:t>Faculty Rights and Responsibilities- statement on Academic Freedom and Responsibility within FRR emphasizes that academic freedom and responsibility are intertwined</a:t>
            </a:r>
          </a:p>
          <a:p>
            <a:pPr marL="305435" indent="-305435"/>
            <a:r>
              <a:rPr lang="en-US" sz="2400"/>
              <a:t>Annual reviews- annual reviews for faculty and academic staff absolutely should capture ongoing performance and behavioral concerns</a:t>
            </a:r>
            <a:endParaRPr lang="en-US"/>
          </a:p>
          <a:p>
            <a:pPr marL="305435" indent="-305435"/>
            <a:r>
              <a:rPr lang="en-US" sz="2400"/>
              <a:t>Addressed by the Provost in the annual RPT Memo- "Core Values Related to Conduct"</a:t>
            </a:r>
          </a:p>
        </p:txBody>
      </p:sp>
    </p:spTree>
    <p:extLst>
      <p:ext uri="{BB962C8B-B14F-4D97-AF65-F5344CB8AC3E}">
        <p14:creationId xmlns:p14="http://schemas.microsoft.com/office/powerpoint/2010/main" val="341263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3794"/>
            <a:ext cx="8229600" cy="719090"/>
          </a:xfrm>
        </p:spPr>
        <p:txBody>
          <a:bodyPr>
            <a:normAutofit/>
          </a:bodyPr>
          <a:lstStyle/>
          <a:p>
            <a:pPr algn="ctr"/>
            <a:r>
              <a:rPr lang="en-US" sz="3200" spc="100">
                <a:solidFill>
                  <a:srgbClr val="004F39"/>
                </a:solidFill>
                <a:latin typeface="Arial Narrow" pitchFamily="34" charset="0"/>
                <a:cs typeface="Gotham Book"/>
              </a:rPr>
              <a:t>Office of Audit, Risk and Compliance</a:t>
            </a:r>
            <a:endParaRPr lang="en-US" sz="3200"/>
          </a:p>
        </p:txBody>
      </p:sp>
      <p:sp>
        <p:nvSpPr>
          <p:cNvPr id="3" name="Content Placeholder 2"/>
          <p:cNvSpPr>
            <a:spLocks noGrp="1"/>
          </p:cNvSpPr>
          <p:nvPr>
            <p:ph idx="1"/>
          </p:nvPr>
        </p:nvSpPr>
        <p:spPr>
          <a:xfrm>
            <a:off x="1981200" y="2281647"/>
            <a:ext cx="8229600" cy="3844517"/>
          </a:xfrm>
        </p:spPr>
        <p:txBody>
          <a:bodyPr lIns="91440" tIns="45720" rIns="91440" bIns="45720" anchor="t"/>
          <a:lstStyle/>
          <a:p>
            <a:pPr marL="0" indent="0" algn="ctr">
              <a:buNone/>
            </a:pPr>
            <a:r>
              <a:rPr lang="en-US" i="1" spc="100">
                <a:solidFill>
                  <a:srgbClr val="004F39"/>
                </a:solidFill>
                <a:latin typeface="Arial Narrow"/>
                <a:ea typeface="ＭＳ Ｐゴシック"/>
              </a:rPr>
              <a:t>Creating a Culture of Compliance through an Effective Program Structure</a:t>
            </a:r>
          </a:p>
          <a:p>
            <a:pPr marL="0" indent="0" algn="ctr">
              <a:buNone/>
            </a:pPr>
            <a:endParaRPr lang="en-US" i="1" spc="100">
              <a:solidFill>
                <a:srgbClr val="004F39"/>
              </a:solidFill>
              <a:latin typeface="Arial Narrow" pitchFamily="34" charset="0"/>
            </a:endParaRPr>
          </a:p>
          <a:p>
            <a:pPr marL="0" indent="0" algn="ctr">
              <a:buNone/>
            </a:pPr>
            <a:endParaRPr lang="en-US" sz="3200" spc="100">
              <a:solidFill>
                <a:srgbClr val="004F39"/>
              </a:solidFill>
              <a:latin typeface="Arial Narrow" pitchFamily="34" charset="0"/>
            </a:endParaRPr>
          </a:p>
          <a:p>
            <a:pPr marL="0" indent="0" algn="ctr">
              <a:buNone/>
            </a:pPr>
            <a:r>
              <a:rPr lang="en-US" sz="3200" spc="100">
                <a:solidFill>
                  <a:srgbClr val="004F39"/>
                </a:solidFill>
                <a:latin typeface="Arial Narrow"/>
                <a:ea typeface="ＭＳ Ｐゴシック"/>
              </a:rPr>
              <a:t>What You Need to Know – The Discipline Process for Academic Administrators and Managers</a:t>
            </a:r>
          </a:p>
          <a:p>
            <a:pPr marL="0" indent="0" algn="ctr">
              <a:buNone/>
            </a:pPr>
            <a:endParaRPr lang="en-US" spc="100">
              <a:solidFill>
                <a:srgbClr val="004F39"/>
              </a:solidFill>
              <a:latin typeface="Arial Narrow" pitchFamily="34" charset="0"/>
            </a:endParaRPr>
          </a:p>
          <a:p>
            <a:pPr marL="0" indent="0" algn="ctr">
              <a:buNone/>
            </a:pPr>
            <a:endParaRPr lang="en-US" sz="1800" spc="100">
              <a:solidFill>
                <a:srgbClr val="004F39"/>
              </a:solidFill>
              <a:latin typeface="Arial Narrow" pitchFamily="34" charset="0"/>
            </a:endParaRPr>
          </a:p>
          <a:p>
            <a:pPr marL="0" indent="0" algn="ctr">
              <a:buNone/>
            </a:pPr>
            <a:endParaRPr lang="en-US" i="1"/>
          </a:p>
        </p:txBody>
      </p:sp>
    </p:spTree>
    <p:extLst>
      <p:ext uri="{BB962C8B-B14F-4D97-AF65-F5344CB8AC3E}">
        <p14:creationId xmlns:p14="http://schemas.microsoft.com/office/powerpoint/2010/main" val="17910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What is a Compliance Program?</a:t>
            </a:r>
          </a:p>
        </p:txBody>
      </p:sp>
      <p:sp>
        <p:nvSpPr>
          <p:cNvPr id="3" name="Content Placeholder 2"/>
          <p:cNvSpPr>
            <a:spLocks noGrp="1"/>
          </p:cNvSpPr>
          <p:nvPr>
            <p:ph idx="1"/>
          </p:nvPr>
        </p:nvSpPr>
        <p:spPr>
          <a:xfrm>
            <a:off x="1931965" y="1611086"/>
            <a:ext cx="8152226" cy="4558530"/>
          </a:xfrm>
        </p:spPr>
        <p:txBody>
          <a:bodyPr/>
          <a:lstStyle/>
          <a:p>
            <a:pPr marL="685800"/>
            <a:r>
              <a:rPr lang="en-US" sz="2400" spc="100">
                <a:solidFill>
                  <a:srgbClr val="004F39"/>
                </a:solidFill>
                <a:latin typeface="Arial Narrow" pitchFamily="34" charset="0"/>
              </a:rPr>
              <a:t>An effective compliance program prevents or detects violations of law or policy.</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Defines expectations for employees for ethical and proper behaviors when conducting business.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Demonstrates the organization’s commitment to “doing the right thing”.</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Encourages problems to be reported.</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Provides a mechanism for monitoring.</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4942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571501"/>
            <a:ext cx="9367652" cy="821870"/>
          </a:xfrm>
        </p:spPr>
        <p:txBody>
          <a:bodyPr>
            <a:normAutofit fontScale="90000"/>
          </a:bodyPr>
          <a:lstStyle/>
          <a:p>
            <a:pPr algn="ctr"/>
            <a:br>
              <a:rPr lang="en-US" sz="2200" b="1" spc="200">
                <a:solidFill>
                  <a:srgbClr val="064339"/>
                </a:solidFill>
                <a:latin typeface="Arial Narrow" pitchFamily="34" charset="0"/>
              </a:rPr>
            </a:br>
            <a:r>
              <a:rPr lang="en-US" sz="3100" b="1" spc="100">
                <a:solidFill>
                  <a:srgbClr val="004F39"/>
                </a:solidFill>
                <a:latin typeface="Arial Narrow" pitchFamily="34" charset="0"/>
                <a:cs typeface="Gotham Book"/>
              </a:rPr>
              <a:t>Institute - Seven Elements of a Compliance Program</a:t>
            </a:r>
            <a:br>
              <a:rPr lang="en-US" sz="3100" spc="100">
                <a:solidFill>
                  <a:srgbClr val="064339"/>
                </a:solidFill>
                <a:latin typeface="Arial Narrow" pitchFamily="34" charset="0"/>
              </a:rPr>
            </a:br>
            <a:endParaRPr lang="en-US" sz="2700" b="1" spc="200">
              <a:solidFill>
                <a:srgbClr val="064339"/>
              </a:solidFill>
              <a:latin typeface="Arial Narrow" pitchFamily="34" charset="0"/>
            </a:endParaRPr>
          </a:p>
        </p:txBody>
      </p:sp>
      <p:sp>
        <p:nvSpPr>
          <p:cNvPr id="3" name="Content Placeholder 2"/>
          <p:cNvSpPr>
            <a:spLocks noGrp="1"/>
          </p:cNvSpPr>
          <p:nvPr>
            <p:ph idx="1"/>
          </p:nvPr>
        </p:nvSpPr>
        <p:spPr>
          <a:xfrm>
            <a:off x="2002972" y="2124891"/>
            <a:ext cx="8081220" cy="3254829"/>
          </a:xfrm>
        </p:spPr>
        <p:txBody>
          <a:bodyPr/>
          <a:lstStyle/>
          <a:p>
            <a:pPr marL="857250" indent="-514350">
              <a:buFont typeface="+mj-lt"/>
              <a:buAutoNum type="arabicPeriod"/>
            </a:pPr>
            <a:r>
              <a:rPr lang="en-US" sz="2400" spc="100">
                <a:solidFill>
                  <a:srgbClr val="064339"/>
                </a:solidFill>
                <a:latin typeface="Arial Narrow" pitchFamily="34" charset="0"/>
              </a:rPr>
              <a:t>Organizational Leadership, Culture and Governance</a:t>
            </a:r>
          </a:p>
          <a:p>
            <a:pPr marL="857250" indent="-514350">
              <a:buFont typeface="+mj-lt"/>
              <a:buAutoNum type="arabicPeriod"/>
            </a:pPr>
            <a:r>
              <a:rPr lang="en-US" sz="2400" spc="100">
                <a:solidFill>
                  <a:srgbClr val="064339"/>
                </a:solidFill>
                <a:latin typeface="Arial Narrow" pitchFamily="34" charset="0"/>
              </a:rPr>
              <a:t>Standards and Procedures</a:t>
            </a:r>
          </a:p>
          <a:p>
            <a:pPr marL="857250" indent="-514350">
              <a:buFont typeface="+mj-lt"/>
              <a:buAutoNum type="arabicPeriod"/>
            </a:pPr>
            <a:r>
              <a:rPr lang="en-US" sz="2400" spc="100">
                <a:solidFill>
                  <a:srgbClr val="064339"/>
                </a:solidFill>
                <a:latin typeface="Arial Narrow" pitchFamily="34" charset="0"/>
              </a:rPr>
              <a:t>Right People, Right Roles</a:t>
            </a:r>
          </a:p>
          <a:p>
            <a:pPr marL="857250" indent="-514350">
              <a:buFont typeface="+mj-lt"/>
              <a:buAutoNum type="arabicPeriod"/>
            </a:pPr>
            <a:r>
              <a:rPr lang="en-US" sz="2400" spc="100">
                <a:solidFill>
                  <a:srgbClr val="064339"/>
                </a:solidFill>
                <a:latin typeface="Arial Narrow" pitchFamily="34" charset="0"/>
              </a:rPr>
              <a:t>Education and Awareness</a:t>
            </a:r>
          </a:p>
          <a:p>
            <a:pPr marL="857250" indent="-514350">
              <a:buFont typeface="+mj-lt"/>
              <a:buAutoNum type="arabicPeriod"/>
            </a:pPr>
            <a:r>
              <a:rPr lang="en-US" sz="2400" spc="100">
                <a:solidFill>
                  <a:srgbClr val="064339"/>
                </a:solidFill>
                <a:latin typeface="Arial Narrow" pitchFamily="34" charset="0"/>
              </a:rPr>
              <a:t>Program Evaluation and Guidance</a:t>
            </a:r>
          </a:p>
          <a:p>
            <a:pPr marL="857250" indent="-514350">
              <a:buFont typeface="+mj-lt"/>
              <a:buAutoNum type="arabicPeriod"/>
            </a:pPr>
            <a:r>
              <a:rPr lang="en-US" sz="2400" spc="100">
                <a:solidFill>
                  <a:srgbClr val="064339"/>
                </a:solidFill>
                <a:latin typeface="Arial Narrow" pitchFamily="34" charset="0"/>
              </a:rPr>
              <a:t>Consistent Enforcement of Standards and Discipline</a:t>
            </a:r>
          </a:p>
          <a:p>
            <a:pPr marL="857250" indent="-514350">
              <a:buFont typeface="+mj-lt"/>
              <a:buAutoNum type="arabicPeriod"/>
            </a:pPr>
            <a:r>
              <a:rPr lang="en-US" sz="2400" spc="100">
                <a:solidFill>
                  <a:srgbClr val="064339"/>
                </a:solidFill>
                <a:latin typeface="Arial Narrow" pitchFamily="34" charset="0"/>
              </a:rPr>
              <a:t>Response and Prevention</a:t>
            </a:r>
          </a:p>
        </p:txBody>
      </p:sp>
      <p:sp>
        <p:nvSpPr>
          <p:cNvPr id="6" name="Title 1"/>
          <p:cNvSpPr txBox="1">
            <a:spLocks/>
          </p:cNvSpPr>
          <p:nvPr/>
        </p:nvSpPr>
        <p:spPr>
          <a:xfrm>
            <a:off x="1625603" y="6399244"/>
            <a:ext cx="29125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52173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705703"/>
            <a:ext cx="8152228" cy="617220"/>
          </a:xfrm>
        </p:spPr>
        <p:txBody>
          <a:bodyPr>
            <a:noAutofit/>
          </a:bodyPr>
          <a:lstStyle/>
          <a:p>
            <a:pPr algn="ctr"/>
            <a:r>
              <a:rPr lang="en-US" sz="2800" b="1" spc="100">
                <a:solidFill>
                  <a:srgbClr val="004F39"/>
                </a:solidFill>
                <a:latin typeface="Arial Narrow" pitchFamily="34" charset="0"/>
                <a:cs typeface="Gotham Book"/>
              </a:rPr>
              <a:t>Organizational Leadership, Culture and Governance</a:t>
            </a:r>
          </a:p>
        </p:txBody>
      </p:sp>
      <p:sp>
        <p:nvSpPr>
          <p:cNvPr id="3" name="Content Placeholder 2"/>
          <p:cNvSpPr>
            <a:spLocks noGrp="1"/>
          </p:cNvSpPr>
          <p:nvPr>
            <p:ph idx="1"/>
          </p:nvPr>
        </p:nvSpPr>
        <p:spPr>
          <a:xfrm>
            <a:off x="2141220" y="2342606"/>
            <a:ext cx="7942971" cy="3827010"/>
          </a:xfrm>
        </p:spPr>
        <p:txBody>
          <a:bodyPr/>
          <a:lstStyle/>
          <a:p>
            <a:pPr marL="685800"/>
            <a:r>
              <a:rPr lang="en-US" sz="2400" spc="100">
                <a:solidFill>
                  <a:srgbClr val="004F39"/>
                </a:solidFill>
                <a:latin typeface="Arial Narrow" pitchFamily="34" charset="0"/>
              </a:rPr>
              <a:t>Demonstrate a compelling “</a:t>
            </a:r>
            <a:r>
              <a:rPr lang="en-US" sz="2400" u="sng" spc="100">
                <a:solidFill>
                  <a:srgbClr val="004F39"/>
                </a:solidFill>
                <a:latin typeface="Arial Narrow" pitchFamily="34" charset="0"/>
              </a:rPr>
              <a:t>tone from the top</a:t>
            </a:r>
            <a:r>
              <a:rPr lang="en-US" sz="2400" spc="100">
                <a:solidFill>
                  <a:srgbClr val="004F39"/>
                </a:solidFill>
                <a:latin typeface="Arial Narrow" pitchFamily="34" charset="0"/>
              </a:rPr>
              <a:t>” by instituting effective organizational vision, structure, oversight, communication and governance.</a:t>
            </a:r>
          </a:p>
        </p:txBody>
      </p:sp>
      <p:sp>
        <p:nvSpPr>
          <p:cNvPr id="6" name="Title 1"/>
          <p:cNvSpPr txBox="1">
            <a:spLocks/>
          </p:cNvSpPr>
          <p:nvPr/>
        </p:nvSpPr>
        <p:spPr>
          <a:xfrm>
            <a:off x="1625603" y="6399244"/>
            <a:ext cx="29379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83603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Standards and Procedures</a:t>
            </a:r>
          </a:p>
        </p:txBody>
      </p:sp>
      <p:sp>
        <p:nvSpPr>
          <p:cNvPr id="3" name="Content Placeholder 2"/>
          <p:cNvSpPr>
            <a:spLocks noGrp="1"/>
          </p:cNvSpPr>
          <p:nvPr>
            <p:ph idx="1"/>
          </p:nvPr>
        </p:nvSpPr>
        <p:spPr>
          <a:xfrm>
            <a:off x="2141220" y="2229394"/>
            <a:ext cx="7942971" cy="3940222"/>
          </a:xfrm>
        </p:spPr>
        <p:txBody>
          <a:bodyPr/>
          <a:lstStyle/>
          <a:p>
            <a:pPr marL="685800"/>
            <a:r>
              <a:rPr lang="en-US" sz="2400" spc="100">
                <a:solidFill>
                  <a:srgbClr val="004F39"/>
                </a:solidFill>
                <a:latin typeface="Arial Narrow" pitchFamily="34" charset="0"/>
              </a:rPr>
              <a:t>Establish standards and procedures, policies and guidelines to promote operational excellence through ethical behavior.</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 commitment to University standards and unit guidelines for performance and conduct.</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67561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964020" cy="617220"/>
          </a:xfrm>
        </p:spPr>
        <p:txBody>
          <a:bodyPr>
            <a:noAutofit/>
          </a:bodyPr>
          <a:lstStyle/>
          <a:p>
            <a:pPr algn="ctr"/>
            <a:r>
              <a:rPr lang="en-US" sz="2800" b="1" spc="100">
                <a:solidFill>
                  <a:srgbClr val="004F39"/>
                </a:solidFill>
                <a:latin typeface="Arial Narrow" pitchFamily="34" charset="0"/>
                <a:cs typeface="Gotham Book"/>
              </a:rPr>
              <a:t>Standards and Procedures - Hard and Soft Controls</a:t>
            </a:r>
          </a:p>
        </p:txBody>
      </p:sp>
      <p:sp>
        <p:nvSpPr>
          <p:cNvPr id="3" name="Content Placeholder 2"/>
          <p:cNvSpPr>
            <a:spLocks noGrp="1"/>
          </p:cNvSpPr>
          <p:nvPr>
            <p:ph idx="1"/>
          </p:nvPr>
        </p:nvSpPr>
        <p:spPr>
          <a:xfrm>
            <a:off x="2141220" y="1660125"/>
            <a:ext cx="7942971" cy="4509491"/>
          </a:xfrm>
        </p:spPr>
        <p:txBody>
          <a:bodyPr/>
          <a:lstStyle/>
          <a:p>
            <a:pPr marL="685800"/>
            <a:r>
              <a:rPr lang="en-US" sz="2400" spc="100">
                <a:solidFill>
                  <a:srgbClr val="004F39"/>
                </a:solidFill>
                <a:latin typeface="Arial Narrow" pitchFamily="34" charset="0"/>
              </a:rPr>
              <a:t>Hard Controls</a:t>
            </a:r>
            <a:endParaRPr lang="en-US" sz="2000" spc="100">
              <a:solidFill>
                <a:srgbClr val="004F39"/>
              </a:solidFill>
              <a:latin typeface="Arial Narrow" pitchFamily="34" charset="0"/>
            </a:endParaRPr>
          </a:p>
          <a:p>
            <a:pPr marL="992124" lvl="1"/>
            <a:r>
              <a:rPr lang="en-US" sz="2000" spc="100">
                <a:solidFill>
                  <a:srgbClr val="004F39"/>
                </a:solidFill>
                <a:latin typeface="Arial Narrow" pitchFamily="34" charset="0"/>
              </a:rPr>
              <a:t>Policies, rules and defined procedures</a:t>
            </a:r>
          </a:p>
          <a:p>
            <a:pPr marL="992124" lvl="1"/>
            <a:r>
              <a:rPr lang="en-US" sz="2000" spc="100">
                <a:solidFill>
                  <a:srgbClr val="004F39"/>
                </a:solidFill>
                <a:latin typeface="Arial Narrow" pitchFamily="34" charset="0"/>
              </a:rPr>
              <a:t>Organization structure</a:t>
            </a:r>
          </a:p>
          <a:p>
            <a:pPr marL="992124" lvl="1"/>
            <a:r>
              <a:rPr lang="en-US" sz="2000" spc="100">
                <a:solidFill>
                  <a:srgbClr val="004F39"/>
                </a:solidFill>
                <a:latin typeface="Arial Narrow" pitchFamily="34" charset="0"/>
              </a:rPr>
              <a:t>Defined roles, responsibilities and authorization levels</a:t>
            </a:r>
          </a:p>
          <a:p>
            <a:pPr marL="685800"/>
            <a:r>
              <a:rPr lang="en-US" sz="2400" spc="100">
                <a:solidFill>
                  <a:srgbClr val="004F39"/>
                </a:solidFill>
                <a:latin typeface="Arial Narrow" pitchFamily="34" charset="0"/>
              </a:rPr>
              <a:t>Soft Controls</a:t>
            </a:r>
          </a:p>
          <a:p>
            <a:pPr marL="992124" lvl="1"/>
            <a:r>
              <a:rPr lang="en-US" sz="2000" spc="100">
                <a:solidFill>
                  <a:srgbClr val="004F39"/>
                </a:solidFill>
                <a:latin typeface="Arial Narrow" pitchFamily="34" charset="0"/>
              </a:rPr>
              <a:t>Competence of personnel</a:t>
            </a:r>
          </a:p>
          <a:p>
            <a:pPr marL="992124" lvl="1"/>
            <a:r>
              <a:rPr lang="en-US" sz="2000" spc="100">
                <a:solidFill>
                  <a:srgbClr val="004F39"/>
                </a:solidFill>
                <a:latin typeface="Arial Narrow" pitchFamily="34" charset="0"/>
              </a:rPr>
              <a:t>Trust and openness</a:t>
            </a:r>
          </a:p>
          <a:p>
            <a:pPr marL="992124" lvl="1"/>
            <a:r>
              <a:rPr lang="en-US" sz="2000" spc="100">
                <a:solidFill>
                  <a:srgbClr val="004F39"/>
                </a:solidFill>
                <a:latin typeface="Arial Narrow" pitchFamily="34" charset="0"/>
              </a:rPr>
              <a:t>Leadership philosophy and operating style</a:t>
            </a:r>
          </a:p>
          <a:p>
            <a:pPr marL="992124" lvl="1"/>
            <a:r>
              <a:rPr lang="en-US" sz="2000" spc="100">
                <a:solidFill>
                  <a:srgbClr val="004F39"/>
                </a:solidFill>
                <a:latin typeface="Arial Narrow" pitchFamily="34" charset="0"/>
              </a:rPr>
              <a:t>High expectations</a:t>
            </a:r>
          </a:p>
          <a:p>
            <a:pPr marL="992124" lvl="1"/>
            <a:r>
              <a:rPr lang="en-US" sz="2000" spc="100">
                <a:solidFill>
                  <a:srgbClr val="004F39"/>
                </a:solidFill>
                <a:latin typeface="Arial Narrow" pitchFamily="34" charset="0"/>
              </a:rPr>
              <a:t>Shared values</a:t>
            </a:r>
          </a:p>
          <a:p>
            <a:pPr marL="992124" lvl="1"/>
            <a:r>
              <a:rPr lang="en-US" sz="2000" spc="100">
                <a:solidFill>
                  <a:srgbClr val="004F39"/>
                </a:solidFill>
                <a:latin typeface="Arial Narrow" pitchFamily="34" charset="0"/>
              </a:rPr>
              <a:t>Integrity and high ethical standards</a:t>
            </a:r>
            <a:endParaRPr lang="en-US"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26519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793173"/>
            <a:ext cx="8152228" cy="617220"/>
          </a:xfrm>
        </p:spPr>
        <p:txBody>
          <a:bodyPr>
            <a:normAutofit/>
          </a:bodyPr>
          <a:lstStyle/>
          <a:p>
            <a:pPr algn="ctr"/>
            <a:r>
              <a:rPr lang="en-US" sz="3200" b="1" spc="100">
                <a:solidFill>
                  <a:srgbClr val="004F39"/>
                </a:solidFill>
                <a:latin typeface="Arial Narrow" pitchFamily="34" charset="0"/>
                <a:cs typeface="Gotham Book"/>
              </a:rPr>
              <a:t>Right People, Right Roles</a:t>
            </a:r>
          </a:p>
        </p:txBody>
      </p:sp>
      <p:sp>
        <p:nvSpPr>
          <p:cNvPr id="3" name="Content Placeholder 2"/>
          <p:cNvSpPr>
            <a:spLocks noGrp="1"/>
          </p:cNvSpPr>
          <p:nvPr>
            <p:ph idx="1"/>
          </p:nvPr>
        </p:nvSpPr>
        <p:spPr>
          <a:xfrm>
            <a:off x="2141220" y="2107474"/>
            <a:ext cx="7942971" cy="4062142"/>
          </a:xfrm>
        </p:spPr>
        <p:txBody>
          <a:bodyPr/>
          <a:lstStyle/>
          <a:p>
            <a:pPr marL="685800"/>
            <a:r>
              <a:rPr lang="en-US" sz="2400" spc="100">
                <a:solidFill>
                  <a:srgbClr val="004F39"/>
                </a:solidFill>
                <a:latin typeface="Arial Narrow" pitchFamily="34" charset="0"/>
              </a:rPr>
              <a:t>Hire and empower exceptional personnel.  Grant and monitor appropriate authority to enable effective support of the University’s mission.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Promote recognition for exceptional work and ensure decision-making authorities are informed and knowledgeable about operations.</a:t>
            </a:r>
          </a:p>
        </p:txBody>
      </p:sp>
      <p:sp>
        <p:nvSpPr>
          <p:cNvPr id="6" name="Title 1"/>
          <p:cNvSpPr txBox="1">
            <a:spLocks/>
          </p:cNvSpPr>
          <p:nvPr/>
        </p:nvSpPr>
        <p:spPr>
          <a:xfrm>
            <a:off x="1625603" y="6399244"/>
            <a:ext cx="29294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86533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F176F-5DF4-4CD1-95B8-B210F18DB9D6}"/>
              </a:ext>
            </a:extLst>
          </p:cNvPr>
          <p:cNvSpPr/>
          <p:nvPr/>
        </p:nvSpPr>
        <p:spPr>
          <a:xfrm>
            <a:off x="480312" y="1837271"/>
            <a:ext cx="11558183" cy="6432530"/>
          </a:xfrm>
          <a:prstGeom prst="rect">
            <a:avLst/>
          </a:prstGeom>
        </p:spPr>
        <p:txBody>
          <a:bodyPr wrap="square" lIns="91440" tIns="45720" rIns="91440" bIns="45720" anchor="t">
            <a:spAutoFit/>
          </a:bodyPr>
          <a:lstStyle/>
          <a:p>
            <a:pPr fontAlgn="base"/>
            <a:endParaRPr lang="en-US" sz="1000">
              <a:solidFill>
                <a:srgbClr val="2E8151"/>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endParaRPr lang="en-US" sz="2400"/>
          </a:p>
          <a:p>
            <a:r>
              <a:rPr lang="en-US" sz="2400">
                <a:solidFill>
                  <a:srgbClr val="006600"/>
                </a:solidFill>
                <a:latin typeface="Gill Sans MT"/>
              </a:rPr>
              <a:t>Marilyn Tarrant</a:t>
            </a:r>
            <a:r>
              <a:rPr lang="en-US" sz="2400">
                <a:solidFill>
                  <a:srgbClr val="000000"/>
                </a:solidFill>
                <a:latin typeface="Gill Sans MT"/>
              </a:rPr>
              <a:t>,  </a:t>
            </a:r>
          </a:p>
          <a:p>
            <a:r>
              <a:rPr lang="en-US" sz="2400">
                <a:solidFill>
                  <a:srgbClr val="000000"/>
                </a:solidFill>
                <a:latin typeface="Gill Sans MT"/>
              </a:rPr>
              <a:t>      Office of Audit, Risk and Compliance, </a:t>
            </a:r>
            <a:r>
              <a:rPr lang="en-US" sz="2400">
                <a:solidFill>
                  <a:srgbClr val="000000"/>
                </a:solidFill>
                <a:latin typeface="Gill Sans MT"/>
                <a:hlinkClick r:id="rId3"/>
              </a:rPr>
              <a:t>marilynt@msu.edu</a:t>
            </a:r>
            <a:r>
              <a:rPr lang="en-US" sz="2400">
                <a:solidFill>
                  <a:srgbClr val="000000"/>
                </a:solidFill>
                <a:latin typeface="Gill Sans MT"/>
              </a:rPr>
              <a:t> </a:t>
            </a:r>
            <a:endParaRPr lang="en-US">
              <a:solidFill>
                <a:srgbClr val="000000"/>
              </a:solidFill>
              <a:latin typeface="Gill Sans MT"/>
            </a:endParaRPr>
          </a:p>
          <a:p>
            <a:r>
              <a:rPr lang="en-US" sz="2400">
                <a:solidFill>
                  <a:srgbClr val="006600"/>
                </a:solidFill>
              </a:rPr>
              <a:t>Nikki Schmidtke,</a:t>
            </a:r>
            <a:r>
              <a:rPr lang="en-US" sz="2400">
                <a:solidFill>
                  <a:srgbClr val="3D3D3D"/>
                </a:solidFill>
              </a:rPr>
              <a:t> </a:t>
            </a:r>
            <a:endParaRPr lang="en-US" sz="2400"/>
          </a:p>
          <a:p>
            <a:r>
              <a:rPr lang="en-US" sz="2400">
                <a:solidFill>
                  <a:srgbClr val="3D3D3D"/>
                </a:solidFill>
              </a:rPr>
              <a:t>      Faculty and Academic Staff Affairs</a:t>
            </a:r>
            <a:r>
              <a:rPr lang="en-US" sz="2400"/>
              <a:t>, </a:t>
            </a:r>
            <a:r>
              <a:rPr lang="en-US" sz="2400">
                <a:hlinkClick r:id="rId4"/>
              </a:rPr>
              <a:t>messin41@msu.edu</a:t>
            </a:r>
            <a:r>
              <a:rPr lang="en-US" sz="2400"/>
              <a:t>  </a:t>
            </a:r>
            <a:endParaRPr lang="en-US"/>
          </a:p>
          <a:p>
            <a:r>
              <a:rPr lang="en-US" sz="2400">
                <a:solidFill>
                  <a:srgbClr val="006600"/>
                </a:solidFill>
                <a:latin typeface="Gill Sans MT"/>
              </a:rPr>
              <a:t>Stephanie Horton</a:t>
            </a:r>
            <a:r>
              <a:rPr lang="en-US" sz="2400">
                <a:solidFill>
                  <a:srgbClr val="3D3D3D"/>
                </a:solidFill>
                <a:latin typeface="Gill Sans MT"/>
              </a:rPr>
              <a:t>, </a:t>
            </a:r>
            <a:endParaRPr lang="en-US" u="sng">
              <a:solidFill>
                <a:srgbClr val="000000"/>
              </a:solidFill>
              <a:latin typeface="Gill Sans MT"/>
            </a:endParaRPr>
          </a:p>
          <a:p>
            <a:r>
              <a:rPr lang="en-US" sz="2400">
                <a:solidFill>
                  <a:srgbClr val="000000"/>
                </a:solidFill>
                <a:latin typeface="Gill Sans MT"/>
              </a:rPr>
              <a:t>      Employee and Labor Relations,</a:t>
            </a:r>
            <a:r>
              <a:rPr lang="en-US" sz="2400">
                <a:latin typeface="Gill Sans MT"/>
              </a:rPr>
              <a:t> </a:t>
            </a:r>
            <a:r>
              <a:rPr lang="en-US" sz="2400" u="sng">
                <a:latin typeface="Gill Sans MT"/>
                <a:hlinkClick r:id="rId5"/>
              </a:rPr>
              <a:t>​hr.er@hr.msu.edu</a:t>
            </a:r>
            <a:endParaRPr lang="en-US" sz="2400">
              <a:latin typeface="Gill Sans MT"/>
            </a:endParaRPr>
          </a:p>
          <a:p>
            <a:pPr fontAlgn="base"/>
            <a:endParaRPr lang="en-US" sz="2400">
              <a:solidFill>
                <a:srgbClr val="006600"/>
              </a:solidFill>
              <a:latin typeface="Gill Sans MT"/>
            </a:endParaRPr>
          </a:p>
          <a:p>
            <a:endParaRPr lang="en-US" sz="2400">
              <a:solidFill>
                <a:srgbClr val="3D3D3D"/>
              </a:solidFill>
              <a:latin typeface="Gill Sans MT" panose="020B0502020104020203" pitchFamily="34" charset="0"/>
            </a:endParaRPr>
          </a:p>
          <a:p>
            <a:endParaRPr lang="en-US" sz="2400">
              <a:solidFill>
                <a:srgbClr val="000000"/>
              </a:solidFill>
              <a:latin typeface="Gill Sans MT"/>
            </a:endParaRPr>
          </a:p>
          <a:p>
            <a:pPr fontAlgn="base"/>
            <a:endParaRPr lang="en-US"/>
          </a:p>
          <a:p>
            <a:endParaRPr lang="en-US" sz="2400"/>
          </a:p>
          <a:p>
            <a:pPr fontAlgn="base"/>
            <a:endParaRPr lang="en-US" sz="2400">
              <a:solidFill>
                <a:srgbClr val="000000"/>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pPr fontAlgn="base"/>
            <a:r>
              <a:rPr lang="en-US" sz="2000">
                <a:solidFill>
                  <a:srgbClr val="000000"/>
                </a:solidFill>
                <a:latin typeface="Gill Sans MT"/>
              </a:rPr>
              <a:t>​</a:t>
            </a:r>
          </a:p>
          <a:p>
            <a:pPr fontAlgn="base"/>
            <a:r>
              <a:rPr lang="en-US" sz="2000">
                <a:solidFill>
                  <a:srgbClr val="000000"/>
                </a:solidFill>
                <a:latin typeface="Gill Sans MT"/>
              </a:rPr>
              <a:t>​</a:t>
            </a:r>
          </a:p>
          <a:p>
            <a:pPr fontAlgn="base"/>
            <a:r>
              <a:rPr lang="en-US">
                <a:solidFill>
                  <a:srgbClr val="000000"/>
                </a:solidFill>
                <a:latin typeface="Gill Sans MT"/>
              </a:rPr>
              <a:t>​</a:t>
            </a:r>
          </a:p>
          <a:p>
            <a:pPr fontAlgn="base"/>
            <a:r>
              <a:rPr lang="en-US">
                <a:solidFill>
                  <a:srgbClr val="000000"/>
                </a:solidFill>
                <a:latin typeface="Gill Sans MT"/>
              </a:rPr>
              <a:t>​</a:t>
            </a:r>
          </a:p>
        </p:txBody>
      </p:sp>
      <p:sp>
        <p:nvSpPr>
          <p:cNvPr id="2" name="Title 1">
            <a:extLst>
              <a:ext uri="{FF2B5EF4-FFF2-40B4-BE49-F238E27FC236}">
                <a16:creationId xmlns:a16="http://schemas.microsoft.com/office/drawing/2014/main" id="{C8C9B280-DE56-494A-B258-1C60BFC801DE}"/>
              </a:ext>
            </a:extLst>
          </p:cNvPr>
          <p:cNvSpPr>
            <a:spLocks noGrp="1"/>
          </p:cNvSpPr>
          <p:nvPr>
            <p:ph type="title"/>
          </p:nvPr>
        </p:nvSpPr>
        <p:spPr/>
        <p:txBody>
          <a:bodyPr/>
          <a:lstStyle/>
          <a:p>
            <a:r>
              <a:rPr lang="en-US"/>
              <a:t>Presenters</a:t>
            </a:r>
          </a:p>
        </p:txBody>
      </p:sp>
    </p:spTree>
    <p:extLst>
      <p:ext uri="{BB962C8B-B14F-4D97-AF65-F5344CB8AC3E}">
        <p14:creationId xmlns:p14="http://schemas.microsoft.com/office/powerpoint/2010/main" val="292859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Education and Awareness</a:t>
            </a:r>
          </a:p>
        </p:txBody>
      </p:sp>
      <p:sp>
        <p:nvSpPr>
          <p:cNvPr id="3" name="Content Placeholder 2"/>
          <p:cNvSpPr>
            <a:spLocks noGrp="1"/>
          </p:cNvSpPr>
          <p:nvPr>
            <p:ph idx="1"/>
          </p:nvPr>
        </p:nvSpPr>
        <p:spPr>
          <a:xfrm>
            <a:off x="2141220" y="2159726"/>
            <a:ext cx="7942971" cy="4009890"/>
          </a:xfrm>
        </p:spPr>
        <p:txBody>
          <a:bodyPr/>
          <a:lstStyle/>
          <a:p>
            <a:pPr marL="685800"/>
            <a:r>
              <a:rPr lang="en-US" sz="2400" spc="100">
                <a:solidFill>
                  <a:srgbClr val="004F39"/>
                </a:solidFill>
                <a:latin typeface="Arial Narrow" pitchFamily="34" charset="0"/>
              </a:rPr>
              <a:t>Communicate expectations of high ethical standards and adherence to policies, procedures and other aspects of ethics and compliance.</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 training and education consistently, effectively and in a practical manner as appropriate to an individual’s role and responsibilities.</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78830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Program Evaluation and Guidance</a:t>
            </a:r>
          </a:p>
        </p:txBody>
      </p:sp>
      <p:sp>
        <p:nvSpPr>
          <p:cNvPr id="3" name="Content Placeholder 2"/>
          <p:cNvSpPr>
            <a:spLocks noGrp="1"/>
          </p:cNvSpPr>
          <p:nvPr>
            <p:ph idx="1"/>
          </p:nvPr>
        </p:nvSpPr>
        <p:spPr>
          <a:xfrm>
            <a:off x="2141220" y="2194560"/>
            <a:ext cx="7942971" cy="3975056"/>
          </a:xfrm>
        </p:spPr>
        <p:txBody>
          <a:bodyPr/>
          <a:lstStyle/>
          <a:p>
            <a:pPr marL="685800"/>
            <a:r>
              <a:rPr lang="en-US" sz="2400" spc="100">
                <a:solidFill>
                  <a:srgbClr val="004F39"/>
                </a:solidFill>
                <a:latin typeface="Arial Narrow" pitchFamily="34" charset="0"/>
              </a:rPr>
              <a:t>Monitor and audit periodically to detect unusual results or noncompliant conduct.</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Establish and promote mechanisms for individuals to seek guidance or report potential noncompliant conduct without fear of retaliation.</a:t>
            </a:r>
          </a:p>
          <a:p>
            <a:pPr marL="992124" lvl="1"/>
            <a:r>
              <a:rPr lang="en-US" sz="2000" spc="100">
                <a:solidFill>
                  <a:srgbClr val="004F39"/>
                </a:solidFill>
                <a:latin typeface="Arial Narrow" pitchFamily="34" charset="0"/>
              </a:rPr>
              <a:t>Speak up culture.</a:t>
            </a:r>
          </a:p>
        </p:txBody>
      </p:sp>
      <p:sp>
        <p:nvSpPr>
          <p:cNvPr id="6" name="Title 1"/>
          <p:cNvSpPr txBox="1">
            <a:spLocks/>
          </p:cNvSpPr>
          <p:nvPr/>
        </p:nvSpPr>
        <p:spPr>
          <a:xfrm>
            <a:off x="1625604" y="6399244"/>
            <a:ext cx="29717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79019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694054" cy="617220"/>
          </a:xfrm>
        </p:spPr>
        <p:txBody>
          <a:bodyPr>
            <a:noAutofit/>
          </a:bodyPr>
          <a:lstStyle/>
          <a:p>
            <a:pPr algn="ctr"/>
            <a:r>
              <a:rPr lang="en-US" sz="2800" b="1" spc="100">
                <a:solidFill>
                  <a:srgbClr val="004F39"/>
                </a:solidFill>
                <a:latin typeface="Arial Narrow" pitchFamily="34" charset="0"/>
                <a:cs typeface="Gotham Book"/>
              </a:rPr>
              <a:t>Program Evaluation and Guidance - Compliance Owners</a:t>
            </a:r>
          </a:p>
        </p:txBody>
      </p:sp>
      <p:sp>
        <p:nvSpPr>
          <p:cNvPr id="3" name="Content Placeholder 2"/>
          <p:cNvSpPr>
            <a:spLocks noGrp="1"/>
          </p:cNvSpPr>
          <p:nvPr>
            <p:ph idx="1"/>
          </p:nvPr>
        </p:nvSpPr>
        <p:spPr>
          <a:xfrm>
            <a:off x="2141220" y="1419497"/>
            <a:ext cx="7942971" cy="4750118"/>
          </a:xfrm>
        </p:spPr>
        <p:txBody>
          <a:bodyPr/>
          <a:lstStyle/>
          <a:p>
            <a:r>
              <a:rPr lang="en-US" sz="2000" spc="100">
                <a:solidFill>
                  <a:srgbClr val="004F39"/>
                </a:solidFill>
                <a:latin typeface="Arial Narrow" pitchFamily="34" charset="0"/>
              </a:rPr>
              <a:t>Regularly assessing risk, annually reporting the impact and probability of a potential compliance violation for their areas and summarizing monitoring plans to mitigate risks and instances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Conducting appropriate monitoring activities related to their areas of responsibility.</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Reporting significant findings from internal monitoring activities and/or external agency requests to the Office of Audit, Risk and Compliance and senior leadership.</a:t>
            </a:r>
          </a:p>
          <a:p>
            <a:pPr marL="0" indent="0">
              <a:buNone/>
            </a:pPr>
            <a:endParaRPr lang="en-US" sz="1000" spc="100">
              <a:solidFill>
                <a:srgbClr val="004F39"/>
              </a:solidFill>
              <a:latin typeface="Arial Narrow" pitchFamily="34" charset="0"/>
            </a:endParaRPr>
          </a:p>
          <a:p>
            <a:r>
              <a:rPr lang="en-US" sz="2000" b="1" spc="100">
                <a:solidFill>
                  <a:srgbClr val="004F39"/>
                </a:solidFill>
                <a:latin typeface="Arial Narrow" pitchFamily="34" charset="0"/>
              </a:rPr>
              <a:t>Implementing changes to address instances of noncompliance to strengthen controls and minimize future risks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Training individuals in their areas on the compliance requirements.</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624354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251" y="418012"/>
            <a:ext cx="8269549" cy="722811"/>
          </a:xfrm>
        </p:spPr>
        <p:txBody>
          <a:bodyPr>
            <a:normAutofit fontScale="90000"/>
          </a:bodyPr>
          <a:lstStyle/>
          <a:p>
            <a:pPr algn="ctr"/>
            <a:r>
              <a:rPr lang="en-US" sz="2700" b="1" spc="200">
                <a:solidFill>
                  <a:srgbClr val="0C533A"/>
                </a:solidFill>
                <a:latin typeface="Arial Narrow" pitchFamily="34" charset="0"/>
              </a:rPr>
              <a:t>Roles in Risk Management – Three Lines of Defense Model Takes an Entire Campus to Ensure Compliance</a:t>
            </a:r>
            <a:br>
              <a:rPr lang="en-US" sz="2200" b="1" spc="200">
                <a:latin typeface="Arial Narrow" pitchFamily="34" charset="0"/>
              </a:rPr>
            </a:br>
            <a:br>
              <a:rPr lang="en-US" spc="200">
                <a:latin typeface="Arial Narrow" pitchFamily="34" charset="0"/>
              </a:rPr>
            </a:br>
            <a:endParaRPr lang="en-US"/>
          </a:p>
        </p:txBody>
      </p:sp>
      <p:graphicFrame>
        <p:nvGraphicFramePr>
          <p:cNvPr id="5" name="Content Placeholder 4"/>
          <p:cNvGraphicFramePr>
            <a:graphicFrameLocks noGrp="1"/>
          </p:cNvGraphicFramePr>
          <p:nvPr>
            <p:ph idx="1"/>
          </p:nvPr>
        </p:nvGraphicFramePr>
        <p:xfrm>
          <a:off x="1583112" y="1274047"/>
          <a:ext cx="9084888" cy="5343690"/>
        </p:xfrm>
        <a:graphic>
          <a:graphicData uri="http://schemas.openxmlformats.org/drawingml/2006/table">
            <a:tbl>
              <a:tblPr firstRow="1" firstCol="1" bandRow="1">
                <a:tableStyleId>{5C22544A-7EE6-4342-B048-85BDC9FD1C3A}</a:tableStyleId>
              </a:tblPr>
              <a:tblGrid>
                <a:gridCol w="2817010">
                  <a:extLst>
                    <a:ext uri="{9D8B030D-6E8A-4147-A177-3AD203B41FA5}">
                      <a16:colId xmlns:a16="http://schemas.microsoft.com/office/drawing/2014/main" val="1383867126"/>
                    </a:ext>
                  </a:extLst>
                </a:gridCol>
                <a:gridCol w="2877377">
                  <a:extLst>
                    <a:ext uri="{9D8B030D-6E8A-4147-A177-3AD203B41FA5}">
                      <a16:colId xmlns:a16="http://schemas.microsoft.com/office/drawing/2014/main" val="2550266954"/>
                    </a:ext>
                  </a:extLst>
                </a:gridCol>
                <a:gridCol w="2946494">
                  <a:extLst>
                    <a:ext uri="{9D8B030D-6E8A-4147-A177-3AD203B41FA5}">
                      <a16:colId xmlns:a16="http://schemas.microsoft.com/office/drawing/2014/main" val="2977480742"/>
                    </a:ext>
                  </a:extLst>
                </a:gridCol>
                <a:gridCol w="223556">
                  <a:extLst>
                    <a:ext uri="{9D8B030D-6E8A-4147-A177-3AD203B41FA5}">
                      <a16:colId xmlns:a16="http://schemas.microsoft.com/office/drawing/2014/main" val="2477250714"/>
                    </a:ext>
                  </a:extLst>
                </a:gridCol>
                <a:gridCol w="220451">
                  <a:extLst>
                    <a:ext uri="{9D8B030D-6E8A-4147-A177-3AD203B41FA5}">
                      <a16:colId xmlns:a16="http://schemas.microsoft.com/office/drawing/2014/main" val="73603407"/>
                    </a:ext>
                  </a:extLst>
                </a:gridCol>
              </a:tblGrid>
              <a:tr h="439030">
                <a:tc gridSpan="3">
                  <a:txBody>
                    <a:bodyPr/>
                    <a:lstStyle/>
                    <a:p>
                      <a:pPr marL="0" marR="0" algn="ctr">
                        <a:lnSpc>
                          <a:spcPct val="107000"/>
                        </a:lnSpc>
                        <a:spcBef>
                          <a:spcPts val="0"/>
                        </a:spcBef>
                        <a:spcAft>
                          <a:spcPts val="0"/>
                        </a:spcAft>
                      </a:pPr>
                      <a:r>
                        <a:rPr lang="en-US" sz="1300">
                          <a:solidFill>
                            <a:schemeClr val="tx1"/>
                          </a:solidFill>
                          <a:effectLst/>
                        </a:rPr>
                        <a:t>Board of Trustees/Audit,</a:t>
                      </a:r>
                      <a:r>
                        <a:rPr lang="en-US" sz="1300" baseline="0">
                          <a:solidFill>
                            <a:schemeClr val="tx1"/>
                          </a:solidFill>
                          <a:effectLst/>
                        </a:rPr>
                        <a:t> Risk and Compliance </a:t>
                      </a:r>
                      <a:r>
                        <a:rPr lang="en-US" sz="1300">
                          <a:solidFill>
                            <a:schemeClr val="tx1"/>
                          </a:solidFill>
                          <a:effectLst/>
                        </a:rPr>
                        <a:t>Committee</a:t>
                      </a:r>
                    </a:p>
                    <a:p>
                      <a:pPr marL="0" marR="0" algn="ctr">
                        <a:lnSpc>
                          <a:spcPct val="107000"/>
                        </a:lnSpc>
                        <a:spcBef>
                          <a:spcPts val="0"/>
                        </a:spcBef>
                        <a:spcAft>
                          <a:spcPts val="0"/>
                        </a:spcAft>
                      </a:pPr>
                      <a:r>
                        <a:rPr lang="en-US" sz="1300">
                          <a:solidFill>
                            <a:schemeClr val="tx1"/>
                          </a:solidFill>
                          <a:effectLst/>
                        </a:rPr>
                        <a:t>Perform Oversight</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rowSpan="20">
                  <a:txBody>
                    <a:bodyPr/>
                    <a:lstStyle/>
                    <a:p>
                      <a:pPr marL="0" marR="0" algn="ctr">
                        <a:lnSpc>
                          <a:spcPct val="107000"/>
                        </a:lnSpc>
                        <a:spcBef>
                          <a:spcPts val="0"/>
                        </a:spcBef>
                        <a:spcAft>
                          <a:spcPts val="0"/>
                        </a:spcAft>
                      </a:pPr>
                      <a:r>
                        <a:rPr lang="en-US" sz="1100">
                          <a:effectLst/>
                        </a:rPr>
                        <a:t>EXTERNAL</a:t>
                      </a:r>
                    </a:p>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AUDITORS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lnL w="12700" cap="flat" cmpd="sng" algn="ctr">
                      <a:solidFill>
                        <a:schemeClr val="tx1"/>
                      </a:solidFill>
                      <a:prstDash val="solid"/>
                      <a:round/>
                      <a:headEnd type="none" w="med" len="med"/>
                      <a:tailEnd type="none" w="med" len="med"/>
                    </a:lnL>
                    <a:cell3D prstMaterial="dkEdge">
                      <a:bevel w="25400" h="25400" prst="angle"/>
                      <a:lightRig rig="flood" dir="t"/>
                    </a:cell3D>
                    <a:solidFill>
                      <a:schemeClr val="bg1">
                        <a:lumMod val="75000"/>
                      </a:schemeClr>
                    </a:solidFill>
                  </a:tcPr>
                </a:tc>
                <a:tc rowSpan="20">
                  <a:txBody>
                    <a:bodyPr/>
                    <a:lstStyle/>
                    <a:p>
                      <a:pPr marL="0" marR="0" algn="ctr">
                        <a:lnSpc>
                          <a:spcPct val="107000"/>
                        </a:lnSpc>
                        <a:spcBef>
                          <a:spcPts val="0"/>
                        </a:spcBef>
                        <a:spcAft>
                          <a:spcPts val="0"/>
                        </a:spcAft>
                      </a:pPr>
                      <a:r>
                        <a:rPr lang="en-US" sz="1100">
                          <a:effectLst/>
                        </a:rPr>
                        <a:t>REGULATORS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cell3D prstMaterial="dkEdge">
                      <a:bevel w="25400" h="25400" prst="angle"/>
                      <a:lightRig rig="flood" dir="t"/>
                    </a:cell3D>
                    <a:solidFill>
                      <a:schemeClr val="bg1">
                        <a:lumMod val="75000"/>
                      </a:schemeClr>
                    </a:solidFill>
                  </a:tcPr>
                </a:tc>
                <a:extLst>
                  <a:ext uri="{0D108BD9-81ED-4DB2-BD59-A6C34878D82A}">
                    <a16:rowId xmlns:a16="http://schemas.microsoft.com/office/drawing/2014/main" val="510011086"/>
                  </a:ext>
                </a:extLst>
              </a:tr>
              <a:tr h="411995">
                <a:tc gridSpan="3">
                  <a:txBody>
                    <a:bodyPr/>
                    <a:lstStyle/>
                    <a:p>
                      <a:pPr marL="0" marR="0" algn="ctr">
                        <a:lnSpc>
                          <a:spcPct val="107000"/>
                        </a:lnSpc>
                        <a:spcBef>
                          <a:spcPts val="0"/>
                        </a:spcBef>
                        <a:spcAft>
                          <a:spcPts val="0"/>
                        </a:spcAft>
                      </a:pPr>
                      <a:r>
                        <a:rPr lang="en-US" sz="1300">
                          <a:solidFill>
                            <a:schemeClr val="tx1"/>
                          </a:solidFill>
                          <a:effectLst/>
                        </a:rPr>
                        <a:t>Executive Management</a:t>
                      </a:r>
                    </a:p>
                    <a:p>
                      <a:pPr marL="0" marR="0" algn="ctr">
                        <a:lnSpc>
                          <a:spcPct val="107000"/>
                        </a:lnSpc>
                        <a:spcBef>
                          <a:spcPts val="0"/>
                        </a:spcBef>
                        <a:spcAft>
                          <a:spcPts val="0"/>
                        </a:spcAft>
                      </a:pPr>
                      <a:r>
                        <a:rPr lang="en-US" sz="1300">
                          <a:solidFill>
                            <a:schemeClr val="tx1"/>
                          </a:solidFill>
                          <a:effectLst/>
                        </a:rPr>
                        <a:t>Monitor Performance</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3510166"/>
                  </a:ext>
                </a:extLst>
              </a:tr>
              <a:tr h="172507">
                <a:tc gridSpan="3">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2373879"/>
                  </a:ext>
                </a:extLst>
              </a:tr>
              <a:tr h="176399">
                <a:tc>
                  <a:txBody>
                    <a:bodyPr/>
                    <a:lstStyle/>
                    <a:p>
                      <a:pPr marL="0" marR="0" algn="ctr">
                        <a:lnSpc>
                          <a:spcPct val="107000"/>
                        </a:lnSpc>
                        <a:spcBef>
                          <a:spcPts val="0"/>
                        </a:spcBef>
                        <a:spcAft>
                          <a:spcPts val="0"/>
                        </a:spcAft>
                      </a:pPr>
                      <a:r>
                        <a:rPr lang="en-US" sz="1100">
                          <a:solidFill>
                            <a:schemeClr val="tx1"/>
                          </a:solidFill>
                          <a:effectLst/>
                        </a:rPr>
                        <a:t>1</a:t>
                      </a:r>
                      <a:r>
                        <a:rPr lang="en-US" sz="1100" baseline="30000">
                          <a:solidFill>
                            <a:schemeClr val="tx1"/>
                          </a:solidFill>
                          <a:effectLst/>
                        </a:rPr>
                        <a:t>st</a:t>
                      </a:r>
                      <a:r>
                        <a:rPr lang="en-US" sz="1100">
                          <a:solidFill>
                            <a:schemeClr val="tx1"/>
                          </a:solidFill>
                          <a:effectLst/>
                        </a:rPr>
                        <a:t> Line of Defense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2</a:t>
                      </a:r>
                      <a:r>
                        <a:rPr lang="en-US" sz="1100" b="1" baseline="30000">
                          <a:effectLst/>
                        </a:rPr>
                        <a:t>nd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3</a:t>
                      </a:r>
                      <a:r>
                        <a:rPr lang="en-US" sz="1100" b="1" baseline="30000">
                          <a:effectLst/>
                        </a:rPr>
                        <a:t>rd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40804148"/>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5194111"/>
                  </a:ext>
                </a:extLst>
              </a:tr>
              <a:tr h="352797">
                <a:tc>
                  <a:txBody>
                    <a:bodyPr/>
                    <a:lstStyle/>
                    <a:p>
                      <a:pPr marL="0" marR="0" algn="ctr">
                        <a:lnSpc>
                          <a:spcPct val="107000"/>
                        </a:lnSpc>
                        <a:spcBef>
                          <a:spcPts val="0"/>
                        </a:spcBef>
                        <a:spcAft>
                          <a:spcPts val="0"/>
                        </a:spcAft>
                      </a:pPr>
                      <a:r>
                        <a:rPr lang="en-US" sz="1100">
                          <a:solidFill>
                            <a:schemeClr val="tx1"/>
                          </a:solidFill>
                          <a:effectLst/>
                        </a:rPr>
                        <a:t>Management Processes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Risk Assurance Functions – Monitoring Controls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Risk Assurance - Internal Audit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1180562"/>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Intercollegiate Athletics – Office of Compliance Services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55948675"/>
                  </a:ext>
                </a:extLst>
              </a:tr>
              <a:tr h="352797">
                <a:tc>
                  <a:txBody>
                    <a:bodyPr/>
                    <a:lstStyle/>
                    <a:p>
                      <a:pPr marL="0" marR="0">
                        <a:lnSpc>
                          <a:spcPct val="107000"/>
                        </a:lnSpc>
                        <a:spcBef>
                          <a:spcPts val="0"/>
                        </a:spcBef>
                        <a:spcAft>
                          <a:spcPts val="0"/>
                        </a:spcAft>
                      </a:pPr>
                      <a:r>
                        <a:rPr lang="en-US" sz="1100" b="0">
                          <a:solidFill>
                            <a:schemeClr val="tx1"/>
                          </a:solidFill>
                          <a:effectLst/>
                        </a:rPr>
                        <a:t>Unit operations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Environmental Health &amp; Safety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Independent oversight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6531296"/>
                  </a:ext>
                </a:extLst>
              </a:tr>
              <a:tr h="176399">
                <a:tc>
                  <a:txBody>
                    <a:bodyPr/>
                    <a:lstStyle/>
                    <a:p>
                      <a:pPr marL="0" marR="0">
                        <a:lnSpc>
                          <a:spcPct val="107000"/>
                        </a:lnSpc>
                        <a:spcBef>
                          <a:spcPts val="0"/>
                        </a:spcBef>
                        <a:spcAft>
                          <a:spcPts val="0"/>
                        </a:spcAft>
                      </a:pPr>
                      <a:r>
                        <a:rPr lang="en-US" sz="1100" b="0">
                          <a:solidFill>
                            <a:schemeClr val="tx1"/>
                          </a:solidFill>
                          <a:effectLst/>
                        </a:rPr>
                        <a:t>Process &amp; risk owners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Controller’s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Operational effectiveness &amp; efficiency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3504390"/>
                  </a:ext>
                </a:extLst>
              </a:tr>
              <a:tr h="352797">
                <a:tc>
                  <a:txBody>
                    <a:bodyPr/>
                    <a:lstStyle/>
                    <a:p>
                      <a:pPr marL="0" marR="0">
                        <a:lnSpc>
                          <a:spcPct val="107000"/>
                        </a:lnSpc>
                        <a:spcBef>
                          <a:spcPts val="0"/>
                        </a:spcBef>
                        <a:spcAft>
                          <a:spcPts val="0"/>
                        </a:spcAft>
                      </a:pPr>
                      <a:r>
                        <a:rPr lang="en-US" sz="1100" b="0">
                          <a:solidFill>
                            <a:schemeClr val="tx1"/>
                          </a:solidFill>
                          <a:effectLst/>
                        </a:rPr>
                        <a:t>Management controls (assess, control, mitigate)</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HCI Compliance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Safeguarding of assets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706220"/>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IT Security</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Reporting reliability and integrity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75092527"/>
                  </a:ext>
                </a:extLst>
              </a:tr>
              <a:tr h="345013">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Audit, Risk &amp; Compliance - Compliance</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Compliance with laws, regulations, policies/procedures, and contracts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5691144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for Civil Rights and Title IX Education and Compliance </a:t>
                      </a:r>
                      <a:endParaRPr lang="en-US" sz="12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Internal control framework</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326943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the General Counsel</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57095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Office of Health Affairs –</a:t>
                      </a:r>
                      <a:r>
                        <a:rPr lang="en-US" sz="1100" b="0" baseline="0">
                          <a:effectLst/>
                          <a:latin typeface="Calibri" panose="020F0502020204030204" pitchFamily="34" charset="0"/>
                          <a:ea typeface="Calibri" panose="020F0502020204030204" pitchFamily="34" charset="0"/>
                          <a:cs typeface="Times New Roman" panose="02020603050405020304" pitchFamily="18" charset="0"/>
                        </a:rPr>
                        <a:t> Chief Medical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7750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of Regulatory Affairs/ IRB/Research Integrity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332173"/>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Risk Management &amp; Insurance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8093821"/>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Sponsored Programs Administration – OSP/CGA</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22353585"/>
                  </a:ext>
                </a:extLst>
              </a:tr>
              <a:tr h="0">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a:solidFill>
                            <a:schemeClr val="dk1"/>
                          </a:solidFill>
                          <a:effectLst/>
                          <a:latin typeface="+mn-lt"/>
                          <a:ea typeface="+mn-ea"/>
                          <a:cs typeface="+mn-cs"/>
                        </a:rPr>
                        <a:t>Youth Program Director</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7778894"/>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Other Control</a:t>
                      </a:r>
                      <a:r>
                        <a:rPr lang="en-US" sz="1100" b="0" baseline="0">
                          <a:effectLst/>
                        </a:rPr>
                        <a:t> Areas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4679324"/>
                  </a:ext>
                </a:extLst>
              </a:tr>
            </a:tbl>
          </a:graphicData>
        </a:graphic>
      </p:graphicFrame>
      <p:sp>
        <p:nvSpPr>
          <p:cNvPr id="7" name="Rectangle 1" descr="Roles in Risk Management - Three Lines of Defense Model"/>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a:pPr>
                <a:defRPr/>
              </a:pPr>
              <a:t>23</a:t>
            </a:fld>
            <a:endParaRPr lang="en-US"/>
          </a:p>
        </p:txBody>
      </p:sp>
    </p:spTree>
    <p:extLst>
      <p:ext uri="{BB962C8B-B14F-4D97-AF65-F5344CB8AC3E}">
        <p14:creationId xmlns:p14="http://schemas.microsoft.com/office/powerpoint/2010/main" val="123022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5" y="571501"/>
            <a:ext cx="8621486" cy="617220"/>
          </a:xfrm>
        </p:spPr>
        <p:txBody>
          <a:bodyPr>
            <a:noAutofit/>
          </a:bodyPr>
          <a:lstStyle/>
          <a:p>
            <a:pPr algn="ctr"/>
            <a:r>
              <a:rPr lang="en-US" sz="3200" b="1" spc="100">
                <a:solidFill>
                  <a:srgbClr val="004F39"/>
                </a:solidFill>
                <a:latin typeface="Arial Narrow" pitchFamily="34" charset="0"/>
                <a:cs typeface="Gotham Book"/>
              </a:rPr>
              <a:t>Program Evaluation and Guidance - Open Lines of Communication</a:t>
            </a:r>
          </a:p>
        </p:txBody>
      </p:sp>
      <p:sp>
        <p:nvSpPr>
          <p:cNvPr id="3" name="Content Placeholder 2"/>
          <p:cNvSpPr>
            <a:spLocks noGrp="1"/>
          </p:cNvSpPr>
          <p:nvPr>
            <p:ph idx="1"/>
          </p:nvPr>
        </p:nvSpPr>
        <p:spPr>
          <a:xfrm>
            <a:off x="1931965" y="1899821"/>
            <a:ext cx="8361566" cy="4269794"/>
          </a:xfrm>
        </p:spPr>
        <p:txBody>
          <a:bodyPr/>
          <a:lstStyle/>
          <a:p>
            <a:pPr marL="685800"/>
            <a:r>
              <a:rPr lang="en-US" sz="2400" spc="100">
                <a:solidFill>
                  <a:srgbClr val="004F39"/>
                </a:solidFill>
                <a:latin typeface="Arial Narrow" pitchFamily="34" charset="0"/>
              </a:rPr>
              <a:t>Misconduct Hotline</a:t>
            </a:r>
          </a:p>
          <a:p>
            <a:pPr marL="992124" lvl="1"/>
            <a:r>
              <a:rPr lang="en-US" sz="2000" spc="100">
                <a:solidFill>
                  <a:srgbClr val="004F39"/>
                </a:solidFill>
                <a:latin typeface="Arial Narrow" pitchFamily="34" charset="0"/>
              </a:rPr>
              <a:t>Allows anonymity for confidential reporting of any concerns.</a:t>
            </a:r>
          </a:p>
          <a:p>
            <a:pPr marL="992124" lvl="1"/>
            <a:r>
              <a:rPr lang="en-US" sz="2000" spc="100">
                <a:solidFill>
                  <a:srgbClr val="004F39"/>
                </a:solidFill>
                <a:latin typeface="Arial Narrow" pitchFamily="34" charset="0"/>
              </a:rPr>
              <a:t>Provides a confidential reporting option for reporting concerns.</a:t>
            </a:r>
          </a:p>
          <a:p>
            <a:pPr marL="706374" lvl="1"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Non-Retaliation Policy</a:t>
            </a:r>
          </a:p>
          <a:p>
            <a:pPr marL="992124" lvl="1"/>
            <a:r>
              <a:rPr lang="en-US" sz="2000" spc="100">
                <a:solidFill>
                  <a:srgbClr val="004F39"/>
                </a:solidFill>
                <a:latin typeface="Arial Narrow" pitchFamily="34" charset="0"/>
              </a:rPr>
              <a:t>Protects employees who report violations of law, regulations and policies.</a:t>
            </a:r>
          </a:p>
          <a:p>
            <a:pPr marL="992124" lvl="1"/>
            <a:r>
              <a:rPr lang="en-US" sz="2000" spc="100">
                <a:solidFill>
                  <a:srgbClr val="004F39"/>
                </a:solidFill>
                <a:latin typeface="Arial Narrow" pitchFamily="34" charset="0"/>
              </a:rPr>
              <a:t>Encourages employees to express concerns without fear of reprisal.</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35670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5604" y="6399244"/>
            <a:ext cx="28955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pic>
        <p:nvPicPr>
          <p:cNvPr id="3" name="Picture 2" descr="It's Your Call misconduct hotline poster">
            <a:extLst>
              <a:ext uri="{FF2B5EF4-FFF2-40B4-BE49-F238E27FC236}">
                <a16:creationId xmlns:a16="http://schemas.microsoft.com/office/drawing/2014/main" id="{0E7E6B54-4834-42B6-8348-E5AD304C2DE9}"/>
              </a:ext>
            </a:extLst>
          </p:cNvPr>
          <p:cNvPicPr>
            <a:picLocks noChangeAspect="1"/>
          </p:cNvPicPr>
          <p:nvPr/>
        </p:nvPicPr>
        <p:blipFill>
          <a:blip r:embed="rId3"/>
          <a:stretch>
            <a:fillRect/>
          </a:stretch>
        </p:blipFill>
        <p:spPr>
          <a:xfrm>
            <a:off x="3629891" y="303037"/>
            <a:ext cx="4700597" cy="6096207"/>
          </a:xfrm>
          <a:prstGeom prst="rect">
            <a:avLst/>
          </a:prstGeom>
        </p:spPr>
      </p:pic>
      <p:sp>
        <p:nvSpPr>
          <p:cNvPr id="5" name="Title 4">
            <a:extLst>
              <a:ext uri="{FF2B5EF4-FFF2-40B4-BE49-F238E27FC236}">
                <a16:creationId xmlns:a16="http://schemas.microsoft.com/office/drawing/2014/main" id="{BA044D26-351F-453B-9B3D-E09235AC558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10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95" y="604103"/>
            <a:ext cx="9257211" cy="617220"/>
          </a:xfrm>
        </p:spPr>
        <p:txBody>
          <a:bodyPr>
            <a:noAutofit/>
          </a:bodyPr>
          <a:lstStyle/>
          <a:p>
            <a:pPr algn="ctr"/>
            <a:r>
              <a:rPr lang="en-US" sz="3200" b="1" spc="100">
                <a:solidFill>
                  <a:srgbClr val="004F39"/>
                </a:solidFill>
                <a:latin typeface="Arial Narrow" pitchFamily="34" charset="0"/>
                <a:cs typeface="Gotham Book"/>
              </a:rPr>
              <a:t>Consistent Enforcement </a:t>
            </a:r>
            <a:br>
              <a:rPr lang="en-US" sz="3200" b="1" spc="100">
                <a:solidFill>
                  <a:srgbClr val="004F39"/>
                </a:solidFill>
                <a:latin typeface="Arial Narrow" pitchFamily="34" charset="0"/>
                <a:cs typeface="Gotham Book"/>
              </a:rPr>
            </a:br>
            <a:r>
              <a:rPr lang="en-US" sz="3200" b="1" spc="100">
                <a:solidFill>
                  <a:srgbClr val="004F39"/>
                </a:solidFill>
                <a:latin typeface="Arial Narrow" pitchFamily="34" charset="0"/>
                <a:cs typeface="Gotham Book"/>
              </a:rPr>
              <a:t>of Standards and Discipline</a:t>
            </a:r>
          </a:p>
        </p:txBody>
      </p:sp>
      <p:sp>
        <p:nvSpPr>
          <p:cNvPr id="3" name="Content Placeholder 2"/>
          <p:cNvSpPr>
            <a:spLocks noGrp="1"/>
          </p:cNvSpPr>
          <p:nvPr>
            <p:ph idx="1"/>
          </p:nvPr>
        </p:nvSpPr>
        <p:spPr>
          <a:xfrm>
            <a:off x="2141220" y="1942012"/>
            <a:ext cx="7942971" cy="4227604"/>
          </a:xfrm>
        </p:spPr>
        <p:txBody>
          <a:bodyPr/>
          <a:lstStyle/>
          <a:p>
            <a:pPr marL="685800"/>
            <a:r>
              <a:rPr lang="en-US" spc="100">
                <a:solidFill>
                  <a:srgbClr val="004F39"/>
                </a:solidFill>
                <a:latin typeface="Arial Narrow" pitchFamily="34" charset="0"/>
              </a:rPr>
              <a:t>Promote and consistently enforce standards and discipline throughout the organization. </a:t>
            </a:r>
          </a:p>
          <a:p>
            <a:pPr marL="992124" lvl="1"/>
            <a:r>
              <a:rPr lang="en-US" spc="100">
                <a:solidFill>
                  <a:srgbClr val="004F39"/>
                </a:solidFill>
                <a:latin typeface="Arial Narrow" pitchFamily="34" charset="0"/>
              </a:rPr>
              <a:t>Establish a response to detected offenses and implement corrective action plans.</a:t>
            </a:r>
          </a:p>
          <a:p>
            <a:pPr marL="992124" lvl="1"/>
            <a:r>
              <a:rPr lang="en-US" spc="100">
                <a:solidFill>
                  <a:srgbClr val="004F39"/>
                </a:solidFill>
                <a:latin typeface="Arial Narrow" pitchFamily="34" charset="0"/>
              </a:rPr>
              <a:t>Uniformly enforce standards through appropriate discipline to prevent similar conduct.</a:t>
            </a:r>
          </a:p>
          <a:p>
            <a:pPr indent="0">
              <a:buNone/>
            </a:pPr>
            <a:endParaRPr lang="en-US" sz="1000" spc="100">
              <a:solidFill>
                <a:srgbClr val="004F39"/>
              </a:solidFill>
              <a:latin typeface="Arial Narrow" pitchFamily="34" charset="0"/>
            </a:endParaRP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786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15134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894774"/>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a:t>
            </a:r>
          </a:p>
        </p:txBody>
      </p:sp>
      <p:sp>
        <p:nvSpPr>
          <p:cNvPr id="3" name="Content Placeholder 2"/>
          <p:cNvSpPr>
            <a:spLocks noGrp="1"/>
          </p:cNvSpPr>
          <p:nvPr>
            <p:ph idx="1"/>
          </p:nvPr>
        </p:nvSpPr>
        <p:spPr>
          <a:xfrm>
            <a:off x="2141220" y="2238103"/>
            <a:ext cx="7942971" cy="3931513"/>
          </a:xfrm>
        </p:spPr>
        <p:txBody>
          <a:bodyPr/>
          <a:lstStyle/>
          <a:p>
            <a:pPr marL="685800"/>
            <a:r>
              <a:rPr lang="en-US" sz="2400" spc="100">
                <a:solidFill>
                  <a:srgbClr val="004F39"/>
                </a:solidFill>
                <a:latin typeface="Arial Narrow" pitchFamily="34" charset="0"/>
              </a:rPr>
              <a:t>Respond appropriately to noncompliant acts to prevent further instances.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Make any necessary improvements to reduce the risk of future noncompliance and perform outreach to re-align organizational culture.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626062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56470"/>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 - Actions</a:t>
            </a:r>
          </a:p>
        </p:txBody>
      </p:sp>
      <p:sp>
        <p:nvSpPr>
          <p:cNvPr id="3" name="Content Placeholder 2"/>
          <p:cNvSpPr>
            <a:spLocks noGrp="1"/>
          </p:cNvSpPr>
          <p:nvPr>
            <p:ph idx="1"/>
          </p:nvPr>
        </p:nvSpPr>
        <p:spPr>
          <a:xfrm>
            <a:off x="2141220" y="1524000"/>
            <a:ext cx="7942971" cy="4567238"/>
          </a:xfrm>
        </p:spPr>
        <p:txBody>
          <a:bodyPr/>
          <a:lstStyle/>
          <a:p>
            <a:pPr marL="685800"/>
            <a:r>
              <a:rPr lang="en-US" sz="2400" spc="100">
                <a:solidFill>
                  <a:srgbClr val="004F39"/>
                </a:solidFill>
                <a:latin typeface="Arial Narrow" pitchFamily="34" charset="0"/>
              </a:rPr>
              <a:t>High Level Oversight</a:t>
            </a:r>
          </a:p>
          <a:p>
            <a:pPr marL="992124" lvl="1"/>
            <a:r>
              <a:rPr lang="en-US" sz="2000" spc="100">
                <a:solidFill>
                  <a:srgbClr val="004F39"/>
                </a:solidFill>
                <a:latin typeface="Arial Narrow" pitchFamily="34" charset="0"/>
              </a:rPr>
              <a:t>President</a:t>
            </a:r>
          </a:p>
          <a:p>
            <a:pPr marL="992124" lvl="1"/>
            <a:r>
              <a:rPr lang="en-US" sz="2000" spc="100">
                <a:solidFill>
                  <a:srgbClr val="004F39"/>
                </a:solidFill>
                <a:latin typeface="Arial Narrow" pitchFamily="34" charset="0"/>
              </a:rPr>
              <a:t>Board of Trustees Audit, Risk and Compliance Committee</a:t>
            </a:r>
          </a:p>
          <a:p>
            <a:pPr marL="685800"/>
            <a:r>
              <a:rPr lang="en-US" sz="2400" spc="100">
                <a:solidFill>
                  <a:srgbClr val="004F39"/>
                </a:solidFill>
                <a:latin typeface="Arial Narrow" pitchFamily="34" charset="0"/>
              </a:rPr>
              <a:t>Operational Compliance Committees</a:t>
            </a:r>
          </a:p>
          <a:p>
            <a:pPr marL="685800"/>
            <a:r>
              <a:rPr lang="en-US" sz="2400" spc="100">
                <a:solidFill>
                  <a:srgbClr val="004F39"/>
                </a:solidFill>
                <a:latin typeface="Arial Narrow" pitchFamily="34" charset="0"/>
              </a:rPr>
              <a:t>Due Care in Retaining Trustworthy Individuals</a:t>
            </a:r>
          </a:p>
          <a:p>
            <a:pPr marL="992124" lvl="1"/>
            <a:r>
              <a:rPr lang="en-US" sz="2000" spc="100">
                <a:solidFill>
                  <a:srgbClr val="004F39"/>
                </a:solidFill>
                <a:latin typeface="Arial Narrow" pitchFamily="34" charset="0"/>
              </a:rPr>
              <a:t>Pre-employment Screening</a:t>
            </a:r>
          </a:p>
          <a:p>
            <a:pPr marL="685800"/>
            <a:r>
              <a:rPr lang="en-US" sz="2400" spc="100">
                <a:solidFill>
                  <a:srgbClr val="004F39"/>
                </a:solidFill>
                <a:latin typeface="Arial Narrow" pitchFamily="34" charset="0"/>
              </a:rPr>
              <a:t>Compliance Investigations</a:t>
            </a:r>
          </a:p>
          <a:p>
            <a:pPr marL="685800"/>
            <a:r>
              <a:rPr lang="en-US" sz="2400" spc="100">
                <a:solidFill>
                  <a:srgbClr val="004F39"/>
                </a:solidFill>
                <a:latin typeface="Arial Narrow" pitchFamily="34" charset="0"/>
              </a:rPr>
              <a:t>Enforcement and Discipline</a:t>
            </a:r>
          </a:p>
          <a:p>
            <a:pPr marL="992124" lvl="1"/>
            <a:r>
              <a:rPr lang="en-US" sz="2000" spc="100">
                <a:solidFill>
                  <a:srgbClr val="004F39"/>
                </a:solidFill>
                <a:latin typeface="Arial Narrow" pitchFamily="34" charset="0"/>
              </a:rPr>
              <a:t>Disciplinary actions on employees who have committed unethical behavior no matter their position and tenure with the organization </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8627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948" y="609103"/>
            <a:ext cx="8229600" cy="996841"/>
          </a:xfrm>
        </p:spPr>
        <p:txBody>
          <a:bodyPr>
            <a:normAutofit fontScale="90000"/>
          </a:bodyPr>
          <a:lstStyle/>
          <a:p>
            <a:pPr algn="ctr"/>
            <a:r>
              <a:rPr lang="en-US" sz="4000" b="1" spc="100">
                <a:solidFill>
                  <a:srgbClr val="004F39"/>
                </a:solidFill>
                <a:latin typeface="Arial Narrow" pitchFamily="34" charset="0"/>
                <a:cs typeface="Gotham Book"/>
              </a:rPr>
              <a:t>Culture</a:t>
            </a:r>
            <a:br>
              <a:rPr lang="en-US" sz="3200" b="1" spc="100">
                <a:solidFill>
                  <a:srgbClr val="004F39"/>
                </a:solidFill>
                <a:latin typeface="Arial Narrow" pitchFamily="34" charset="0"/>
                <a:cs typeface="Gotham Book"/>
              </a:rPr>
            </a:br>
            <a:br>
              <a:rPr lang="en-US" sz="3200" b="1" spc="100">
                <a:solidFill>
                  <a:srgbClr val="004F39"/>
                </a:solidFill>
                <a:latin typeface="Arial Narrow" pitchFamily="34" charset="0"/>
                <a:cs typeface="Gotham Book"/>
              </a:rPr>
            </a:br>
            <a:r>
              <a:rPr lang="en-US" sz="3200" spc="100">
                <a:solidFill>
                  <a:srgbClr val="004F39"/>
                </a:solidFill>
                <a:latin typeface="Arial Narrow" pitchFamily="34" charset="0"/>
              </a:rPr>
              <a:t>Evolves over time and is a function of many things:</a:t>
            </a:r>
            <a:endParaRPr lang="en-US" sz="3200" b="1" spc="100">
              <a:solidFill>
                <a:srgbClr val="004F39"/>
              </a:solidFill>
              <a:latin typeface="Arial Narrow" pitchFamily="34" charset="0"/>
              <a:cs typeface="Gotham Book"/>
            </a:endParaRPr>
          </a:p>
        </p:txBody>
      </p:sp>
      <p:sp>
        <p:nvSpPr>
          <p:cNvPr id="3" name="Content Placeholder 2"/>
          <p:cNvSpPr>
            <a:spLocks noGrp="1"/>
          </p:cNvSpPr>
          <p:nvPr>
            <p:ph idx="1"/>
          </p:nvPr>
        </p:nvSpPr>
        <p:spPr>
          <a:xfrm>
            <a:off x="1981200" y="2272670"/>
            <a:ext cx="3950704" cy="4296682"/>
          </a:xfrm>
        </p:spPr>
        <p:txBody>
          <a:bodyPr/>
          <a:lstStyle/>
          <a:p>
            <a:pPr marL="800100" indent="-457200">
              <a:buFont typeface="Arial" panose="020B0604020202020204" pitchFamily="34" charset="0"/>
              <a:buChar char="•"/>
            </a:pPr>
            <a:r>
              <a:rPr lang="en-US" sz="2400" spc="100">
                <a:solidFill>
                  <a:srgbClr val="004F39"/>
                </a:solidFill>
                <a:latin typeface="Arial Narrow" pitchFamily="34" charset="0"/>
              </a:rPr>
              <a:t>Mission, vision, core values and beliefs </a:t>
            </a:r>
          </a:p>
          <a:p>
            <a:pPr marL="800100" indent="-457200">
              <a:buFont typeface="Arial" panose="020B0604020202020204" pitchFamily="34" charset="0"/>
              <a:buChar char="•"/>
            </a:pPr>
            <a:r>
              <a:rPr lang="en-US" sz="2400" spc="100">
                <a:solidFill>
                  <a:srgbClr val="004F39"/>
                </a:solidFill>
                <a:latin typeface="Arial Narrow" pitchFamily="34" charset="0"/>
              </a:rPr>
              <a:t>Strategy, risk appetite and performance objectives</a:t>
            </a:r>
          </a:p>
          <a:p>
            <a:pPr marL="800100" indent="-457200">
              <a:buFont typeface="Arial" panose="020B0604020202020204" pitchFamily="34" charset="0"/>
              <a:buChar char="•"/>
            </a:pPr>
            <a:r>
              <a:rPr lang="en-US" sz="2400" spc="100">
                <a:solidFill>
                  <a:srgbClr val="004F39"/>
                </a:solidFill>
                <a:latin typeface="Arial Narrow" pitchFamily="34" charset="0"/>
              </a:rPr>
              <a:t>Organizational structure</a:t>
            </a:r>
          </a:p>
        </p:txBody>
      </p:sp>
      <p:sp>
        <p:nvSpPr>
          <p:cNvPr id="7" name="Content Placeholder 6"/>
          <p:cNvSpPr>
            <a:spLocks noGrp="1"/>
          </p:cNvSpPr>
          <p:nvPr>
            <p:ph idx="13"/>
          </p:nvPr>
        </p:nvSpPr>
        <p:spPr>
          <a:xfrm>
            <a:off x="6069874" y="2262469"/>
            <a:ext cx="4140926" cy="4296682"/>
          </a:xfrm>
        </p:spPr>
        <p:txBody>
          <a:bodyPr/>
          <a:lstStyle/>
          <a:p>
            <a:pPr>
              <a:buFont typeface="Arial" panose="020B0604020202020204" pitchFamily="34" charset="0"/>
              <a:buChar char="•"/>
            </a:pPr>
            <a:r>
              <a:rPr lang="en-US" sz="2400" spc="100">
                <a:solidFill>
                  <a:srgbClr val="004F39"/>
                </a:solidFill>
                <a:latin typeface="Arial Narrow" pitchFamily="34" charset="0"/>
              </a:rPr>
              <a:t>The character of the people hired</a:t>
            </a:r>
          </a:p>
          <a:p>
            <a:pPr>
              <a:buFont typeface="Arial" panose="020B0604020202020204" pitchFamily="34" charset="0"/>
              <a:buChar char="•"/>
            </a:pPr>
            <a:r>
              <a:rPr lang="en-US" sz="2400" spc="100">
                <a:solidFill>
                  <a:srgbClr val="004F39"/>
                </a:solidFill>
                <a:latin typeface="Arial Narrow" pitchFamily="34" charset="0"/>
              </a:rPr>
              <a:t>Standards, rules and encouraged behaviors articulated by policies</a:t>
            </a:r>
          </a:p>
          <a:p>
            <a:pPr>
              <a:buFont typeface="Arial" panose="020B0604020202020204" pitchFamily="34" charset="0"/>
              <a:buChar char="•"/>
            </a:pPr>
            <a:r>
              <a:rPr lang="en-US" sz="2400" spc="100">
                <a:solidFill>
                  <a:srgbClr val="004F39"/>
                </a:solidFill>
                <a:latin typeface="Arial Narrow" pitchFamily="34" charset="0"/>
              </a:rPr>
              <a:t>Protocols to reinforce and influence compliance with those policies</a:t>
            </a:r>
            <a:endParaRPr lang="en-US" sz="2400"/>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0667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3063162-EF8C-4538-A6DF-07FD6CEE3E10}"/>
              </a:ext>
            </a:extLst>
          </p:cNvPr>
          <p:cNvSpPr>
            <a:spLocks noGrp="1"/>
          </p:cNvSpPr>
          <p:nvPr>
            <p:ph idx="1"/>
          </p:nvPr>
        </p:nvSpPr>
        <p:spPr>
          <a:xfrm>
            <a:off x="6755769" y="1033390"/>
            <a:ext cx="4855037" cy="4825409"/>
          </a:xfrm>
          <a:ln w="57150">
            <a:noFill/>
          </a:ln>
        </p:spPr>
        <p:txBody>
          <a:bodyPr anchor="ctr">
            <a:normAutofit fontScale="85000" lnSpcReduction="10000"/>
          </a:bodyPr>
          <a:lstStyle/>
          <a:p>
            <a:pPr marL="305435" indent="-305435"/>
            <a:r>
              <a:rPr lang="en-US" sz="2400">
                <a:solidFill>
                  <a:schemeClr val="tx1"/>
                </a:solidFill>
              </a:rPr>
              <a:t>Increase understanding of the discipline policies and process, including labor contracts, and your role as an administrator </a:t>
            </a:r>
            <a:endParaRPr lang="en-US" sz="2400" strike="sngStrike">
              <a:solidFill>
                <a:schemeClr val="tx1"/>
              </a:solidFill>
            </a:endParaRPr>
          </a:p>
          <a:p>
            <a:pPr marL="305435" indent="-305435"/>
            <a:r>
              <a:rPr lang="en-US" sz="2400">
                <a:solidFill>
                  <a:schemeClr val="tx1"/>
                </a:solidFill>
              </a:rPr>
              <a:t>Identify and discuss tools to address performance or behavioral issues early and informally, so as to avoid the need for formal process</a:t>
            </a:r>
          </a:p>
          <a:p>
            <a:pPr marL="305435" indent="-305435"/>
            <a:r>
              <a:rPr lang="en-US" sz="2400">
                <a:solidFill>
                  <a:schemeClr val="tx1"/>
                </a:solidFill>
              </a:rPr>
              <a:t>Establish the importance of working closely with Faculty and Academic Staff Affairs (FASA),  Office of Employee Relations (ELR) throughout this process, so that you have the support needed</a:t>
            </a:r>
          </a:p>
          <a:p>
            <a:pPr marL="305435" indent="-305435"/>
            <a:r>
              <a:rPr lang="en-US" sz="2400">
                <a:solidFill>
                  <a:schemeClr val="tx1"/>
                </a:solidFill>
              </a:rPr>
              <a:t>Discuss the culture of compliance through effective program structures</a:t>
            </a:r>
          </a:p>
          <a:p>
            <a:pPr marL="305435" indent="-305435"/>
            <a:endParaRPr lang="en-US" sz="2000">
              <a:solidFill>
                <a:srgbClr val="465B25"/>
              </a:solidFill>
            </a:endParaRPr>
          </a:p>
        </p:txBody>
      </p:sp>
      <p:sp>
        <p:nvSpPr>
          <p:cNvPr id="2" name="Title 1">
            <a:extLst>
              <a:ext uri="{FF2B5EF4-FFF2-40B4-BE49-F238E27FC236}">
                <a16:creationId xmlns:a16="http://schemas.microsoft.com/office/drawing/2014/main" id="{6C4B4950-C6C4-4BEF-8C02-FBD8960E7616}"/>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Objectives</a:t>
            </a:r>
          </a:p>
        </p:txBody>
      </p:sp>
    </p:spTree>
    <p:extLst>
      <p:ext uri="{BB962C8B-B14F-4D97-AF65-F5344CB8AC3E}">
        <p14:creationId xmlns:p14="http://schemas.microsoft.com/office/powerpoint/2010/main" val="347867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91" y="880111"/>
            <a:ext cx="8152228" cy="617220"/>
          </a:xfrm>
        </p:spPr>
        <p:txBody>
          <a:bodyPr>
            <a:normAutofit/>
          </a:bodyPr>
          <a:lstStyle/>
          <a:p>
            <a:pPr algn="ctr"/>
            <a:r>
              <a:rPr lang="en-US" sz="3200" b="1" spc="100">
                <a:solidFill>
                  <a:srgbClr val="004F39"/>
                </a:solidFill>
                <a:latin typeface="Arial Narrow" pitchFamily="34" charset="0"/>
                <a:cs typeface="Gotham Book"/>
              </a:rPr>
              <a:t>Culture</a:t>
            </a:r>
            <a:endParaRPr lang="en-US" sz="3200" b="1" spc="200">
              <a:latin typeface="Arial Narrow" pitchFamily="34" charset="0"/>
            </a:endParaRPr>
          </a:p>
        </p:txBody>
      </p:sp>
      <p:sp>
        <p:nvSpPr>
          <p:cNvPr id="3" name="Content Placeholder 2"/>
          <p:cNvSpPr>
            <a:spLocks noGrp="1"/>
          </p:cNvSpPr>
          <p:nvPr>
            <p:ph idx="1"/>
          </p:nvPr>
        </p:nvSpPr>
        <p:spPr>
          <a:xfrm>
            <a:off x="1820091" y="2237174"/>
            <a:ext cx="8368938" cy="3932443"/>
          </a:xfrm>
        </p:spPr>
        <p:txBody>
          <a:bodyPr/>
          <a:lstStyle/>
          <a:p>
            <a:pPr marL="685800"/>
            <a:r>
              <a:rPr lang="en-US" sz="2400" spc="100">
                <a:solidFill>
                  <a:srgbClr val="004F39"/>
                </a:solidFill>
                <a:latin typeface="Arial Narrow" pitchFamily="34" charset="0"/>
              </a:rPr>
              <a:t>Culture infuses the shared values and attitudes that frame how an organization thinks and behaves.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Strong, positive and transparent culture contributes significantly to the alignment of leadership and employees with the mission, vision and strategy driving the organization’s pursuits.</a:t>
            </a:r>
          </a:p>
          <a:p>
            <a:pPr indent="0">
              <a:buNone/>
            </a:pPr>
            <a:endParaRPr lang="en-US" sz="1000" spc="100">
              <a:solidFill>
                <a:srgbClr val="004F39"/>
              </a:solidFill>
              <a:latin typeface="Arial Narrow" pitchFamily="34" charset="0"/>
            </a:endParaRP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93220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Risk Culture</a:t>
            </a:r>
          </a:p>
        </p:txBody>
      </p:sp>
      <p:sp>
        <p:nvSpPr>
          <p:cNvPr id="3" name="Content Placeholder 2"/>
          <p:cNvSpPr>
            <a:spLocks noGrp="1"/>
          </p:cNvSpPr>
          <p:nvPr>
            <p:ph idx="1"/>
          </p:nvPr>
        </p:nvSpPr>
        <p:spPr>
          <a:xfrm>
            <a:off x="1931965" y="1463041"/>
            <a:ext cx="8265772" cy="4706575"/>
          </a:xfrm>
        </p:spPr>
        <p:txBody>
          <a:bodyPr/>
          <a:lstStyle/>
          <a:p>
            <a:pPr marL="685800"/>
            <a:r>
              <a:rPr lang="en-US" sz="2400" spc="100">
                <a:solidFill>
                  <a:srgbClr val="004F39"/>
                </a:solidFill>
                <a:latin typeface="Arial Narrow" pitchFamily="34" charset="0"/>
              </a:rPr>
              <a:t>Set of encouraged and acceptable behaviors, discussions, decisions, and attitudes toward taking and managing risk within an organization.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Reflects shared values, goals, practices and reinforcement mechanisms that embed risk into the organization’s decision-making processes and risk management into its day-to-day operations.</a:t>
            </a:r>
          </a:p>
          <a:p>
            <a:pPr indent="0">
              <a:buNone/>
            </a:pPr>
            <a:endParaRPr lang="en-US" sz="1000" spc="100">
              <a:solidFill>
                <a:srgbClr val="004F39"/>
              </a:solidFill>
              <a:latin typeface="Arial Narrow" pitchFamily="34" charset="0"/>
            </a:endParaRPr>
          </a:p>
          <a:p>
            <a:pPr marL="685800"/>
            <a:r>
              <a:rPr lang="en-US" sz="2400" b="1" spc="100">
                <a:solidFill>
                  <a:srgbClr val="004F39"/>
                </a:solidFill>
                <a:latin typeface="Arial Narrow" pitchFamily="34" charset="0"/>
              </a:rPr>
              <a:t>The real driver of behavior on the front lines is what employees see and hear every day from unit level/department/college managers to whom they report.</a:t>
            </a: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869339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6"/>
            <a:ext cx="8152228" cy="617220"/>
          </a:xfrm>
        </p:spPr>
        <p:txBody>
          <a:bodyPr>
            <a:normAutofit/>
          </a:bodyPr>
          <a:lstStyle/>
          <a:p>
            <a:pPr algn="ctr"/>
            <a:r>
              <a:rPr lang="en-US" sz="3200" b="1" spc="100">
                <a:solidFill>
                  <a:srgbClr val="004F39"/>
                </a:solidFill>
                <a:latin typeface="Arial Narrow" pitchFamily="34" charset="0"/>
                <a:cs typeface="Gotham Book"/>
              </a:rPr>
              <a:t>Cultural Transformation</a:t>
            </a:r>
          </a:p>
        </p:txBody>
      </p:sp>
      <p:sp>
        <p:nvSpPr>
          <p:cNvPr id="3" name="Content Placeholder 2"/>
          <p:cNvSpPr>
            <a:spLocks noGrp="1"/>
          </p:cNvSpPr>
          <p:nvPr>
            <p:ph idx="1"/>
          </p:nvPr>
        </p:nvSpPr>
        <p:spPr>
          <a:xfrm>
            <a:off x="2351314" y="1793966"/>
            <a:ext cx="7732876" cy="4375649"/>
          </a:xfrm>
        </p:spPr>
        <p:txBody>
          <a:bodyPr/>
          <a:lstStyle/>
          <a:p>
            <a:pPr marL="685800"/>
            <a:r>
              <a:rPr lang="en-US" sz="2400" spc="100">
                <a:solidFill>
                  <a:srgbClr val="004F39"/>
                </a:solidFill>
                <a:latin typeface="Arial Narrow" pitchFamily="34" charset="0"/>
              </a:rPr>
              <a:t>Continuous improvement</a:t>
            </a:r>
          </a:p>
          <a:p>
            <a:pPr marL="685800"/>
            <a:r>
              <a:rPr lang="en-US" sz="2400" spc="100">
                <a:solidFill>
                  <a:srgbClr val="004F39"/>
                </a:solidFill>
                <a:latin typeface="Arial Narrow" pitchFamily="34" charset="0"/>
              </a:rPr>
              <a:t>Trust</a:t>
            </a:r>
          </a:p>
          <a:p>
            <a:pPr marL="685800"/>
            <a:r>
              <a:rPr lang="en-US" sz="2400" spc="100">
                <a:solidFill>
                  <a:srgbClr val="004F39"/>
                </a:solidFill>
                <a:latin typeface="Arial Narrow" pitchFamily="34" charset="0"/>
              </a:rPr>
              <a:t>Respect</a:t>
            </a:r>
          </a:p>
          <a:p>
            <a:pPr marL="685800"/>
            <a:r>
              <a:rPr lang="en-US" sz="2400" spc="100">
                <a:solidFill>
                  <a:srgbClr val="004F39"/>
                </a:solidFill>
                <a:latin typeface="Arial Narrow" pitchFamily="34" charset="0"/>
              </a:rPr>
              <a:t>Ethics and compliance</a:t>
            </a:r>
          </a:p>
          <a:p>
            <a:pPr marL="685800"/>
            <a:r>
              <a:rPr lang="en-US" sz="2400" spc="100">
                <a:solidFill>
                  <a:srgbClr val="004F39"/>
                </a:solidFill>
                <a:latin typeface="Arial Narrow" pitchFamily="34" charset="0"/>
              </a:rPr>
              <a:t>Integrity and holding people accountable</a:t>
            </a:r>
          </a:p>
          <a:p>
            <a:pPr marL="685800"/>
            <a:r>
              <a:rPr lang="en-US" sz="2400" spc="100">
                <a:solidFill>
                  <a:srgbClr val="004F39"/>
                </a:solidFill>
                <a:latin typeface="Arial Narrow" pitchFamily="34" charset="0"/>
              </a:rPr>
              <a:t>Execute on responsibility</a:t>
            </a:r>
          </a:p>
          <a:p>
            <a:pPr marL="685800"/>
            <a:r>
              <a:rPr lang="en-US" sz="2400" spc="100">
                <a:solidFill>
                  <a:srgbClr val="004F39"/>
                </a:solidFill>
                <a:latin typeface="Arial Narrow" pitchFamily="34" charset="0"/>
              </a:rPr>
              <a:t>Provide education and communication throughout the organization</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916268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5"/>
            <a:ext cx="8152228" cy="617220"/>
          </a:xfrm>
        </p:spPr>
        <p:txBody>
          <a:bodyPr>
            <a:normAutofit/>
          </a:bodyPr>
          <a:lstStyle/>
          <a:p>
            <a:pPr algn="ctr"/>
            <a:r>
              <a:rPr lang="en-US" sz="3200" b="1" spc="100">
                <a:solidFill>
                  <a:srgbClr val="004F39"/>
                </a:solidFill>
                <a:latin typeface="Arial Narrow" pitchFamily="34" charset="0"/>
                <a:cs typeface="Gotham Book"/>
              </a:rPr>
              <a:t>Culture Reinforcement</a:t>
            </a:r>
          </a:p>
        </p:txBody>
      </p:sp>
      <p:sp>
        <p:nvSpPr>
          <p:cNvPr id="3" name="Content Placeholder 2"/>
          <p:cNvSpPr>
            <a:spLocks noGrp="1"/>
          </p:cNvSpPr>
          <p:nvPr>
            <p:ph idx="1"/>
          </p:nvPr>
        </p:nvSpPr>
        <p:spPr>
          <a:xfrm>
            <a:off x="2272938" y="1933303"/>
            <a:ext cx="7811253" cy="4236312"/>
          </a:xfrm>
        </p:spPr>
        <p:txBody>
          <a:bodyPr/>
          <a:lstStyle/>
          <a:p>
            <a:pPr marL="685800"/>
            <a:r>
              <a:rPr lang="en-US" sz="2400" spc="100">
                <a:solidFill>
                  <a:srgbClr val="004F39"/>
                </a:solidFill>
                <a:latin typeface="Arial Narrow" pitchFamily="34" charset="0"/>
              </a:rPr>
              <a:t>Open lines of communication</a:t>
            </a:r>
          </a:p>
          <a:p>
            <a:pPr marL="685800"/>
            <a:r>
              <a:rPr lang="en-US" sz="2400" spc="100">
                <a:solidFill>
                  <a:srgbClr val="004F39"/>
                </a:solidFill>
                <a:latin typeface="Arial Narrow" pitchFamily="34" charset="0"/>
              </a:rPr>
              <a:t>Accessibility</a:t>
            </a:r>
          </a:p>
          <a:p>
            <a:pPr marL="685800"/>
            <a:r>
              <a:rPr lang="en-US" sz="2400" spc="100">
                <a:solidFill>
                  <a:srgbClr val="004F39"/>
                </a:solidFill>
                <a:latin typeface="Arial Narrow" pitchFamily="34" charset="0"/>
              </a:rPr>
              <a:t>Clarity</a:t>
            </a:r>
          </a:p>
          <a:p>
            <a:pPr marL="685800"/>
            <a:r>
              <a:rPr lang="en-US" sz="2400" spc="100">
                <a:solidFill>
                  <a:srgbClr val="004F39"/>
                </a:solidFill>
                <a:latin typeface="Arial Narrow" pitchFamily="34" charset="0"/>
              </a:rPr>
              <a:t>Information and decisions communicated down</a:t>
            </a:r>
          </a:p>
          <a:p>
            <a:pPr marL="685800"/>
            <a:r>
              <a:rPr lang="en-US" sz="2400" spc="100">
                <a:solidFill>
                  <a:srgbClr val="004F39"/>
                </a:solidFill>
                <a:latin typeface="Arial Narrow" pitchFamily="34" charset="0"/>
              </a:rPr>
              <a:t>Appreciation</a:t>
            </a:r>
          </a:p>
          <a:p>
            <a:pPr marL="685800"/>
            <a:r>
              <a:rPr lang="en-US" sz="2400" spc="100">
                <a:solidFill>
                  <a:srgbClr val="004F39"/>
                </a:solidFill>
                <a:latin typeface="Arial Narrow" pitchFamily="34" charset="0"/>
              </a:rPr>
              <a:t>Building trust</a:t>
            </a:r>
          </a:p>
          <a:p>
            <a:pPr marL="685800"/>
            <a:r>
              <a:rPr lang="en-US" sz="2400" spc="100">
                <a:solidFill>
                  <a:srgbClr val="004F39"/>
                </a:solidFill>
                <a:latin typeface="Arial Narrow" pitchFamily="34" charset="0"/>
              </a:rPr>
              <a:t>Investing in people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4262960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47030"/>
            <a:ext cx="8229600" cy="708730"/>
          </a:xfrm>
        </p:spPr>
        <p:txBody>
          <a:bodyPr>
            <a:normAutofit fontScale="90000"/>
          </a:bodyPr>
          <a:lstStyle/>
          <a:p>
            <a:pPr algn="ctr"/>
            <a:r>
              <a:rPr lang="en-US" b="1" spc="100">
                <a:solidFill>
                  <a:srgbClr val="004F39"/>
                </a:solidFill>
                <a:latin typeface="Arial Narrow" pitchFamily="34" charset="0"/>
                <a:cs typeface="Gotham Book"/>
              </a:rPr>
              <a:t>Structure for Success</a:t>
            </a:r>
            <a:br>
              <a:rPr lang="en-US" spc="200">
                <a:latin typeface="Arial Narrow" pitchFamily="34" charset="0"/>
              </a:rPr>
            </a:br>
            <a:endParaRPr lang="en-US"/>
          </a:p>
        </p:txBody>
      </p:sp>
      <p:sp>
        <p:nvSpPr>
          <p:cNvPr id="3" name="Content Placeholder 2"/>
          <p:cNvSpPr>
            <a:spLocks noGrp="1"/>
          </p:cNvSpPr>
          <p:nvPr>
            <p:ph idx="1"/>
          </p:nvPr>
        </p:nvSpPr>
        <p:spPr>
          <a:xfrm>
            <a:off x="2536054" y="2299317"/>
            <a:ext cx="7155402" cy="3826846"/>
          </a:xfrm>
        </p:spPr>
        <p:txBody>
          <a:bodyPr/>
          <a:lstStyle/>
          <a:p>
            <a:pPr marL="0" indent="0">
              <a:buNone/>
            </a:pPr>
            <a:r>
              <a:rPr lang="en-US" sz="2400" i="1" spc="100">
                <a:solidFill>
                  <a:srgbClr val="004F39"/>
                </a:solidFill>
                <a:latin typeface="Arial Narrow" pitchFamily="34" charset="0"/>
              </a:rPr>
              <a:t>The foundation for success are clear policies, strong procedures, and unshakeable core ethical values – so that employees want to follow ethical conduct and do so in their daily responsibilities. </a:t>
            </a: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37971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96B2-B107-F636-E9E0-21A0C8256CDB}"/>
              </a:ext>
            </a:extLst>
          </p:cNvPr>
          <p:cNvSpPr>
            <a:spLocks noGrp="1"/>
          </p:cNvSpPr>
          <p:nvPr>
            <p:ph type="ctrTitle"/>
          </p:nvPr>
        </p:nvSpPr>
        <p:spPr/>
        <p:txBody>
          <a:bodyPr>
            <a:normAutofit/>
          </a:bodyPr>
          <a:lstStyle/>
          <a:p>
            <a:r>
              <a:rPr lang="en-US" sz="4000"/>
              <a:t>Discipline Process</a:t>
            </a:r>
          </a:p>
        </p:txBody>
      </p:sp>
    </p:spTree>
    <p:extLst>
      <p:ext uri="{BB962C8B-B14F-4D97-AF65-F5344CB8AC3E}">
        <p14:creationId xmlns:p14="http://schemas.microsoft.com/office/powerpoint/2010/main" val="1306318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CC19-7048-5A92-063C-FEA86B4F0A2F}"/>
              </a:ext>
            </a:extLst>
          </p:cNvPr>
          <p:cNvSpPr>
            <a:spLocks noGrp="1"/>
          </p:cNvSpPr>
          <p:nvPr>
            <p:ph type="title"/>
          </p:nvPr>
        </p:nvSpPr>
        <p:spPr/>
        <p:txBody>
          <a:bodyPr/>
          <a:lstStyle/>
          <a:p>
            <a:r>
              <a:rPr lang="en-US"/>
              <a:t>Discipline Process - Overview</a:t>
            </a:r>
          </a:p>
        </p:txBody>
      </p:sp>
      <p:sp>
        <p:nvSpPr>
          <p:cNvPr id="3" name="Content Placeholder 2">
            <a:extLst>
              <a:ext uri="{FF2B5EF4-FFF2-40B4-BE49-F238E27FC236}">
                <a16:creationId xmlns:a16="http://schemas.microsoft.com/office/drawing/2014/main" id="{5D565462-777F-95D0-9590-34D443308782}"/>
              </a:ext>
            </a:extLst>
          </p:cNvPr>
          <p:cNvSpPr>
            <a:spLocks noGrp="1"/>
          </p:cNvSpPr>
          <p:nvPr>
            <p:ph idx="1"/>
          </p:nvPr>
        </p:nvSpPr>
        <p:spPr/>
        <p:txBody>
          <a:bodyPr vert="horz" lIns="91440" tIns="45720" rIns="91440" bIns="45720" rtlCol="0" anchor="t">
            <a:normAutofit/>
          </a:bodyPr>
          <a:lstStyle/>
          <a:p>
            <a:pPr marL="305435" indent="-305435"/>
            <a:r>
              <a:rPr lang="en-US" sz="2400"/>
              <a:t>If the behavior/performance issue continues after coaching and counseling- then consider options under the disciplinary process</a:t>
            </a:r>
          </a:p>
          <a:p>
            <a:pPr marL="305435" indent="-305435"/>
            <a:r>
              <a:rPr lang="en-US" sz="2400" b="1" u="sng"/>
              <a:t>Always</a:t>
            </a:r>
            <a:r>
              <a:rPr lang="en-US" sz="2400"/>
              <a:t> consult with your College/Unit Head, Faculty and Academic Staff Affairs and/or Employee and Labor Relations before engaging in this process</a:t>
            </a:r>
          </a:p>
          <a:p>
            <a:pPr marL="305435" indent="-305435"/>
            <a:r>
              <a:rPr lang="en-US" sz="2400"/>
              <a:t>Disciplinary processes differ depending on the Policies, Handbooks and Contracts that pertain to that employee</a:t>
            </a:r>
          </a:p>
          <a:p>
            <a:pPr marL="0" indent="0">
              <a:buNone/>
            </a:pPr>
            <a:endParaRPr lang="en-US" sz="2400"/>
          </a:p>
          <a:p>
            <a:pPr marL="305435" indent="-305435"/>
            <a:endParaRPr lang="en-US" sz="2000"/>
          </a:p>
          <a:p>
            <a:pPr marL="324485" lvl="1" indent="0">
              <a:buNone/>
            </a:pPr>
            <a:endParaRPr lang="en-US"/>
          </a:p>
        </p:txBody>
      </p:sp>
    </p:spTree>
    <p:extLst>
      <p:ext uri="{BB962C8B-B14F-4D97-AF65-F5344CB8AC3E}">
        <p14:creationId xmlns:p14="http://schemas.microsoft.com/office/powerpoint/2010/main" val="2635647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269C-AF6C-6C30-57CF-FBCA82D57877}"/>
              </a:ext>
            </a:extLst>
          </p:cNvPr>
          <p:cNvSpPr>
            <a:spLocks noGrp="1"/>
          </p:cNvSpPr>
          <p:nvPr>
            <p:ph type="title"/>
          </p:nvPr>
        </p:nvSpPr>
        <p:spPr/>
        <p:txBody>
          <a:bodyPr/>
          <a:lstStyle/>
          <a:p>
            <a:r>
              <a:rPr lang="en-US"/>
              <a:t>Discipline Process- Overview</a:t>
            </a:r>
          </a:p>
        </p:txBody>
      </p:sp>
      <p:sp>
        <p:nvSpPr>
          <p:cNvPr id="3" name="Content Placeholder 2">
            <a:extLst>
              <a:ext uri="{FF2B5EF4-FFF2-40B4-BE49-F238E27FC236}">
                <a16:creationId xmlns:a16="http://schemas.microsoft.com/office/drawing/2014/main" id="{D118DD9D-5275-A345-4884-018B0186ED43}"/>
              </a:ext>
            </a:extLst>
          </p:cNvPr>
          <p:cNvSpPr>
            <a:spLocks noGrp="1"/>
          </p:cNvSpPr>
          <p:nvPr>
            <p:ph idx="1"/>
          </p:nvPr>
        </p:nvSpPr>
        <p:spPr/>
        <p:txBody>
          <a:bodyPr vert="horz" lIns="91440" tIns="45720" rIns="91440" bIns="45720" rtlCol="0" anchor="t">
            <a:normAutofit fontScale="92500"/>
          </a:bodyPr>
          <a:lstStyle/>
          <a:p>
            <a:pPr marL="305435" indent="-305435">
              <a:spcBef>
                <a:spcPts val="20"/>
              </a:spcBef>
            </a:pPr>
            <a:r>
              <a:rPr lang="en-US" sz="2800"/>
              <a:t>When discipline is necessary, except for those offenses in which immediate dismissal is warranted, The University utilizes a progressive discipline approach.</a:t>
            </a:r>
          </a:p>
          <a:p>
            <a:pPr marL="305435" indent="-305435">
              <a:spcBef>
                <a:spcPts val="20"/>
              </a:spcBef>
            </a:pPr>
            <a:r>
              <a:rPr lang="en-US" sz="2800"/>
              <a:t>Discipline should be proportionate to the offense</a:t>
            </a:r>
          </a:p>
          <a:p>
            <a:pPr marL="629920" lvl="1" indent="-305435">
              <a:buFont typeface="Courier New" panose="05020102010507070707" pitchFamily="18" charset="2"/>
              <a:buChar char="o"/>
            </a:pPr>
            <a:r>
              <a:rPr lang="en-US" sz="2400"/>
              <a:t>Consistency of prior comparable cases and discipline </a:t>
            </a:r>
          </a:p>
          <a:p>
            <a:pPr marL="629920" lvl="1" indent="-305435">
              <a:buFont typeface="Courier New" panose="05020102010507070707" pitchFamily="18" charset="2"/>
              <a:buChar char="o"/>
            </a:pPr>
            <a:r>
              <a:rPr lang="en-US" sz="2400"/>
              <a:t>Length of employment and overall work record</a:t>
            </a:r>
          </a:p>
          <a:p>
            <a:pPr marL="629920" lvl="1" indent="-305435">
              <a:buFont typeface="Courier New" panose="05020102010507070707" pitchFamily="18" charset="2"/>
              <a:buChar char="o"/>
            </a:pPr>
            <a:r>
              <a:rPr lang="en-US" sz="2400"/>
              <a:t>Nature of the offense</a:t>
            </a:r>
          </a:p>
          <a:p>
            <a:pPr marL="629920" lvl="1" indent="-305435">
              <a:buFont typeface="Courier New" panose="05020102010507070707" pitchFamily="18" charset="2"/>
              <a:buChar char="o"/>
            </a:pPr>
            <a:r>
              <a:rPr lang="en-US" sz="2400"/>
              <a:t>Mitigating or aggravating circumstances</a:t>
            </a:r>
          </a:p>
          <a:p>
            <a:pPr marL="629920" lvl="1" indent="-305435">
              <a:buFont typeface="Courier New" panose="05020102010507070707" pitchFamily="18" charset="2"/>
              <a:buChar char="o"/>
            </a:pPr>
            <a:endParaRPr lang="en-US" sz="2400"/>
          </a:p>
        </p:txBody>
      </p:sp>
    </p:spTree>
    <p:extLst>
      <p:ext uri="{BB962C8B-B14F-4D97-AF65-F5344CB8AC3E}">
        <p14:creationId xmlns:p14="http://schemas.microsoft.com/office/powerpoint/2010/main" val="247222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8397-9EA0-41D3-B35B-03B858FC972F}"/>
              </a:ext>
            </a:extLst>
          </p:cNvPr>
          <p:cNvSpPr>
            <a:spLocks noGrp="1"/>
          </p:cNvSpPr>
          <p:nvPr>
            <p:ph type="title"/>
          </p:nvPr>
        </p:nvSpPr>
        <p:spPr/>
        <p:txBody>
          <a:bodyPr/>
          <a:lstStyle/>
          <a:p>
            <a:r>
              <a:rPr lang="en-US"/>
              <a:t>Discipline Policies and contracts:</a:t>
            </a:r>
            <a:br>
              <a:rPr lang="en-US"/>
            </a:br>
            <a:r>
              <a:rPr lang="en-US"/>
              <a:t>Faculty, Academic Staff and Support Staff</a:t>
            </a:r>
          </a:p>
        </p:txBody>
      </p:sp>
    </p:spTree>
    <p:extLst>
      <p:ext uri="{BB962C8B-B14F-4D97-AF65-F5344CB8AC3E}">
        <p14:creationId xmlns:p14="http://schemas.microsoft.com/office/powerpoint/2010/main" val="2756055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DC724C-8FA3-4874-A19C-9DA82378E82C}"/>
              </a:ext>
            </a:extLst>
          </p:cNvPr>
          <p:cNvSpPr txBox="1">
            <a:spLocks/>
          </p:cNvSpPr>
          <p:nvPr/>
        </p:nvSpPr>
        <p:spPr>
          <a:xfrm>
            <a:off x="7688530" y="2016725"/>
            <a:ext cx="4506173" cy="391461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b="1">
                <a:ea typeface="+mn-lt"/>
                <a:cs typeface="+mn-lt"/>
              </a:rPr>
              <a:t>Faculty &amp; Academic Staff</a:t>
            </a:r>
          </a:p>
          <a:p>
            <a:pPr marL="305435" indent="-305435"/>
            <a:r>
              <a:rPr lang="en-US" sz="2000">
                <a:ea typeface="+mn-lt"/>
                <a:cs typeface="+mn-lt"/>
                <a:hlinkClick r:id="rId3"/>
              </a:rPr>
              <a:t>Faculty Rights and Responsibilities</a:t>
            </a:r>
            <a:r>
              <a:rPr lang="en-US" sz="2000">
                <a:ea typeface="+mn-lt"/>
                <a:cs typeface="+mn-lt"/>
              </a:rPr>
              <a:t> </a:t>
            </a:r>
          </a:p>
          <a:p>
            <a:pPr marL="305435" indent="-305435"/>
            <a:r>
              <a:rPr lang="en-US" sz="2000">
                <a:ea typeface="+mn-lt"/>
                <a:cs typeface="+mn-lt"/>
                <a:hlinkClick r:id="rId4"/>
              </a:rPr>
              <a:t>Code of Teaching Responsibility</a:t>
            </a:r>
          </a:p>
          <a:p>
            <a:pPr marL="305435" indent="-305435"/>
            <a:r>
              <a:rPr lang="en-US" sz="2000">
                <a:ea typeface="+mn-lt"/>
                <a:cs typeface="+mn-lt"/>
                <a:hlinkClick r:id="rId5"/>
              </a:rPr>
              <a:t>Consensual Amorous or Sexual Relationships with Students</a:t>
            </a:r>
            <a:endParaRPr lang="en-US" sz="2000">
              <a:ea typeface="+mn-lt"/>
              <a:cs typeface="+mn-lt"/>
            </a:endParaRPr>
          </a:p>
          <a:p>
            <a:pPr marL="305435" indent="-305435"/>
            <a:r>
              <a:rPr lang="en-US" sz="2000">
                <a:ea typeface="+mn-lt"/>
                <a:cs typeface="+mn-lt"/>
                <a:hlinkClick r:id="rId6"/>
              </a:rPr>
              <a:t>Conflict of Interest and Conflict of Commitment</a:t>
            </a:r>
            <a:r>
              <a:rPr lang="en-US" sz="2000">
                <a:ea typeface="+mn-lt"/>
                <a:cs typeface="+mn-lt"/>
              </a:rPr>
              <a:t> (New 10/1/25) </a:t>
            </a:r>
          </a:p>
          <a:p>
            <a:pPr marL="305435" indent="-305435"/>
            <a:r>
              <a:rPr lang="en-US" sz="2000">
                <a:ea typeface="+mn-lt"/>
                <a:cs typeface="+mn-lt"/>
                <a:hlinkClick r:id="rId7"/>
              </a:rPr>
              <a:t>Research Misconduct</a:t>
            </a:r>
            <a:endParaRPr lang="en-US" sz="2000"/>
          </a:p>
          <a:p>
            <a:pPr marL="0" indent="0">
              <a:buNone/>
            </a:pPr>
            <a:endParaRPr lang="en-US"/>
          </a:p>
        </p:txBody>
      </p:sp>
      <p:sp>
        <p:nvSpPr>
          <p:cNvPr id="3" name="Content Placeholder 2">
            <a:extLst>
              <a:ext uri="{FF2B5EF4-FFF2-40B4-BE49-F238E27FC236}">
                <a16:creationId xmlns:a16="http://schemas.microsoft.com/office/drawing/2014/main" id="{55263D21-8AA9-4C94-B265-7110811C285C}"/>
              </a:ext>
            </a:extLst>
          </p:cNvPr>
          <p:cNvSpPr>
            <a:spLocks noGrp="1"/>
          </p:cNvSpPr>
          <p:nvPr>
            <p:ph idx="1"/>
          </p:nvPr>
        </p:nvSpPr>
        <p:spPr>
          <a:xfrm>
            <a:off x="366818" y="2016238"/>
            <a:ext cx="7594910" cy="4738093"/>
          </a:xfrm>
        </p:spPr>
        <p:txBody>
          <a:bodyPr vert="horz" lIns="91440" tIns="45720" rIns="91440" bIns="45720" rtlCol="0" anchor="ctr">
            <a:noAutofit/>
          </a:bodyPr>
          <a:lstStyle/>
          <a:p>
            <a:pPr marL="0" indent="0">
              <a:buNone/>
            </a:pPr>
            <a:endParaRPr lang="en-US">
              <a:ea typeface="+mn-lt"/>
              <a:cs typeface="+mn-lt"/>
            </a:endParaRPr>
          </a:p>
          <a:p>
            <a:pPr marL="0" indent="0">
              <a:buNone/>
            </a:pPr>
            <a:r>
              <a:rPr lang="en-US" sz="2000" b="1">
                <a:ea typeface="+mn-lt"/>
                <a:cs typeface="+mn-lt"/>
              </a:rPr>
              <a:t>University-Wide</a:t>
            </a:r>
          </a:p>
          <a:p>
            <a:pPr marL="305435" indent="-305435"/>
            <a:r>
              <a:rPr lang="en-US">
                <a:ea typeface="+mn-lt"/>
                <a:cs typeface="+mn-lt"/>
                <a:hlinkClick r:id="rId8"/>
              </a:rPr>
              <a:t>Relationship Violence and Sexual Misconduct &amp; Title IX Policy</a:t>
            </a:r>
            <a:endParaRPr lang="en-US">
              <a:ea typeface="+mn-lt"/>
              <a:cs typeface="+mn-lt"/>
            </a:endParaRPr>
          </a:p>
          <a:p>
            <a:pPr marL="305435" indent="-305435"/>
            <a:r>
              <a:rPr lang="en-US">
                <a:solidFill>
                  <a:schemeClr val="tx1"/>
                </a:solidFill>
                <a:ea typeface="+mn-lt"/>
                <a:cs typeface="+mn-lt"/>
                <a:hlinkClick r:id="rId9"/>
              </a:rPr>
              <a:t>Anti-</a:t>
            </a:r>
            <a:r>
              <a:rPr lang="en-US">
                <a:ea typeface="+mn-lt"/>
                <a:cs typeface="+mn-lt"/>
                <a:hlinkClick r:id="rId9"/>
              </a:rPr>
              <a:t>Discrimination Policy</a:t>
            </a:r>
            <a:endParaRPr lang="en-US">
              <a:ea typeface="+mn-lt"/>
              <a:cs typeface="+mn-lt"/>
            </a:endParaRPr>
          </a:p>
          <a:p>
            <a:pPr marL="305435" indent="-305435"/>
            <a:r>
              <a:rPr lang="en-US">
                <a:ea typeface="+mn-lt"/>
                <a:cs typeface="+mn-lt"/>
                <a:hlinkClick r:id="rId10"/>
              </a:rPr>
              <a:t>Acceptable Use Policy for MSU Information Technology</a:t>
            </a:r>
            <a:endParaRPr lang="en-US">
              <a:ea typeface="+mn-lt"/>
              <a:cs typeface="+mn-lt"/>
            </a:endParaRPr>
          </a:p>
          <a:p>
            <a:pPr marL="305435" indent="-305435"/>
            <a:r>
              <a:rPr lang="en-US">
                <a:ea typeface="+mn-lt"/>
                <a:cs typeface="+mn-lt"/>
              </a:rPr>
              <a:t>Occupational Health and Safety Rules &amp; Regulations</a:t>
            </a:r>
          </a:p>
          <a:p>
            <a:pPr marL="305435" indent="-305435"/>
            <a:r>
              <a:rPr lang="en-US">
                <a:ea typeface="+mn-lt"/>
                <a:cs typeface="+mn-lt"/>
                <a:hlinkClick r:id="rId11"/>
              </a:rPr>
              <a:t>Mandatory Reporting for Relationship Violence Sexual Misconduct and Stalking</a:t>
            </a:r>
            <a:endParaRPr lang="en-US">
              <a:ea typeface="+mn-lt"/>
              <a:cs typeface="+mn-lt"/>
            </a:endParaRPr>
          </a:p>
          <a:p>
            <a:pPr marL="305435" indent="-305435"/>
            <a:r>
              <a:rPr lang="en-US">
                <a:ea typeface="+mn-lt"/>
                <a:cs typeface="+mn-lt"/>
                <a:hlinkClick r:id="rId12"/>
              </a:rPr>
              <a:t>Protection from Retaliation</a:t>
            </a:r>
            <a:endParaRPr lang="en-US">
              <a:ea typeface="+mn-lt"/>
              <a:cs typeface="+mn-lt"/>
            </a:endParaRPr>
          </a:p>
          <a:p>
            <a:pPr marL="0" indent="0">
              <a:buNone/>
            </a:pPr>
            <a:r>
              <a:rPr lang="en-US" sz="2000" b="1">
                <a:ea typeface="+mn-lt"/>
                <a:cs typeface="+mn-lt"/>
              </a:rPr>
              <a:t>Support Staff</a:t>
            </a:r>
          </a:p>
          <a:p>
            <a:pPr marL="305435" indent="-305435"/>
            <a:r>
              <a:rPr lang="en-US">
                <a:ea typeface="+mn-lt"/>
                <a:cs typeface="+mn-lt"/>
                <a:hlinkClick r:id="rId13"/>
              </a:rPr>
              <a:t>Support Staff Rules Governing Personal Conduct of Employees</a:t>
            </a:r>
            <a:endParaRPr lang="en-US"/>
          </a:p>
          <a:p>
            <a:pPr marL="305435" indent="-305435"/>
            <a:r>
              <a:rPr lang="en-US">
                <a:ea typeface="+mn-lt"/>
                <a:cs typeface="+mn-lt"/>
                <a:hlinkClick r:id="rId14"/>
              </a:rPr>
              <a:t>Support Staff Disciplinary Action Policy &amp; Procedure</a:t>
            </a:r>
            <a:endParaRPr lang="en-US">
              <a:ea typeface="+mn-lt"/>
              <a:cs typeface="+mn-lt"/>
            </a:endParaRPr>
          </a:p>
          <a:p>
            <a:pPr marL="305435" indent="-305435"/>
            <a:r>
              <a:rPr lang="en-US">
                <a:ea typeface="+mn-lt"/>
                <a:cs typeface="+mn-lt"/>
              </a:rPr>
              <a:t>Departmental policies</a:t>
            </a:r>
          </a:p>
          <a:p>
            <a:pPr marL="305435" indent="-305435"/>
            <a:endParaRPr lang="en-US"/>
          </a:p>
        </p:txBody>
      </p:sp>
      <p:sp>
        <p:nvSpPr>
          <p:cNvPr id="2" name="Title 1">
            <a:extLst>
              <a:ext uri="{FF2B5EF4-FFF2-40B4-BE49-F238E27FC236}">
                <a16:creationId xmlns:a16="http://schemas.microsoft.com/office/drawing/2014/main" id="{5724772A-CACC-48B8-8BB2-E00D32EC8B1F}"/>
              </a:ext>
            </a:extLst>
          </p:cNvPr>
          <p:cNvSpPr>
            <a:spLocks noGrp="1"/>
          </p:cNvSpPr>
          <p:nvPr>
            <p:ph type="title"/>
          </p:nvPr>
        </p:nvSpPr>
        <p:spPr/>
        <p:txBody>
          <a:bodyPr/>
          <a:lstStyle/>
          <a:p>
            <a:r>
              <a:rPr lang="en-US"/>
              <a:t>Policy Overview</a:t>
            </a:r>
          </a:p>
        </p:txBody>
      </p:sp>
    </p:spTree>
    <p:extLst>
      <p:ext uri="{BB962C8B-B14F-4D97-AF65-F5344CB8AC3E}">
        <p14:creationId xmlns:p14="http://schemas.microsoft.com/office/powerpoint/2010/main" val="278002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17938" y="488533"/>
            <a:ext cx="7199452" cy="4624327"/>
          </a:xfrm>
        </p:spPr>
        <p:txBody>
          <a:bodyPr anchor="ctr">
            <a:normAutofit fontScale="85000" lnSpcReduction="20000"/>
          </a:bodyPr>
          <a:lstStyle/>
          <a:p>
            <a:pPr marL="305435" indent="-305435"/>
            <a:r>
              <a:rPr lang="en-US" sz="2400">
                <a:ea typeface="+mn-lt"/>
                <a:cs typeface="+mn-lt"/>
              </a:rPr>
              <a:t>ADP (Anti-Discrimination Policy)</a:t>
            </a:r>
          </a:p>
          <a:p>
            <a:pPr marL="305435" indent="-305435"/>
            <a:r>
              <a:rPr lang="en-US" sz="2400"/>
              <a:t>CBA (Collective Bargaining Agreement)</a:t>
            </a:r>
          </a:p>
          <a:p>
            <a:pPr marL="305435" indent="-305435"/>
            <a:r>
              <a:rPr lang="en-US" sz="2600"/>
              <a:t>ELR (Employee and Labor Relations)</a:t>
            </a:r>
            <a:endParaRPr lang="en-US" sz="2400"/>
          </a:p>
          <a:p>
            <a:pPr marL="305435" indent="-305435"/>
            <a:r>
              <a:rPr lang="en-US" sz="2400"/>
              <a:t>FASA (Office for Faculty and Academic Staff Affairs)</a:t>
            </a:r>
          </a:p>
          <a:p>
            <a:pPr marL="305435" indent="-305435"/>
            <a:r>
              <a:rPr lang="en-US" sz="2600"/>
              <a:t>ISR (Investigation, Support and Resolution) formerly OIE</a:t>
            </a:r>
            <a:endParaRPr lang="en-US" sz="2400"/>
          </a:p>
          <a:p>
            <a:pPr marL="305435" indent="-305435"/>
            <a:r>
              <a:rPr lang="en-US" sz="2400"/>
              <a:t>OARC (Office of Audit, Risk and Compliance)</a:t>
            </a:r>
          </a:p>
          <a:p>
            <a:pPr marL="305435" indent="-305435"/>
            <a:r>
              <a:rPr lang="en-US" sz="2400">
                <a:ea typeface="+mn-lt"/>
                <a:cs typeface="+mn-lt"/>
              </a:rPr>
              <a:t>OCR (Office for Civil Rights and Title IX Education and Compliance)</a:t>
            </a:r>
          </a:p>
          <a:p>
            <a:pPr marL="305435" indent="-305435"/>
            <a:r>
              <a:rPr lang="en-US" sz="2400"/>
              <a:t>OGC (Office of General Counsel)</a:t>
            </a:r>
          </a:p>
          <a:p>
            <a:pPr marL="305435" indent="-305435"/>
            <a:r>
              <a:rPr lang="en-US" sz="2400"/>
              <a:t>RPT (Reappointment, Promotion, and Tenure)</a:t>
            </a:r>
          </a:p>
          <a:p>
            <a:pPr marL="305435" indent="-305435"/>
            <a:r>
              <a:rPr lang="en-US" sz="2400"/>
              <a:t>RVSM (Relationship Violence and Sexual Misconduct and Title IX Policy)</a:t>
            </a:r>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ACRONYMS</a:t>
            </a:r>
          </a:p>
        </p:txBody>
      </p:sp>
    </p:spTree>
    <p:extLst>
      <p:ext uri="{BB962C8B-B14F-4D97-AF65-F5344CB8AC3E}">
        <p14:creationId xmlns:p14="http://schemas.microsoft.com/office/powerpoint/2010/main" val="1357105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075C20-C8B6-8CA0-558B-F616F013969C}"/>
              </a:ext>
            </a:extLst>
          </p:cNvPr>
          <p:cNvSpPr>
            <a:spLocks noGrp="1"/>
          </p:cNvSpPr>
          <p:nvPr>
            <p:ph type="title"/>
          </p:nvPr>
        </p:nvSpPr>
        <p:spPr>
          <a:xfrm>
            <a:off x="607645" y="452451"/>
            <a:ext cx="10976708" cy="877729"/>
          </a:xfrm>
        </p:spPr>
        <p:txBody>
          <a:bodyPr anchor="ctr">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effectLst/>
                <a:latin typeface="Arial" panose="020B0604020202020204" pitchFamily="34" charset="0"/>
                <a:ea typeface="Arial" panose="020B0604020202020204" pitchFamily="34" charset="0"/>
              </a:rPr>
              <a:t>The Union </a:t>
            </a:r>
            <a:r>
              <a:rPr lang="en-US" altLang="en-US">
                <a:ea typeface="Arial" panose="020B0604020202020204" pitchFamily="34" charset="0"/>
              </a:rPr>
              <a:t>contracts</a:t>
            </a:r>
            <a:r>
              <a:rPr kumimoji="0" lang="en-US" altLang="en-US" b="1" i="0" u="none" strike="noStrike" cap="none" normalizeH="0" baseline="0">
                <a:ln>
                  <a:noFill/>
                </a:ln>
                <a:effectLst/>
                <a:latin typeface="Arial" panose="020B0604020202020204" pitchFamily="34" charset="0"/>
                <a:ea typeface="Arial" panose="020B0604020202020204" pitchFamily="34" charset="0"/>
              </a:rPr>
              <a:t> at MSU</a:t>
            </a:r>
            <a:endParaRPr kumimoji="0" lang="en-US" altLang="en-US" b="0" i="0" u="none" strike="noStrike" cap="none" normalizeH="0" baseline="0">
              <a:ln>
                <a:noFill/>
              </a:ln>
              <a:effectLst/>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9C76A195-6765-E032-5B60-861BE100C50A}"/>
              </a:ext>
            </a:extLst>
          </p:cNvPr>
          <p:cNvGraphicFramePr>
            <a:graphicFrameLocks noGrp="1"/>
          </p:cNvGraphicFramePr>
          <p:nvPr>
            <p:ph idx="1"/>
            <p:extLst>
              <p:ext uri="{D42A27DB-BD31-4B8C-83A1-F6EECF244321}">
                <p14:modId xmlns:p14="http://schemas.microsoft.com/office/powerpoint/2010/main" val="3159969930"/>
              </p:ext>
            </p:extLst>
          </p:nvPr>
        </p:nvGraphicFramePr>
        <p:xfrm>
          <a:off x="1765324" y="1453571"/>
          <a:ext cx="8933155" cy="4220469"/>
        </p:xfrm>
        <a:graphic>
          <a:graphicData uri="http://schemas.openxmlformats.org/drawingml/2006/table">
            <a:tbl>
              <a:tblPr firstRow="1" firstCol="1" bandRow="1"/>
              <a:tblGrid>
                <a:gridCol w="1843613">
                  <a:extLst>
                    <a:ext uri="{9D8B030D-6E8A-4147-A177-3AD203B41FA5}">
                      <a16:colId xmlns:a16="http://schemas.microsoft.com/office/drawing/2014/main" val="3574556477"/>
                    </a:ext>
                  </a:extLst>
                </a:gridCol>
                <a:gridCol w="2740546">
                  <a:extLst>
                    <a:ext uri="{9D8B030D-6E8A-4147-A177-3AD203B41FA5}">
                      <a16:colId xmlns:a16="http://schemas.microsoft.com/office/drawing/2014/main" val="4126633718"/>
                    </a:ext>
                  </a:extLst>
                </a:gridCol>
                <a:gridCol w="973813">
                  <a:extLst>
                    <a:ext uri="{9D8B030D-6E8A-4147-A177-3AD203B41FA5}">
                      <a16:colId xmlns:a16="http://schemas.microsoft.com/office/drawing/2014/main" val="1241458112"/>
                    </a:ext>
                  </a:extLst>
                </a:gridCol>
                <a:gridCol w="973813">
                  <a:extLst>
                    <a:ext uri="{9D8B030D-6E8A-4147-A177-3AD203B41FA5}">
                      <a16:colId xmlns:a16="http://schemas.microsoft.com/office/drawing/2014/main" val="3715631057"/>
                    </a:ext>
                  </a:extLst>
                </a:gridCol>
                <a:gridCol w="2401370">
                  <a:extLst>
                    <a:ext uri="{9D8B030D-6E8A-4147-A177-3AD203B41FA5}">
                      <a16:colId xmlns:a16="http://schemas.microsoft.com/office/drawing/2014/main" val="2216918374"/>
                    </a:ext>
                  </a:extLst>
                </a:gridCol>
              </a:tblGrid>
              <a:tr h="335000">
                <a:tc>
                  <a:txBody>
                    <a:bodyPr/>
                    <a:lstStyle/>
                    <a:p>
                      <a:pPr marL="0" marR="0" algn="ctr">
                        <a:lnSpc>
                          <a:spcPct val="115000"/>
                        </a:lnSpc>
                        <a:spcAft>
                          <a:spcPts val="800"/>
                        </a:spcAft>
                        <a:buNone/>
                      </a:pPr>
                      <a:r>
                        <a:rPr lang="en-US" sz="1000" b="1" kern="100" err="1">
                          <a:solidFill>
                            <a:srgbClr val="FFFFFF"/>
                          </a:solidFill>
                          <a:effectLst/>
                          <a:latin typeface="Arial" panose="020B0604020202020204" pitchFamily="34" charset="0"/>
                          <a:ea typeface="Aptos" panose="020B0004020202020204" pitchFamily="34" charset="0"/>
                          <a:cs typeface="Times New Roman" panose="02020603050405020304" pitchFamily="18" charset="0"/>
                        </a:rPr>
                        <a:t>Unionz</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6B24"/>
                    </a:solidFill>
                  </a:tcPr>
                </a:tc>
                <a:tc>
                  <a:txBody>
                    <a:bodyPr/>
                    <a:lstStyle/>
                    <a:p>
                      <a:pPr marL="0" marR="0" algn="ctr">
                        <a:lnSpc>
                          <a:spcPct val="115000"/>
                        </a:lnSpc>
                        <a:spcAft>
                          <a:spcPts val="800"/>
                        </a:spcAft>
                        <a:buNone/>
                      </a:pPr>
                      <a:r>
                        <a:rPr lang="en-US" sz="10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Description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6B24"/>
                    </a:solidFill>
                  </a:tcPr>
                </a:tc>
                <a:tc>
                  <a:txBody>
                    <a:bodyPr/>
                    <a:lstStyle/>
                    <a:p>
                      <a:pPr marL="0" marR="0" algn="ctr">
                        <a:lnSpc>
                          <a:spcPct val="115000"/>
                        </a:lnSpc>
                        <a:spcAft>
                          <a:spcPts val="800"/>
                        </a:spcAft>
                        <a:buNone/>
                      </a:pPr>
                      <a:r>
                        <a:rPr lang="en-US" sz="10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Established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6B24"/>
                    </a:solidFill>
                  </a:tcPr>
                </a:tc>
                <a:tc>
                  <a:txBody>
                    <a:bodyPr/>
                    <a:lstStyle/>
                    <a:p>
                      <a:pPr marL="0" marR="0" algn="ctr">
                        <a:lnSpc>
                          <a:spcPct val="115000"/>
                        </a:lnSpc>
                        <a:spcAft>
                          <a:spcPts val="800"/>
                        </a:spcAft>
                        <a:buNone/>
                      </a:pPr>
                      <a:r>
                        <a:rPr lang="en-US" sz="10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Member Count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6B24"/>
                    </a:solidFill>
                  </a:tcPr>
                </a:tc>
                <a:tc>
                  <a:txBody>
                    <a:bodyPr/>
                    <a:lstStyle/>
                    <a:p>
                      <a:pPr marL="0" marR="0" algn="ctr">
                        <a:lnSpc>
                          <a:spcPct val="115000"/>
                        </a:lnSpc>
                        <a:spcAft>
                          <a:spcPts val="800"/>
                        </a:spcAft>
                        <a:buNone/>
                      </a:pPr>
                      <a:r>
                        <a:rPr lang="en-US" sz="10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Contract Term</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6B24"/>
                    </a:solidFill>
                  </a:tcPr>
                </a:tc>
                <a:extLst>
                  <a:ext uri="{0D108BD9-81ED-4DB2-BD59-A6C34878D82A}">
                    <a16:rowId xmlns:a16="http://schemas.microsoft.com/office/drawing/2014/main" val="375508275"/>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UTSF</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Union of Tenure system faculty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1758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Waiting for demand to bargain</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71886331"/>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UNTF</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Union of Non-Tenured faculty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2009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June 10, 2022 – May 15, 2026</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63044165"/>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SSTU</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Skilled Trades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1969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313</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December 23, 2022 - June 20, 2026</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149548752"/>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AFSCME 1585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Service and Maintenance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1966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1,101</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August 26, 2022- July 31, 2026</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1915272326"/>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IATSE 274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Stagehands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284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November 10, 2022 - August 31, 2026</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1122776136"/>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IUOE 324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Water and Power Plant Operations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1970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February 2, 2023 - December 15, 2026</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448174666"/>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CTU</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Clerical-Technical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1974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1,346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April 1, 2023 - March 31, 2027</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573168127"/>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APA</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Administrative Professionals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1985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3,444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December 2, 2023 - September 30, 2027</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3419158856"/>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APSA</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Supervisory, including Police Command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1985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1,418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November 18, 2023 - September 30, 2027</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3411824356"/>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GEU</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Graduate Teaching Assistants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2002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966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May 16, 2024 - May 15, 2028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56308008"/>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EXPA</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Extension support staff</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120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February 26, 2026 – February 28, 2029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3426028752"/>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Extension Academic Staff</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Extension Academic Staff</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214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February 26, 2026 – February 28, 2029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12464861"/>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POAM</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Police Officers (nonsupervisory)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1979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January 1, 2026 - December 31, 2029</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124858159"/>
                  </a:ext>
                </a:extLst>
              </a:tr>
              <a:tr h="266584">
                <a:tc>
                  <a:txBody>
                    <a:bodyPr/>
                    <a:lstStyle/>
                    <a:p>
                      <a:pPr marL="0" marR="0" algn="ctr">
                        <a:lnSpc>
                          <a:spcPct val="115000"/>
                        </a:lnSpc>
                        <a:spcAft>
                          <a:spcPts val="800"/>
                        </a:spcAft>
                        <a:buNone/>
                      </a:pPr>
                      <a:r>
                        <a:rPr lang="en-US" sz="1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CLO</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Coalition of Labor Agreement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1998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N/A</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15000"/>
                        </a:lnSpc>
                        <a:spcAft>
                          <a:spcPts val="800"/>
                        </a:spcAft>
                        <a:buNone/>
                      </a:pPr>
                      <a:r>
                        <a:rPr lang="en-US" sz="1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January 1, 2026 – December 31, 2029</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233" marR="562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2946883056"/>
                  </a:ext>
                </a:extLst>
              </a:tr>
            </a:tbl>
          </a:graphicData>
        </a:graphic>
      </p:graphicFrame>
      <p:graphicFrame>
        <p:nvGraphicFramePr>
          <p:cNvPr id="3" name="Diagram 2">
            <a:extLst>
              <a:ext uri="{FF2B5EF4-FFF2-40B4-BE49-F238E27FC236}">
                <a16:creationId xmlns:a16="http://schemas.microsoft.com/office/drawing/2014/main" id="{4EF3B12A-A3DB-854B-488E-F3ED345F59B0}"/>
              </a:ext>
            </a:extLst>
          </p:cNvPr>
          <p:cNvGraphicFramePr/>
          <p:nvPr/>
        </p:nvGraphicFramePr>
        <p:xfrm>
          <a:off x="1765325" y="5744178"/>
          <a:ext cx="4064000" cy="46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487F29F6-9DE7-B780-E508-4D3CA5AAC707}"/>
              </a:ext>
            </a:extLst>
          </p:cNvPr>
          <p:cNvGraphicFramePr/>
          <p:nvPr>
            <p:extLst>
              <p:ext uri="{D42A27DB-BD31-4B8C-83A1-F6EECF244321}">
                <p14:modId xmlns:p14="http://schemas.microsoft.com/office/powerpoint/2010/main" val="179618807"/>
              </p:ext>
            </p:extLst>
          </p:nvPr>
        </p:nvGraphicFramePr>
        <p:xfrm>
          <a:off x="6634479" y="5744178"/>
          <a:ext cx="4064000" cy="462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6408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C30B-8A64-06C7-18C5-C1BCDCBFDE58}"/>
              </a:ext>
            </a:extLst>
          </p:cNvPr>
          <p:cNvSpPr>
            <a:spLocks noGrp="1"/>
          </p:cNvSpPr>
          <p:nvPr>
            <p:ph type="title"/>
          </p:nvPr>
        </p:nvSpPr>
        <p:spPr/>
        <p:txBody>
          <a:bodyPr/>
          <a:lstStyle/>
          <a:p>
            <a:r>
              <a:rPr lang="en-US"/>
              <a:t>Academic Handbooks and Policies</a:t>
            </a:r>
          </a:p>
        </p:txBody>
      </p:sp>
      <p:graphicFrame>
        <p:nvGraphicFramePr>
          <p:cNvPr id="5" name="Diagram 4">
            <a:extLst>
              <a:ext uri="{FF2B5EF4-FFF2-40B4-BE49-F238E27FC236}">
                <a16:creationId xmlns:a16="http://schemas.microsoft.com/office/drawing/2014/main" id="{7F8AEB6C-743A-BAD5-1747-A0F3B9DD5D71}"/>
              </a:ext>
            </a:extLst>
          </p:cNvPr>
          <p:cNvGraphicFramePr/>
          <p:nvPr>
            <p:extLst>
              <p:ext uri="{D42A27DB-BD31-4B8C-83A1-F6EECF244321}">
                <p14:modId xmlns:p14="http://schemas.microsoft.com/office/powerpoint/2010/main" val="563271962"/>
              </p:ext>
            </p:extLst>
          </p:nvPr>
        </p:nvGraphicFramePr>
        <p:xfrm>
          <a:off x="361663" y="2305682"/>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73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49CA-BC5E-4978-860B-3A75ABF1B622}"/>
              </a:ext>
            </a:extLst>
          </p:cNvPr>
          <p:cNvSpPr>
            <a:spLocks noGrp="1"/>
          </p:cNvSpPr>
          <p:nvPr>
            <p:ph type="title"/>
          </p:nvPr>
        </p:nvSpPr>
        <p:spPr>
          <a:xfrm>
            <a:off x="581192" y="702156"/>
            <a:ext cx="11029616" cy="1013800"/>
          </a:xfrm>
        </p:spPr>
        <p:txBody>
          <a:bodyPr>
            <a:normAutofit/>
          </a:bodyPr>
          <a:lstStyle/>
          <a:p>
            <a:r>
              <a:rPr lang="en-US">
                <a:solidFill>
                  <a:srgbClr val="FFFEFF"/>
                </a:solidFill>
              </a:rPr>
              <a:t>Assessment </a:t>
            </a:r>
          </a:p>
        </p:txBody>
      </p:sp>
      <p:graphicFrame>
        <p:nvGraphicFramePr>
          <p:cNvPr id="5" name="Content Placeholder 2" descr="Finding Violation of RVSM or ADP Policy &#10;Schedule: Schedule a meeting with College/Department leadership, AHR/OER, OGC, and OCR; &#10;Consider: Consider if other policies were violated and if further investigation of the issues is needed;&#10;Assess: Assess appropriate discipline or other interventions;&#10;Create: Create a plan to implement discipline and any necessary communications">
            <a:extLst>
              <a:ext uri="{FF2B5EF4-FFF2-40B4-BE49-F238E27FC236}">
                <a16:creationId xmlns:a16="http://schemas.microsoft.com/office/drawing/2014/main" id="{648DD1AB-CF0A-4BC9-8098-4386DC99AEC8}"/>
              </a:ext>
            </a:extLst>
          </p:cNvPr>
          <p:cNvGraphicFramePr>
            <a:graphicFrameLocks noGrp="1"/>
          </p:cNvGraphicFramePr>
          <p:nvPr>
            <p:ph idx="1"/>
            <p:extLst>
              <p:ext uri="{D42A27DB-BD31-4B8C-83A1-F6EECF244321}">
                <p14:modId xmlns:p14="http://schemas.microsoft.com/office/powerpoint/2010/main" val="20974957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47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428326" y="1317058"/>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3700" b="1">
                <a:latin typeface="Gill Sans MT"/>
                <a:ea typeface="Arial" charset="0"/>
                <a:cs typeface="Gotham Bold" pitchFamily="50" charset="0"/>
              </a:rPr>
              <a:t>Basic Steps of Discipline Process</a:t>
            </a:r>
            <a:br>
              <a:rPr lang="en-US" sz="3700" b="1">
                <a:latin typeface="Gill Sans MT"/>
                <a:ea typeface="Arial" charset="0"/>
                <a:cs typeface="Gotham Bold" pitchFamily="50" charset="0"/>
              </a:rPr>
            </a:br>
            <a:r>
              <a:rPr lang="en-US" sz="3700" b="1">
                <a:latin typeface="Gill Sans MT"/>
                <a:ea typeface="Arial" charset="0"/>
                <a:cs typeface="Gotham Bold" pitchFamily="50" charset="0"/>
              </a:rPr>
              <a:t>working with FASA/ELR </a:t>
            </a:r>
          </a:p>
        </p:txBody>
      </p:sp>
      <p:sp>
        <p:nvSpPr>
          <p:cNvPr id="2" name="Arrow: Pentagon 1">
            <a:extLst>
              <a:ext uri="{FF2B5EF4-FFF2-40B4-BE49-F238E27FC236}">
                <a16:creationId xmlns:a16="http://schemas.microsoft.com/office/drawing/2014/main" id="{877F9DA7-4A82-46DD-8D77-E30F6671432B}"/>
              </a:ext>
              <a:ext uri="{C183D7F6-B498-43B3-948B-1728B52AA6E4}">
                <adec:decorative xmlns:adec="http://schemas.microsoft.com/office/drawing/2017/decorative" val="1"/>
              </a:ext>
            </a:extLst>
          </p:cNvPr>
          <p:cNvSpPr/>
          <p:nvPr/>
        </p:nvSpPr>
        <p:spPr>
          <a:xfrm>
            <a:off x="775856" y="3160609"/>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4" name="TextBox 3">
            <a:extLst>
              <a:ext uri="{FF2B5EF4-FFF2-40B4-BE49-F238E27FC236}">
                <a16:creationId xmlns:a16="http://schemas.microsoft.com/office/drawing/2014/main" id="{6B8D71E0-05FD-4D7C-A092-2B6B6E07D56F}"/>
              </a:ext>
            </a:extLst>
          </p:cNvPr>
          <p:cNvSpPr txBox="1"/>
          <p:nvPr/>
        </p:nvSpPr>
        <p:spPr>
          <a:xfrm>
            <a:off x="775855" y="4004243"/>
            <a:ext cx="1828570" cy="1015663"/>
          </a:xfrm>
          <a:prstGeom prst="rect">
            <a:avLst/>
          </a:prstGeom>
          <a:noFill/>
        </p:spPr>
        <p:txBody>
          <a:bodyPr wrap="square" lIns="91440" tIns="45720" rIns="91440" bIns="45720" rtlCol="0" anchor="t">
            <a:spAutoFit/>
          </a:bodyPr>
          <a:lstStyle/>
          <a:p>
            <a:pPr defTabSz="609585" fontAlgn="base">
              <a:spcBef>
                <a:spcPct val="0"/>
              </a:spcBef>
              <a:spcAft>
                <a:spcPct val="0"/>
              </a:spcAft>
            </a:pPr>
            <a:r>
              <a:rPr lang="en-US" sz="2000">
                <a:latin typeface="Gill Sans MT"/>
                <a:ea typeface="ＭＳ Ｐゴシック"/>
              </a:rPr>
              <a:t>Administration Aware of incident </a:t>
            </a:r>
            <a:endParaRPr lang="en-US" sz="2000">
              <a:latin typeface="Gill Sans MT"/>
              <a:ea typeface="ＭＳ Ｐゴシック" charset="-128"/>
            </a:endParaRPr>
          </a:p>
        </p:txBody>
      </p:sp>
      <p:sp>
        <p:nvSpPr>
          <p:cNvPr id="6" name="Subtitle 5">
            <a:extLst>
              <a:ext uri="{FF2B5EF4-FFF2-40B4-BE49-F238E27FC236}">
                <a16:creationId xmlns:a16="http://schemas.microsoft.com/office/drawing/2014/main" id="{CD272FCC-867B-4BD7-BC0F-622E03F0A27E}"/>
              </a:ext>
            </a:extLst>
          </p:cNvPr>
          <p:cNvSpPr>
            <a:spLocks noGrp="1"/>
          </p:cNvSpPr>
          <p:nvPr>
            <p:ph type="subTitle" idx="1"/>
          </p:nvPr>
        </p:nvSpPr>
        <p:spPr>
          <a:xfrm>
            <a:off x="3390461" y="3160931"/>
            <a:ext cx="2060219"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ormAutofit/>
          </a:bodyPr>
          <a:lstStyle/>
          <a:p>
            <a:r>
              <a:rPr lang="en-US" sz="2000">
                <a:solidFill>
                  <a:schemeClr val="tx1"/>
                </a:solidFill>
                <a:latin typeface="Gill Sans MT"/>
              </a:rPr>
              <a:t>Notice and Gather Information</a:t>
            </a:r>
            <a:endParaRPr lang="en-US">
              <a:solidFill>
                <a:schemeClr val="tx1"/>
              </a:solidFill>
              <a:latin typeface="Gill Sans MT"/>
            </a:endParaRPr>
          </a:p>
          <a:p>
            <a:r>
              <a:rPr lang="en-US" sz="1700">
                <a:solidFill>
                  <a:schemeClr val="tx1"/>
                </a:solidFill>
                <a:latin typeface="Gill Sans MT"/>
              </a:rPr>
              <a:t>(Investigation)</a:t>
            </a:r>
          </a:p>
        </p:txBody>
      </p:sp>
      <p:sp>
        <p:nvSpPr>
          <p:cNvPr id="7" name="Arrow: Pentagon 6">
            <a:extLst>
              <a:ext uri="{FF2B5EF4-FFF2-40B4-BE49-F238E27FC236}">
                <a16:creationId xmlns:a16="http://schemas.microsoft.com/office/drawing/2014/main" id="{D3396D14-8513-4CD4-A55D-0B99AF71CDBA}"/>
              </a:ext>
            </a:extLst>
          </p:cNvPr>
          <p:cNvSpPr/>
          <p:nvPr/>
        </p:nvSpPr>
        <p:spPr>
          <a:xfrm>
            <a:off x="6091753" y="3160931"/>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Gill Sans MT"/>
              </a:rPr>
              <a:t>Employee Opportunity to Respond and Consider Response</a:t>
            </a:r>
          </a:p>
        </p:txBody>
      </p:sp>
      <p:sp>
        <p:nvSpPr>
          <p:cNvPr id="8" name="Arrow: Pentagon 7">
            <a:extLst>
              <a:ext uri="{FF2B5EF4-FFF2-40B4-BE49-F238E27FC236}">
                <a16:creationId xmlns:a16="http://schemas.microsoft.com/office/drawing/2014/main" id="{A2AAA2B8-4BE7-49CF-A8F9-5D791DAF3283}"/>
              </a:ext>
            </a:extLst>
          </p:cNvPr>
          <p:cNvSpPr/>
          <p:nvPr/>
        </p:nvSpPr>
        <p:spPr>
          <a:xfrm>
            <a:off x="8802113" y="3158729"/>
            <a:ext cx="2052356"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Gill Sans MT"/>
              </a:rPr>
              <a:t>Take Disciplinary Action if necessary</a:t>
            </a:r>
          </a:p>
        </p:txBody>
      </p:sp>
    </p:spTree>
    <p:extLst>
      <p:ext uri="{BB962C8B-B14F-4D97-AF65-F5344CB8AC3E}">
        <p14:creationId xmlns:p14="http://schemas.microsoft.com/office/powerpoint/2010/main" val="121485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E3AF-A2F8-FDFB-2345-09E773D2BA04}"/>
              </a:ext>
            </a:extLst>
          </p:cNvPr>
          <p:cNvSpPr>
            <a:spLocks noGrp="1"/>
          </p:cNvSpPr>
          <p:nvPr>
            <p:ph type="title"/>
          </p:nvPr>
        </p:nvSpPr>
        <p:spPr/>
        <p:txBody>
          <a:bodyPr/>
          <a:lstStyle/>
          <a:p>
            <a:r>
              <a:rPr lang="en-US"/>
              <a:t>Discipline Process</a:t>
            </a:r>
          </a:p>
        </p:txBody>
      </p:sp>
      <p:sp>
        <p:nvSpPr>
          <p:cNvPr id="3" name="Content Placeholder 2">
            <a:extLst>
              <a:ext uri="{FF2B5EF4-FFF2-40B4-BE49-F238E27FC236}">
                <a16:creationId xmlns:a16="http://schemas.microsoft.com/office/drawing/2014/main" id="{124FEB1D-4676-EF94-F586-C7AE2B3952CF}"/>
              </a:ext>
            </a:extLst>
          </p:cNvPr>
          <p:cNvSpPr>
            <a:spLocks noGrp="1"/>
          </p:cNvSpPr>
          <p:nvPr>
            <p:ph idx="1"/>
          </p:nvPr>
        </p:nvSpPr>
        <p:spPr/>
        <p:txBody>
          <a:bodyPr vert="horz" lIns="91440" tIns="45720" rIns="91440" bIns="45720" rtlCol="0" anchor="t">
            <a:normAutofit/>
          </a:bodyPr>
          <a:lstStyle/>
          <a:p>
            <a:pPr marL="305435" indent="-305435">
              <a:spcBef>
                <a:spcPts val="20"/>
              </a:spcBef>
            </a:pPr>
            <a:r>
              <a:rPr lang="en-US" sz="2400"/>
              <a:t>Standard process </a:t>
            </a:r>
          </a:p>
          <a:p>
            <a:pPr marL="629920" lvl="1" indent="-305435">
              <a:spcBef>
                <a:spcPts val="20"/>
              </a:spcBef>
              <a:buFont typeface="Courier New" panose="05020102010507070707" pitchFamily="18" charset="2"/>
              <a:buChar char="o"/>
            </a:pPr>
            <a:r>
              <a:rPr lang="en-US" sz="2400"/>
              <a:t>Due Process</a:t>
            </a:r>
          </a:p>
          <a:p>
            <a:pPr marL="899795" lvl="2" indent="-269875">
              <a:spcBef>
                <a:spcPts val="20"/>
              </a:spcBef>
              <a:buFont typeface="Wingdings" panose="05020102010507070707" pitchFamily="18" charset="2"/>
              <a:buChar char="§"/>
            </a:pPr>
            <a:r>
              <a:rPr lang="en-US" sz="2400"/>
              <a:t>Public employees are entitled to due process</a:t>
            </a:r>
          </a:p>
          <a:p>
            <a:pPr marL="899795" lvl="2" indent="-269875">
              <a:spcBef>
                <a:spcPts val="20"/>
              </a:spcBef>
              <a:buFont typeface="Wingdings" panose="05020102010507070707" pitchFamily="18" charset="2"/>
              <a:buChar char="§"/>
            </a:pPr>
            <a:r>
              <a:rPr lang="en-US" sz="2400"/>
              <a:t>Notice of allegation + Opportunity to be heard/respond</a:t>
            </a:r>
          </a:p>
          <a:p>
            <a:pPr marL="899795" lvl="2" indent="-269875">
              <a:spcBef>
                <a:spcPts val="20"/>
              </a:spcBef>
              <a:buFont typeface="Wingdings" panose="05020102010507070707" pitchFamily="18" charset="2"/>
              <a:buChar char="§"/>
            </a:pPr>
            <a:r>
              <a:rPr lang="en-US" sz="2400"/>
              <a:t>Weingarten Rights</a:t>
            </a:r>
          </a:p>
          <a:p>
            <a:pPr marL="629920" lvl="1" indent="-305435">
              <a:spcBef>
                <a:spcPts val="20"/>
              </a:spcBef>
              <a:buFont typeface="Courier New" panose="05020102010507070707" pitchFamily="18" charset="2"/>
              <a:buChar char="o"/>
            </a:pPr>
            <a:r>
              <a:rPr lang="en-US" sz="2400"/>
              <a:t>Just Cause (union contracts)</a:t>
            </a:r>
          </a:p>
          <a:p>
            <a:pPr marL="305435" indent="-305435">
              <a:spcBef>
                <a:spcPts val="20"/>
              </a:spcBef>
            </a:pPr>
            <a:endParaRPr lang="en-US" sz="2400"/>
          </a:p>
          <a:p>
            <a:pPr marL="305435" indent="-305435"/>
            <a:r>
              <a:rPr lang="en-US" sz="2400"/>
              <a:t>Differing procedures per employee type, handbooks and contracts</a:t>
            </a:r>
          </a:p>
        </p:txBody>
      </p:sp>
    </p:spTree>
    <p:extLst>
      <p:ext uri="{BB962C8B-B14F-4D97-AF65-F5344CB8AC3E}">
        <p14:creationId xmlns:p14="http://schemas.microsoft.com/office/powerpoint/2010/main" val="2355225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4DFD-F8ED-7D6F-3B19-90F510C35ABE}"/>
              </a:ext>
            </a:extLst>
          </p:cNvPr>
          <p:cNvSpPr>
            <a:spLocks noGrp="1"/>
          </p:cNvSpPr>
          <p:nvPr>
            <p:ph type="title"/>
          </p:nvPr>
        </p:nvSpPr>
        <p:spPr/>
        <p:txBody>
          <a:bodyPr/>
          <a:lstStyle/>
          <a:p>
            <a:r>
              <a:rPr lang="en-US"/>
              <a:t>Discipline Process- Faculty and Academic Staff</a:t>
            </a:r>
          </a:p>
        </p:txBody>
      </p:sp>
      <p:sp>
        <p:nvSpPr>
          <p:cNvPr id="3" name="Content Placeholder 2">
            <a:extLst>
              <a:ext uri="{FF2B5EF4-FFF2-40B4-BE49-F238E27FC236}">
                <a16:creationId xmlns:a16="http://schemas.microsoft.com/office/drawing/2014/main" id="{4B5EC6A6-1CC4-B86C-ACB3-7A418ACB8411}"/>
              </a:ext>
            </a:extLst>
          </p:cNvPr>
          <p:cNvSpPr>
            <a:spLocks noGrp="1"/>
          </p:cNvSpPr>
          <p:nvPr>
            <p:ph idx="1"/>
          </p:nvPr>
        </p:nvSpPr>
        <p:spPr>
          <a:xfrm>
            <a:off x="581192" y="2180496"/>
            <a:ext cx="11173180" cy="4064824"/>
          </a:xfrm>
        </p:spPr>
        <p:txBody>
          <a:bodyPr vert="horz" lIns="91440" tIns="45720" rIns="91440" bIns="45720" rtlCol="0" anchor="t">
            <a:normAutofit lnSpcReduction="10000"/>
          </a:bodyPr>
          <a:lstStyle/>
          <a:p>
            <a:pPr marL="305435" indent="-305435"/>
            <a:r>
              <a:rPr lang="en-US" sz="2400"/>
              <a:t>The disciplinary process depends on the Faculty and Academic Staff type, the applicable policies and handbooks, contracts, and the individual's offer letter/memo</a:t>
            </a:r>
          </a:p>
          <a:p>
            <a:pPr marL="629920" lvl="1" indent="-305435">
              <a:buFont typeface="Courier New" panose="05020102010507070707" pitchFamily="18" charset="2"/>
              <a:buChar char="o"/>
            </a:pPr>
            <a:r>
              <a:rPr lang="en-US" sz="2200"/>
              <a:t>Each situation will be specific to the faculty and the circumstances</a:t>
            </a:r>
          </a:p>
          <a:p>
            <a:pPr marL="629920" lvl="1" indent="-305435">
              <a:buFont typeface="Courier New" panose="05020102010507070707" pitchFamily="18" charset="2"/>
              <a:buChar char="o"/>
            </a:pPr>
            <a:r>
              <a:rPr lang="en-US" sz="2200"/>
              <a:t>Consult with your FASA liaison (and AVP of HR for Health Sciences) and OGC</a:t>
            </a:r>
          </a:p>
          <a:p>
            <a:pPr marL="305435" indent="-305435"/>
            <a:r>
              <a:rPr lang="en-US" sz="2400"/>
              <a:t>All processes will have fundamental due process:</a:t>
            </a:r>
          </a:p>
          <a:p>
            <a:pPr marL="629920" lvl="1" indent="-305435">
              <a:buFont typeface="Courier New" panose="05020102010507070707" pitchFamily="18" charset="2"/>
              <a:buChar char="o"/>
            </a:pPr>
            <a:r>
              <a:rPr lang="en-US" sz="2200"/>
              <a:t>Notice and opportunity to respond</a:t>
            </a:r>
            <a:endParaRPr lang="en-US" sz="1800"/>
          </a:p>
          <a:p>
            <a:pPr marL="305435" indent="-305435"/>
            <a:r>
              <a:rPr lang="en-US" sz="2400"/>
              <a:t>Non-unionized faculty and academic staff may use the Faculty Grievance Policy </a:t>
            </a:r>
            <a:r>
              <a:rPr lang="en-US" sz="2200"/>
              <a:t>if they feel that the discipline process was not in accordance with policy/practice</a:t>
            </a:r>
            <a:r>
              <a:rPr lang="en-US" sz="2400"/>
              <a:t>, while unionized faculty will use the grievance policy in their contracts or as agreed upon between the parties</a:t>
            </a:r>
          </a:p>
        </p:txBody>
      </p:sp>
    </p:spTree>
    <p:extLst>
      <p:ext uri="{BB962C8B-B14F-4D97-AF65-F5344CB8AC3E}">
        <p14:creationId xmlns:p14="http://schemas.microsoft.com/office/powerpoint/2010/main" val="1815396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32" y="1109873"/>
            <a:ext cx="8339768" cy="821732"/>
          </a:xfrm>
        </p:spPr>
        <p:txBody>
          <a:bodyPr lIns="91440" tIns="45720" rIns="91440" bIns="45720" anchor="t">
            <a:normAutofit/>
          </a:bodyPr>
          <a:lstStyle/>
          <a:p>
            <a:pPr>
              <a:lnSpc>
                <a:spcPct val="90000"/>
              </a:lnSpc>
            </a:pPr>
            <a:r>
              <a:rPr lang="en-US" sz="2500">
                <a:ea typeface="ＭＳ Ｐゴシック"/>
              </a:rPr>
              <a:t> </a:t>
            </a:r>
            <a:r>
              <a:rPr lang="en-US" sz="2500" b="1">
                <a:latin typeface="Gill Sans MT"/>
                <a:ea typeface="ＭＳ Ｐゴシック"/>
              </a:rPr>
              <a:t>Factors Considered in Deciding Upon an Appropriate Sanction: Escalating Factors</a:t>
            </a:r>
          </a:p>
        </p:txBody>
      </p:sp>
      <p:sp>
        <p:nvSpPr>
          <p:cNvPr id="4" name="Slide Number Placeholder 3"/>
          <p:cNvSpPr>
            <a:spLocks noGrp="1"/>
          </p:cNvSpPr>
          <p:nvPr>
            <p:ph type="sldNum" sz="quarter" idx="12"/>
          </p:nvPr>
        </p:nvSpPr>
        <p:spPr>
          <a:xfrm>
            <a:off x="8077200" y="6356351"/>
            <a:ext cx="2133600" cy="365125"/>
          </a:xfrm>
        </p:spPr>
        <p:txBody>
          <a:bodyPr wrap="square" anchor="ctr">
            <a:normAutofit/>
          </a:bodyPr>
          <a:lstStyle/>
          <a:p>
            <a:pPr>
              <a:spcAft>
                <a:spcPts val="600"/>
              </a:spcAft>
              <a:defRPr/>
            </a:pPr>
            <a:fld id="{F0F8E61C-437E-449B-9D51-7BC75BD2F5EF}" type="slidenum">
              <a:rPr lang="en-US" smtClean="0"/>
              <a:pPr>
                <a:spcAft>
                  <a:spcPts val="600"/>
                </a:spcAft>
                <a:defRPr/>
              </a:pPr>
              <a:t>46</a:t>
            </a:fld>
            <a:endParaRPr lang="en-US"/>
          </a:p>
        </p:txBody>
      </p:sp>
      <p:graphicFrame>
        <p:nvGraphicFramePr>
          <p:cNvPr id="11" name="Content Placeholder 8" descr="The nature, severity, and frequency of the misconduct&#10;The need to stop the misconduct and prevent its recurrence&#10;The need to remedy and address the impact or effects of the conduct on the claimant or other members of the campus unit&#10;The impact of the conduct and level of disruption the conduct had on the claimant’s ability to participate in an educational activity, program or workplace&#10;The employee’s prior record of misconduct&#10;Relationship of the offense to the employee’s position&#10;Prior notice given to the employee&#10;Evidence that violation was willful or intentional&#10;The level of ongoing threat to the safety and security of the claimant or other members of the campus community&#10;Other aggravating or compelling factors, including those articulated by the parties.&#10;">
            <a:extLst>
              <a:ext uri="{FF2B5EF4-FFF2-40B4-BE49-F238E27FC236}">
                <a16:creationId xmlns:a16="http://schemas.microsoft.com/office/drawing/2014/main" id="{30EC08DE-5941-4474-836F-3CEE2E4C82C3}"/>
              </a:ext>
            </a:extLst>
          </p:cNvPr>
          <p:cNvGraphicFramePr>
            <a:graphicFrameLocks noGrp="1"/>
          </p:cNvGraphicFramePr>
          <p:nvPr>
            <p:ph idx="1"/>
            <p:extLst>
              <p:ext uri="{D42A27DB-BD31-4B8C-83A1-F6EECF244321}">
                <p14:modId xmlns:p14="http://schemas.microsoft.com/office/powerpoint/2010/main" val="1113825748"/>
              </p:ext>
            </p:extLst>
          </p:nvPr>
        </p:nvGraphicFramePr>
        <p:xfrm>
          <a:off x="1981200" y="1998386"/>
          <a:ext cx="8312226" cy="410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64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C2AB7CD-9004-4203-BEE8-FBAAB7DB2698}"/>
              </a:ext>
            </a:extLst>
          </p:cNvPr>
          <p:cNvSpPr>
            <a:spLocks noGrp="1"/>
          </p:cNvSpPr>
          <p:nvPr>
            <p:ph type="title"/>
          </p:nvPr>
        </p:nvSpPr>
        <p:spPr>
          <a:xfrm>
            <a:off x="1981200" y="875092"/>
            <a:ext cx="8229600" cy="725109"/>
          </a:xfrm>
        </p:spPr>
        <p:txBody>
          <a:bodyPr lIns="91440" tIns="45720" rIns="91440" bIns="45720" anchor="t">
            <a:noAutofit/>
          </a:bodyPr>
          <a:lstStyle/>
          <a:p>
            <a:r>
              <a:rPr lang="en-US" sz="2500" b="1">
                <a:latin typeface="Gill Sans MT"/>
                <a:ea typeface="ＭＳ Ｐゴシック"/>
              </a:rPr>
              <a:t>Factors Considered in Deciding Upon an Appropriate Sanction: Mitigating Factors</a:t>
            </a:r>
          </a:p>
        </p:txBody>
      </p:sp>
      <p:sp>
        <p:nvSpPr>
          <p:cNvPr id="4" name="Slide Number Placeholder 3">
            <a:extLst>
              <a:ext uri="{FF2B5EF4-FFF2-40B4-BE49-F238E27FC236}">
                <a16:creationId xmlns:a16="http://schemas.microsoft.com/office/drawing/2014/main" id="{5B2A3A7A-616D-477D-A6E7-93779B7958DA}"/>
              </a:ext>
            </a:extLst>
          </p:cNvPr>
          <p:cNvSpPr>
            <a:spLocks noGrp="1"/>
          </p:cNvSpPr>
          <p:nvPr>
            <p:ph type="sldNum" sz="quarter" idx="12"/>
          </p:nvPr>
        </p:nvSpPr>
        <p:spPr>
          <a:xfrm>
            <a:off x="8077200" y="6356351"/>
            <a:ext cx="2133600" cy="365125"/>
          </a:xfrm>
        </p:spPr>
        <p:txBody>
          <a:bodyPr wrap="square" anchor="ctr">
            <a:normAutofit/>
          </a:bodyPr>
          <a:lstStyle/>
          <a:p>
            <a:pPr defTabSz="914400">
              <a:spcAft>
                <a:spcPts val="600"/>
              </a:spcAft>
              <a:defRPr/>
            </a:pPr>
            <a:fld id="{3714CE82-EBEF-4012-B2D8-DDFDC98569F0}" type="slidenum">
              <a:rPr lang="en-US"/>
              <a:pPr defTabSz="914400">
                <a:spcAft>
                  <a:spcPts val="600"/>
                </a:spcAft>
                <a:defRPr/>
              </a:pPr>
              <a:t>47</a:t>
            </a:fld>
            <a:endParaRPr lang="en-US"/>
          </a:p>
        </p:txBody>
      </p:sp>
      <p:graphicFrame>
        <p:nvGraphicFramePr>
          <p:cNvPr id="7" name="Content Placeholder 2" descr="Technical or inadvertent error&#10;No prior notice given to the employee on policy requirements&#10;No prior disciplinary history&#10;No evidence that the violation was willful or negligent&#10;Length of employment (with no recent issues)&#10;Minimal impact to University community, operations, or environment&#10;The potential for rehabilitation&#10;The degree to which the employee accepted responsibility for the conduct&#10;">
            <a:extLst>
              <a:ext uri="{FF2B5EF4-FFF2-40B4-BE49-F238E27FC236}">
                <a16:creationId xmlns:a16="http://schemas.microsoft.com/office/drawing/2014/main" id="{CCA8619C-B05F-49A1-957C-4C6D7F7FF8A3}"/>
              </a:ext>
            </a:extLst>
          </p:cNvPr>
          <p:cNvGraphicFramePr>
            <a:graphicFrameLocks noGrp="1"/>
          </p:cNvGraphicFramePr>
          <p:nvPr>
            <p:ph idx="1"/>
            <p:extLst>
              <p:ext uri="{D42A27DB-BD31-4B8C-83A1-F6EECF244321}">
                <p14:modId xmlns:p14="http://schemas.microsoft.com/office/powerpoint/2010/main" val="1053440893"/>
              </p:ext>
            </p:extLst>
          </p:nvPr>
        </p:nvGraphicFramePr>
        <p:xfrm>
          <a:off x="1981200" y="1828800"/>
          <a:ext cx="8077200" cy="426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20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8D17-57C2-3E7E-DAFE-AF747E143B03}"/>
              </a:ext>
            </a:extLst>
          </p:cNvPr>
          <p:cNvSpPr>
            <a:spLocks noGrp="1"/>
          </p:cNvSpPr>
          <p:nvPr>
            <p:ph type="title"/>
          </p:nvPr>
        </p:nvSpPr>
        <p:spPr/>
        <p:txBody>
          <a:bodyPr/>
          <a:lstStyle/>
          <a:p>
            <a:r>
              <a:rPr lang="en-US"/>
              <a:t>Discipline Process- Unionized Support Staff  </a:t>
            </a:r>
          </a:p>
        </p:txBody>
      </p:sp>
      <p:sp>
        <p:nvSpPr>
          <p:cNvPr id="3" name="Content Placeholder 2">
            <a:extLst>
              <a:ext uri="{FF2B5EF4-FFF2-40B4-BE49-F238E27FC236}">
                <a16:creationId xmlns:a16="http://schemas.microsoft.com/office/drawing/2014/main" id="{1EF4B5A0-605D-DC66-B868-ECA5FEFB2A1D}"/>
              </a:ext>
            </a:extLst>
          </p:cNvPr>
          <p:cNvSpPr>
            <a:spLocks noGrp="1"/>
          </p:cNvSpPr>
          <p:nvPr>
            <p:ph idx="1"/>
          </p:nvPr>
        </p:nvSpPr>
        <p:spPr>
          <a:xfrm>
            <a:off x="581192" y="2180496"/>
            <a:ext cx="11029615" cy="4467517"/>
          </a:xfrm>
        </p:spPr>
        <p:txBody>
          <a:bodyPr vert="horz" lIns="91440" tIns="45720" rIns="91440" bIns="45720" rtlCol="0" anchor="t">
            <a:noAutofit/>
          </a:bodyPr>
          <a:lstStyle/>
          <a:p>
            <a:pPr marL="305435" indent="-305435">
              <a:spcBef>
                <a:spcPts val="20"/>
              </a:spcBef>
            </a:pPr>
            <a:r>
              <a:rPr lang="en-US" sz="2800"/>
              <a:t>Just Cause- Union Contracts</a:t>
            </a:r>
          </a:p>
          <a:p>
            <a:pPr marL="629920" lvl="1" indent="-305435">
              <a:spcBef>
                <a:spcPts val="20"/>
              </a:spcBef>
              <a:buFont typeface="Courier New" panose="05020102010507070707" pitchFamily="18" charset="2"/>
              <a:buChar char="o"/>
            </a:pPr>
            <a:r>
              <a:rPr lang="en-US" sz="2400"/>
              <a:t>Notice/Prior warning</a:t>
            </a:r>
          </a:p>
          <a:p>
            <a:pPr marL="629920" lvl="1" indent="-305435">
              <a:spcBef>
                <a:spcPts val="20"/>
              </a:spcBef>
              <a:buFont typeface="Courier New" panose="05020102010507070707" pitchFamily="18" charset="2"/>
              <a:buChar char="o"/>
            </a:pPr>
            <a:r>
              <a:rPr lang="en-US" sz="2400"/>
              <a:t>Reasonable rule or order</a:t>
            </a:r>
          </a:p>
          <a:p>
            <a:pPr marL="629920" lvl="1" indent="-305435">
              <a:spcBef>
                <a:spcPts val="20"/>
              </a:spcBef>
              <a:buFont typeface="Courier New" panose="05020102010507070707" pitchFamily="18" charset="2"/>
              <a:buChar char="o"/>
            </a:pPr>
            <a:r>
              <a:rPr lang="en-US" sz="2400"/>
              <a:t>Investigation held</a:t>
            </a:r>
          </a:p>
          <a:p>
            <a:pPr marL="629920" lvl="1" indent="-305435">
              <a:spcBef>
                <a:spcPts val="20"/>
              </a:spcBef>
              <a:buFont typeface="Courier New" panose="05020102010507070707" pitchFamily="18" charset="2"/>
              <a:buChar char="o"/>
            </a:pPr>
            <a:r>
              <a:rPr lang="en-US" sz="2400"/>
              <a:t>Fair &amp; objective investigation</a:t>
            </a:r>
          </a:p>
          <a:p>
            <a:pPr marL="629920" lvl="1" indent="-305435">
              <a:spcBef>
                <a:spcPts val="20"/>
              </a:spcBef>
              <a:buFont typeface="Courier New" panose="05020102010507070707" pitchFamily="18" charset="2"/>
              <a:buChar char="o"/>
            </a:pPr>
            <a:r>
              <a:rPr lang="en-US" sz="2400"/>
              <a:t>Proof: Conclusion supported by evidence </a:t>
            </a:r>
          </a:p>
          <a:p>
            <a:pPr marL="629920" lvl="1" indent="-305435">
              <a:spcBef>
                <a:spcPts val="20"/>
              </a:spcBef>
              <a:buFont typeface="Courier New" panose="05020102010507070707" pitchFamily="18" charset="2"/>
              <a:buChar char="o"/>
            </a:pPr>
            <a:r>
              <a:rPr lang="en-US" sz="2400"/>
              <a:t>Equal treatment/Nondiscriminatory</a:t>
            </a:r>
          </a:p>
          <a:p>
            <a:pPr marL="629920" lvl="1" indent="-305435">
              <a:buFont typeface="Courier New" panose="05020102010507070707" pitchFamily="18" charset="2"/>
              <a:buChar char="o"/>
            </a:pPr>
            <a:r>
              <a:rPr lang="en-US" sz="2400"/>
              <a:t>Penalty is appropriate for the violation</a:t>
            </a:r>
          </a:p>
        </p:txBody>
      </p:sp>
    </p:spTree>
    <p:extLst>
      <p:ext uri="{BB962C8B-B14F-4D97-AF65-F5344CB8AC3E}">
        <p14:creationId xmlns:p14="http://schemas.microsoft.com/office/powerpoint/2010/main" val="4153206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6275-4E29-4AA4-9B7C-01EFE1C98FF4}"/>
              </a:ext>
            </a:extLst>
          </p:cNvPr>
          <p:cNvSpPr>
            <a:spLocks noGrp="1"/>
          </p:cNvSpPr>
          <p:nvPr>
            <p:ph idx="1"/>
          </p:nvPr>
        </p:nvSpPr>
        <p:spPr/>
        <p:txBody>
          <a:bodyPr vert="horz" lIns="91440" tIns="45720" rIns="91440" bIns="45720" rtlCol="0" anchor="t">
            <a:normAutofit/>
          </a:bodyPr>
          <a:lstStyle/>
          <a:p>
            <a:pPr marL="305435" indent="-305435"/>
            <a:r>
              <a:rPr lang="en-US" sz="2400"/>
              <a:t>Consult with ELR to ensure compliance with collective bargaining agreements and human resource policy</a:t>
            </a:r>
          </a:p>
          <a:p>
            <a:pPr marL="305435" indent="-305435"/>
            <a:r>
              <a:rPr lang="en-US" sz="2400"/>
              <a:t>Approval from the Director of Employee and Labor Relations is required for discharge</a:t>
            </a:r>
          </a:p>
          <a:p>
            <a:pPr marL="305435" indent="-305435"/>
            <a:r>
              <a:rPr lang="en-US" sz="2400"/>
              <a:t>ELR can assist with required notifications/reporting</a:t>
            </a:r>
          </a:p>
        </p:txBody>
      </p:sp>
      <p:sp>
        <p:nvSpPr>
          <p:cNvPr id="2" name="Title 1">
            <a:extLst>
              <a:ext uri="{FF2B5EF4-FFF2-40B4-BE49-F238E27FC236}">
                <a16:creationId xmlns:a16="http://schemas.microsoft.com/office/drawing/2014/main" id="{533ECA29-87F5-43CA-AFC1-A21F194B33E9}"/>
              </a:ext>
            </a:extLst>
          </p:cNvPr>
          <p:cNvSpPr>
            <a:spLocks noGrp="1"/>
          </p:cNvSpPr>
          <p:nvPr>
            <p:ph type="title"/>
          </p:nvPr>
        </p:nvSpPr>
        <p:spPr/>
        <p:txBody>
          <a:bodyPr/>
          <a:lstStyle/>
          <a:p>
            <a:r>
              <a:rPr lang="en-US"/>
              <a:t>Discipline Overview for Support STaff</a:t>
            </a:r>
          </a:p>
        </p:txBody>
      </p:sp>
    </p:spTree>
    <p:extLst>
      <p:ext uri="{BB962C8B-B14F-4D97-AF65-F5344CB8AC3E}">
        <p14:creationId xmlns:p14="http://schemas.microsoft.com/office/powerpoint/2010/main" val="182243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uman Resources Structure &amp; MSU (continued)&#10;EVP Administration&#10;reporting line to Associate Vice President for HR&#10;reporting line to 7,500 + support staff">
            <a:extLst>
              <a:ext uri="{FF2B5EF4-FFF2-40B4-BE49-F238E27FC236}">
                <a16:creationId xmlns:a16="http://schemas.microsoft.com/office/drawing/2014/main" id="{E35B3D5E-9500-4EFE-9519-9A58D292A825}"/>
              </a:ext>
            </a:extLst>
          </p:cNvPr>
          <p:cNvGraphicFramePr/>
          <p:nvPr>
            <p:extLst>
              <p:ext uri="{D42A27DB-BD31-4B8C-83A1-F6EECF244321}">
                <p14:modId xmlns:p14="http://schemas.microsoft.com/office/powerpoint/2010/main" val="1429802387"/>
              </p:ext>
            </p:extLst>
          </p:nvPr>
        </p:nvGraphicFramePr>
        <p:xfrm>
          <a:off x="6351973" y="2169723"/>
          <a:ext cx="4070006" cy="435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02370824-5ADE-45AC-A7FB-2C55C87A3578}"/>
              </a:ext>
            </a:extLst>
          </p:cNvPr>
          <p:cNvGraphicFramePr/>
          <p:nvPr>
            <p:extLst>
              <p:ext uri="{D42A27DB-BD31-4B8C-83A1-F6EECF244321}">
                <p14:modId xmlns:p14="http://schemas.microsoft.com/office/powerpoint/2010/main" val="2530504115"/>
              </p:ext>
            </p:extLst>
          </p:nvPr>
        </p:nvGraphicFramePr>
        <p:xfrm>
          <a:off x="791579" y="2164008"/>
          <a:ext cx="5492057" cy="4436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95A5FA7-1B68-429A-8D7F-42F12225CD32}"/>
              </a:ext>
            </a:extLst>
          </p:cNvPr>
          <p:cNvSpPr>
            <a:spLocks noGrp="1"/>
          </p:cNvSpPr>
          <p:nvPr>
            <p:ph type="title"/>
          </p:nvPr>
        </p:nvSpPr>
        <p:spPr/>
        <p:txBody>
          <a:bodyPr/>
          <a:lstStyle/>
          <a:p>
            <a:r>
              <a:rPr lang="en-US"/>
              <a:t>MSU Structure </a:t>
            </a:r>
          </a:p>
        </p:txBody>
      </p:sp>
    </p:spTree>
    <p:extLst>
      <p:ext uri="{BB962C8B-B14F-4D97-AF65-F5344CB8AC3E}">
        <p14:creationId xmlns:p14="http://schemas.microsoft.com/office/powerpoint/2010/main" val="3856999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Support Staff – Union Contracts</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662129" y="2710510"/>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7320"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53060" y="3380668"/>
            <a:ext cx="1388963" cy="954300"/>
          </a:xfrm>
          <a:prstGeom prst="rect">
            <a:avLst/>
          </a:prstGeom>
          <a:noFill/>
        </p:spPr>
        <p:txBody>
          <a:bodyPr wrap="square" rtlCol="0" anchor="ctr">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26384" y="3201365"/>
            <a:ext cx="1610417"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pic>
        <p:nvPicPr>
          <p:cNvPr id="3" name="Picture 2">
            <a:extLst>
              <a:ext uri="{FF2B5EF4-FFF2-40B4-BE49-F238E27FC236}">
                <a16:creationId xmlns:a16="http://schemas.microsoft.com/office/drawing/2014/main" id="{6921D336-FB31-4A5D-A8F2-D177A0F6A0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76873" y="2671888"/>
            <a:ext cx="3162067" cy="2397968"/>
          </a:xfrm>
          <a:prstGeom prst="rect">
            <a:avLst/>
          </a:prstGeom>
        </p:spPr>
      </p:pic>
      <p:sp>
        <p:nvSpPr>
          <p:cNvPr id="6" name="TextBox 5">
            <a:extLst>
              <a:ext uri="{FF2B5EF4-FFF2-40B4-BE49-F238E27FC236}">
                <a16:creationId xmlns:a16="http://schemas.microsoft.com/office/drawing/2014/main" id="{A7EC1324-55FD-4217-9C8F-5C1E45FD6765}"/>
              </a:ext>
            </a:extLst>
          </p:cNvPr>
          <p:cNvSpPr txBox="1"/>
          <p:nvPr/>
        </p:nvSpPr>
        <p:spPr>
          <a:xfrm>
            <a:off x="8626997" y="2888322"/>
            <a:ext cx="2623595" cy="1938992"/>
          </a:xfrm>
          <a:prstGeom prst="rect">
            <a:avLst/>
          </a:prstGeom>
          <a:noFill/>
        </p:spPr>
        <p:txBody>
          <a:bodyPr wrap="square" rtlCol="0">
            <a:spAutoFit/>
          </a:bodyPr>
          <a:lstStyle/>
          <a:p>
            <a:pPr defTabSz="609585" fontAlgn="base">
              <a:spcBef>
                <a:spcPct val="0"/>
              </a:spcBef>
              <a:spcAft>
                <a:spcPct val="0"/>
              </a:spcAft>
            </a:pPr>
            <a:r>
              <a:rPr lang="en-US" sz="2133">
                <a:solidFill>
                  <a:prstClr val="black"/>
                </a:solidFill>
                <a:latin typeface="Arial" charset="0"/>
                <a:ea typeface="ＭＳ Ｐゴシック" charset="-128"/>
              </a:rPr>
              <a:t>Discipline Imposed</a:t>
            </a: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May file grievance and potentially go to arbitration</a:t>
            </a:r>
          </a:p>
        </p:txBody>
      </p:sp>
      <p:sp>
        <p:nvSpPr>
          <p:cNvPr id="11" name="TextBox 10">
            <a:extLst>
              <a:ext uri="{FF2B5EF4-FFF2-40B4-BE49-F238E27FC236}">
                <a16:creationId xmlns:a16="http://schemas.microsoft.com/office/drawing/2014/main" id="{71550E79-2065-4F5A-B345-310D4570A14D}"/>
              </a:ext>
            </a:extLst>
          </p:cNvPr>
          <p:cNvSpPr txBox="1"/>
          <p:nvPr/>
        </p:nvSpPr>
        <p:spPr>
          <a:xfrm>
            <a:off x="5973268" y="334502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Tree>
    <p:extLst>
      <p:ext uri="{BB962C8B-B14F-4D97-AF65-F5344CB8AC3E}">
        <p14:creationId xmlns:p14="http://schemas.microsoft.com/office/powerpoint/2010/main" val="2543696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2" name="Rectangle 18"/>
          <p:cNvSpPr>
            <a:spLocks noGrp="1" noChangeArrowheads="1"/>
          </p:cNvSpPr>
          <p:nvPr>
            <p:ph type="title"/>
          </p:nvPr>
        </p:nvSpPr>
        <p:spPr>
          <a:xfrm>
            <a:off x="1981200" y="914400"/>
            <a:ext cx="8305800" cy="685800"/>
          </a:xfrm>
        </p:spPr>
        <p:txBody>
          <a:bodyPr>
            <a:normAutofit/>
          </a:bodyPr>
          <a:lstStyle/>
          <a:p>
            <a:pPr algn="ctr" eaLnBrk="1" hangingPunct="1">
              <a:defRPr/>
            </a:pPr>
            <a:r>
              <a:rPr lang="en-US" sz="3200">
                <a:solidFill>
                  <a:srgbClr val="006600"/>
                </a:solidFill>
              </a:rPr>
              <a:t>Steps of Progressive Discipline –Union Contracts</a:t>
            </a:r>
          </a:p>
        </p:txBody>
      </p:sp>
      <p:sp>
        <p:nvSpPr>
          <p:cNvPr id="139283" name="Rectangle 19" descr="Steps of progressive discipline - union contracts:&#10;Coaching/Counseling&#10;Written Record of a Verbal Warning&#10;Written Reprimand&#10;Suspension&#10;Discharge">
            <a:extLst>
              <a:ext uri="{C183D7F6-B498-43B3-948B-1728B52AA6E4}">
                <adec:decorative xmlns:adec="http://schemas.microsoft.com/office/drawing/2017/decorative" val="0"/>
              </a:ext>
            </a:extLst>
          </p:cNvPr>
          <p:cNvSpPr>
            <a:spLocks noGrp="1" noChangeArrowheads="1"/>
          </p:cNvSpPr>
          <p:nvPr>
            <p:ph type="body" idx="4294967295"/>
          </p:nvPr>
        </p:nvSpPr>
        <p:spPr>
          <a:xfrm>
            <a:off x="1524000" y="1600201"/>
            <a:ext cx="8229600" cy="4530725"/>
          </a:xfrm>
          <a:prstGeom prst="rect">
            <a:avLst/>
          </a:prstGeom>
        </p:spPr>
        <p:txBody>
          <a:bodyPr/>
          <a:lstStyle/>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p:txBody>
      </p:sp>
      <p:sp>
        <p:nvSpPr>
          <p:cNvPr id="17412" name="Rectangle 20"/>
          <p:cNvSpPr>
            <a:spLocks noChangeArrowheads="1"/>
          </p:cNvSpPr>
          <p:nvPr/>
        </p:nvSpPr>
        <p:spPr bwMode="auto">
          <a:xfrm>
            <a:off x="2133600" y="1676400"/>
            <a:ext cx="2895600" cy="6096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Coaching/Counseling</a:t>
            </a:r>
          </a:p>
        </p:txBody>
      </p:sp>
      <p:sp>
        <p:nvSpPr>
          <p:cNvPr id="17413" name="Rectangle 21"/>
          <p:cNvSpPr>
            <a:spLocks noChangeArrowheads="1"/>
          </p:cNvSpPr>
          <p:nvPr/>
        </p:nvSpPr>
        <p:spPr bwMode="auto">
          <a:xfrm>
            <a:off x="2133600" y="2514600"/>
            <a:ext cx="2895600" cy="8382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Written Record of a Verbal </a:t>
            </a:r>
          </a:p>
          <a:p>
            <a:pPr algn="ctr" defTabSz="914400"/>
            <a:r>
              <a:rPr lang="en-US">
                <a:solidFill>
                  <a:prstClr val="black"/>
                </a:solidFill>
                <a:latin typeface="Calibri"/>
              </a:rPr>
              <a:t>Warning</a:t>
            </a:r>
          </a:p>
          <a:p>
            <a:pPr algn="ctr" defTabSz="914400"/>
            <a:r>
              <a:rPr lang="en-US">
                <a:solidFill>
                  <a:prstClr val="black"/>
                </a:solidFill>
                <a:latin typeface="Calibri"/>
              </a:rPr>
              <a:t>(Documented)</a:t>
            </a:r>
          </a:p>
        </p:txBody>
      </p:sp>
      <p:sp>
        <p:nvSpPr>
          <p:cNvPr id="17414" name="Line 22">
            <a:extLst>
              <a:ext uri="{C183D7F6-B498-43B3-948B-1728B52AA6E4}">
                <adec:decorative xmlns:adec="http://schemas.microsoft.com/office/drawing/2017/decorative" val="1"/>
              </a:ext>
            </a:extLst>
          </p:cNvPr>
          <p:cNvSpPr>
            <a:spLocks noChangeShapeType="1"/>
          </p:cNvSpPr>
          <p:nvPr/>
        </p:nvSpPr>
        <p:spPr bwMode="auto">
          <a:xfrm>
            <a:off x="3505200" y="2286000"/>
            <a:ext cx="0" cy="228600"/>
          </a:xfrm>
          <a:prstGeom prst="line">
            <a:avLst/>
          </a:prstGeom>
          <a:noFill/>
          <a:ln w="9525">
            <a:solidFill>
              <a:schemeClr val="tx1"/>
            </a:solidFill>
            <a:round/>
            <a:headEnd/>
            <a:tailEnd type="triangle" w="med" len="med"/>
          </a:ln>
        </p:spPr>
        <p:txBody>
          <a:bodyPr/>
          <a:lstStyle/>
          <a:p>
            <a:pPr defTabSz="914400"/>
            <a:endParaRPr lang="en-US">
              <a:solidFill>
                <a:prstClr val="black"/>
              </a:solidFill>
              <a:latin typeface="Calibri"/>
            </a:endParaRPr>
          </a:p>
        </p:txBody>
      </p:sp>
      <p:sp>
        <p:nvSpPr>
          <p:cNvPr id="17415" name="Rectangle 24"/>
          <p:cNvSpPr>
            <a:spLocks noChangeArrowheads="1"/>
          </p:cNvSpPr>
          <p:nvPr/>
        </p:nvSpPr>
        <p:spPr bwMode="auto">
          <a:xfrm>
            <a:off x="2133600" y="3505200"/>
            <a:ext cx="2895600" cy="685800"/>
          </a:xfrm>
          <a:prstGeom prst="rect">
            <a:avLst/>
          </a:prstGeom>
          <a:solidFill>
            <a:schemeClr val="accent3">
              <a:lumMod val="40000"/>
              <a:lumOff val="60000"/>
            </a:schemeClr>
          </a:solidFill>
          <a:ln w="9525">
            <a:solidFill>
              <a:schemeClr val="accent3">
                <a:lumMod val="40000"/>
                <a:lumOff val="60000"/>
              </a:schemeClr>
            </a:solidFill>
            <a:miter lim="800000"/>
            <a:headEnd/>
            <a:tailEnd/>
          </a:ln>
        </p:spPr>
        <p:txBody>
          <a:bodyPr wrap="none" anchor="ctr"/>
          <a:lstStyle/>
          <a:p>
            <a:pPr algn="ctr" defTabSz="914400"/>
            <a:r>
              <a:rPr lang="en-US">
                <a:solidFill>
                  <a:prstClr val="black"/>
                </a:solidFill>
                <a:latin typeface="Calibri"/>
              </a:rPr>
              <a:t>Written Reprimand</a:t>
            </a:r>
          </a:p>
        </p:txBody>
      </p:sp>
      <p:cxnSp>
        <p:nvCxnSpPr>
          <p:cNvPr id="17416" name="AutoShape 25">
            <a:extLst>
              <a:ext uri="{C183D7F6-B498-43B3-948B-1728B52AA6E4}">
                <adec:decorative xmlns:adec="http://schemas.microsoft.com/office/drawing/2017/decorative" val="1"/>
              </a:ext>
            </a:extLst>
          </p:cNvPr>
          <p:cNvCxnSpPr>
            <a:cxnSpLocks noChangeShapeType="1"/>
            <a:stCxn id="17413" idx="2"/>
            <a:endCxn id="17415" idx="0"/>
          </p:cNvCxnSpPr>
          <p:nvPr/>
        </p:nvCxnSpPr>
        <p:spPr bwMode="auto">
          <a:xfrm>
            <a:off x="3581400" y="3352800"/>
            <a:ext cx="0" cy="152400"/>
          </a:xfrm>
          <a:prstGeom prst="straightConnector1">
            <a:avLst/>
          </a:prstGeom>
          <a:noFill/>
          <a:ln w="9525">
            <a:solidFill>
              <a:schemeClr val="tx1"/>
            </a:solidFill>
            <a:round/>
            <a:headEnd/>
            <a:tailEnd type="triangle" w="med" len="med"/>
          </a:ln>
        </p:spPr>
      </p:cxnSp>
      <p:sp>
        <p:nvSpPr>
          <p:cNvPr id="17417" name="Rectangle 26"/>
          <p:cNvSpPr>
            <a:spLocks noChangeArrowheads="1"/>
          </p:cNvSpPr>
          <p:nvPr/>
        </p:nvSpPr>
        <p:spPr bwMode="auto">
          <a:xfrm>
            <a:off x="2133600" y="4419600"/>
            <a:ext cx="2895600" cy="6858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Suspension</a:t>
            </a:r>
          </a:p>
          <a:p>
            <a:pPr algn="ctr" defTabSz="914400"/>
            <a:r>
              <a:rPr lang="en-US">
                <a:solidFill>
                  <a:prstClr val="black"/>
                </a:solidFill>
                <a:latin typeface="Calibri"/>
              </a:rPr>
              <a:t>(Long and a Short)</a:t>
            </a:r>
          </a:p>
        </p:txBody>
      </p:sp>
      <p:cxnSp>
        <p:nvCxnSpPr>
          <p:cNvPr id="17418" name="AutoShape 27">
            <a:extLst>
              <a:ext uri="{C183D7F6-B498-43B3-948B-1728B52AA6E4}">
                <adec:decorative xmlns:adec="http://schemas.microsoft.com/office/drawing/2017/decorative" val="1"/>
              </a:ext>
            </a:extLst>
          </p:cNvPr>
          <p:cNvCxnSpPr>
            <a:cxnSpLocks noChangeShapeType="1"/>
            <a:endCxn id="17417" idx="0"/>
          </p:cNvCxnSpPr>
          <p:nvPr/>
        </p:nvCxnSpPr>
        <p:spPr bwMode="auto">
          <a:xfrm>
            <a:off x="3581400" y="4191000"/>
            <a:ext cx="0" cy="228600"/>
          </a:xfrm>
          <a:prstGeom prst="straightConnector1">
            <a:avLst/>
          </a:prstGeom>
          <a:noFill/>
          <a:ln w="9525">
            <a:solidFill>
              <a:schemeClr val="tx1"/>
            </a:solidFill>
            <a:round/>
            <a:headEnd/>
            <a:tailEnd type="triangle" w="med" len="med"/>
          </a:ln>
        </p:spPr>
      </p:cxnSp>
      <p:sp>
        <p:nvSpPr>
          <p:cNvPr id="17419" name="Rectangle 28"/>
          <p:cNvSpPr>
            <a:spLocks noChangeArrowheads="1"/>
          </p:cNvSpPr>
          <p:nvPr/>
        </p:nvSpPr>
        <p:spPr bwMode="auto">
          <a:xfrm>
            <a:off x="2133600" y="5334000"/>
            <a:ext cx="2895600" cy="6858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Discharge</a:t>
            </a:r>
          </a:p>
        </p:txBody>
      </p:sp>
      <p:cxnSp>
        <p:nvCxnSpPr>
          <p:cNvPr id="17420" name="AutoShape 29">
            <a:extLst>
              <a:ext uri="{C183D7F6-B498-43B3-948B-1728B52AA6E4}">
                <adec:decorative xmlns:adec="http://schemas.microsoft.com/office/drawing/2017/decorative" val="1"/>
              </a:ext>
            </a:extLst>
          </p:cNvPr>
          <p:cNvCxnSpPr>
            <a:cxnSpLocks noChangeShapeType="1"/>
            <a:stCxn id="17417" idx="2"/>
            <a:endCxn id="17419" idx="0"/>
          </p:cNvCxnSpPr>
          <p:nvPr/>
        </p:nvCxnSpPr>
        <p:spPr bwMode="auto">
          <a:xfrm>
            <a:off x="3581400" y="5105400"/>
            <a:ext cx="0" cy="228600"/>
          </a:xfrm>
          <a:prstGeom prst="straightConnector1">
            <a:avLst/>
          </a:prstGeom>
          <a:noFill/>
          <a:ln w="9525">
            <a:solidFill>
              <a:schemeClr val="tx1"/>
            </a:solidFill>
            <a:round/>
            <a:headEnd/>
            <a:tailEnd type="triangle" w="med" len="med"/>
          </a:ln>
        </p:spPr>
      </p:cxnSp>
      <p:sp>
        <p:nvSpPr>
          <p:cNvPr id="17421" name="AutoShape 30">
            <a:extLst>
              <a:ext uri="{C183D7F6-B498-43B3-948B-1728B52AA6E4}">
                <adec:decorative xmlns:adec="http://schemas.microsoft.com/office/drawing/2017/decorative" val="1"/>
              </a:ext>
            </a:extLst>
          </p:cNvPr>
          <p:cNvSpPr>
            <a:spLocks/>
          </p:cNvSpPr>
          <p:nvPr/>
        </p:nvSpPr>
        <p:spPr bwMode="auto">
          <a:xfrm>
            <a:off x="5029200" y="2514600"/>
            <a:ext cx="2362200" cy="3505200"/>
          </a:xfrm>
          <a:prstGeom prst="rightBrace">
            <a:avLst>
              <a:gd name="adj1" fmla="val 11828"/>
              <a:gd name="adj2" fmla="val 49630"/>
            </a:avLst>
          </a:prstGeom>
          <a:noFill/>
          <a:ln w="9525">
            <a:solidFill>
              <a:schemeClr val="tx1"/>
            </a:solidFill>
            <a:round/>
            <a:headEnd/>
            <a:tailEnd/>
          </a:ln>
        </p:spPr>
        <p:txBody>
          <a:bodyPr wrap="none" anchor="ctr"/>
          <a:lstStyle/>
          <a:p>
            <a:pPr defTabSz="914400"/>
            <a:endParaRPr lang="en-US">
              <a:solidFill>
                <a:prstClr val="black"/>
              </a:solidFill>
              <a:latin typeface="Calibri"/>
            </a:endParaRPr>
          </a:p>
        </p:txBody>
      </p:sp>
      <p:sp>
        <p:nvSpPr>
          <p:cNvPr id="17422" name="Rectangle 31"/>
          <p:cNvSpPr>
            <a:spLocks noChangeArrowheads="1"/>
          </p:cNvSpPr>
          <p:nvPr/>
        </p:nvSpPr>
        <p:spPr bwMode="auto">
          <a:xfrm>
            <a:off x="7467600" y="3733800"/>
            <a:ext cx="2438400" cy="990600"/>
          </a:xfrm>
          <a:prstGeom prst="rect">
            <a:avLst/>
          </a:prstGeom>
          <a:noFill/>
          <a:ln w="9525">
            <a:noFill/>
            <a:miter lim="800000"/>
            <a:headEnd/>
            <a:tailEnd/>
          </a:ln>
        </p:spPr>
        <p:txBody>
          <a:bodyPr wrap="none" anchor="ctr"/>
          <a:lstStyle/>
          <a:p>
            <a:pPr algn="ctr" defTabSz="914400"/>
            <a:r>
              <a:rPr lang="en-US" sz="2800">
                <a:solidFill>
                  <a:prstClr val="black"/>
                </a:solidFill>
                <a:latin typeface="Calibri"/>
              </a:rPr>
              <a:t>Right to Grieve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5ED2-9480-43D0-B690-DC0522A50F89}"/>
              </a:ext>
            </a:extLst>
          </p:cNvPr>
          <p:cNvSpPr>
            <a:spLocks noGrp="1"/>
          </p:cNvSpPr>
          <p:nvPr>
            <p:ph type="title"/>
          </p:nvPr>
        </p:nvSpPr>
        <p:spPr/>
        <p:txBody>
          <a:bodyPr/>
          <a:lstStyle/>
          <a:p>
            <a:r>
              <a:rPr lang="en-US"/>
              <a:t>Investigations</a:t>
            </a:r>
          </a:p>
        </p:txBody>
      </p:sp>
    </p:spTree>
    <p:extLst>
      <p:ext uri="{BB962C8B-B14F-4D97-AF65-F5344CB8AC3E}">
        <p14:creationId xmlns:p14="http://schemas.microsoft.com/office/powerpoint/2010/main" val="3841918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0A82-2C5B-0056-BFAF-E1585D97DB3B}"/>
              </a:ext>
            </a:extLst>
          </p:cNvPr>
          <p:cNvSpPr>
            <a:spLocks noGrp="1"/>
          </p:cNvSpPr>
          <p:nvPr>
            <p:ph type="title"/>
          </p:nvPr>
        </p:nvSpPr>
        <p:spPr/>
        <p:txBody>
          <a:bodyPr/>
          <a:lstStyle/>
          <a:p>
            <a:r>
              <a:rPr lang="en-US"/>
              <a:t>Investigation Steps</a:t>
            </a:r>
          </a:p>
        </p:txBody>
      </p:sp>
      <p:sp>
        <p:nvSpPr>
          <p:cNvPr id="3" name="Content Placeholder 2">
            <a:extLst>
              <a:ext uri="{FF2B5EF4-FFF2-40B4-BE49-F238E27FC236}">
                <a16:creationId xmlns:a16="http://schemas.microsoft.com/office/drawing/2014/main" id="{B2C69175-7919-647F-971A-E34688DCB2CE}"/>
              </a:ext>
            </a:extLst>
          </p:cNvPr>
          <p:cNvSpPr>
            <a:spLocks noGrp="1"/>
          </p:cNvSpPr>
          <p:nvPr>
            <p:ph idx="1"/>
          </p:nvPr>
        </p:nvSpPr>
        <p:spPr/>
        <p:txBody>
          <a:bodyPr anchor="t">
            <a:normAutofit/>
          </a:bodyPr>
          <a:lstStyle/>
          <a:p>
            <a:pPr marL="457200" lvl="1" indent="0">
              <a:spcBef>
                <a:spcPts val="0"/>
              </a:spcBef>
              <a:spcAft>
                <a:spcPct val="0"/>
              </a:spcAft>
              <a:buNone/>
            </a:pPr>
            <a:r>
              <a:rPr lang="en-US" sz="2000">
                <a:solidFill>
                  <a:schemeClr val="tx1"/>
                </a:solidFill>
              </a:rPr>
              <a:t>I. Prepare</a:t>
            </a:r>
          </a:p>
          <a:p>
            <a:pPr marL="742950" lvl="1" indent="-285750">
              <a:spcBef>
                <a:spcPts val="0"/>
              </a:spcBef>
              <a:spcAft>
                <a:spcPct val="0"/>
              </a:spcAft>
              <a:buFont typeface="Arial" panose="020B0604020202020204" pitchFamily="34" charset="0"/>
              <a:buChar char="•"/>
            </a:pPr>
            <a:r>
              <a:rPr lang="en-US" sz="1800">
                <a:solidFill>
                  <a:schemeClr val="tx1"/>
                </a:solidFill>
              </a:rPr>
              <a:t>Review the applicable policies, handbooks, etc.</a:t>
            </a:r>
          </a:p>
          <a:p>
            <a:pPr marL="742950" lvl="1" indent="-285750">
              <a:spcBef>
                <a:spcPts val="0"/>
              </a:spcBef>
              <a:spcAft>
                <a:spcPct val="0"/>
              </a:spcAft>
              <a:buFont typeface="Arial" panose="020B0604020202020204" pitchFamily="34" charset="0"/>
              <a:buChar char="•"/>
            </a:pPr>
            <a:r>
              <a:rPr lang="en-US" sz="1800">
                <a:solidFill>
                  <a:schemeClr val="tx1"/>
                </a:solidFill>
              </a:rPr>
              <a:t>Meet with your unit human resources representative</a:t>
            </a:r>
          </a:p>
          <a:p>
            <a:pPr marL="742950" lvl="1" indent="-285750">
              <a:spcBef>
                <a:spcPts val="0"/>
              </a:spcBef>
              <a:spcAft>
                <a:spcPct val="0"/>
              </a:spcAft>
              <a:buFont typeface="Arial" panose="020B0604020202020204" pitchFamily="34" charset="0"/>
              <a:buChar char="•"/>
            </a:pPr>
            <a:r>
              <a:rPr lang="en-US" sz="1800">
                <a:solidFill>
                  <a:schemeClr val="tx1"/>
                </a:solidFill>
              </a:rPr>
              <a:t>Consult with FASA/ELR and OGC</a:t>
            </a:r>
            <a:endParaRPr lang="en-US" sz="1200">
              <a:solidFill>
                <a:schemeClr val="tx1"/>
              </a:solidFill>
            </a:endParaRPr>
          </a:p>
          <a:p>
            <a:pPr marL="742950" lvl="1" indent="-285750">
              <a:spcBef>
                <a:spcPts val="0"/>
              </a:spcBef>
              <a:spcAft>
                <a:spcPct val="0"/>
              </a:spcAft>
              <a:buFont typeface="Arial" panose="020B0604020202020204" pitchFamily="34" charset="0"/>
              <a:buChar char="•"/>
            </a:pPr>
            <a:r>
              <a:rPr lang="en-US" sz="1800">
                <a:solidFill>
                  <a:schemeClr val="tx1"/>
                </a:solidFill>
              </a:rPr>
              <a:t>Create an Investigation Plan</a:t>
            </a:r>
          </a:p>
          <a:p>
            <a:pPr marL="1012950" lvl="2" indent="-285750">
              <a:spcBef>
                <a:spcPts val="0"/>
              </a:spcBef>
              <a:spcAft>
                <a:spcPct val="0"/>
              </a:spcAft>
              <a:buFont typeface="Arial" panose="020B0604020202020204" pitchFamily="34" charset="0"/>
              <a:buChar char="•"/>
            </a:pPr>
            <a:r>
              <a:rPr lang="en-US" sz="1600">
                <a:solidFill>
                  <a:srgbClr val="000000"/>
                </a:solidFill>
              </a:rPr>
              <a:t>Determine what are the elements that need to be shown for a policy violation</a:t>
            </a:r>
          </a:p>
          <a:p>
            <a:pPr marL="1012950" lvl="2" indent="-285750">
              <a:spcBef>
                <a:spcPts val="0"/>
              </a:spcBef>
              <a:spcAft>
                <a:spcPct val="0"/>
              </a:spcAft>
              <a:buFont typeface="Arial" panose="020B0604020202020204" pitchFamily="34" charset="0"/>
              <a:buChar char="•"/>
            </a:pPr>
            <a:r>
              <a:rPr lang="en-US" sz="1600">
                <a:solidFill>
                  <a:srgbClr val="000000"/>
                </a:solidFill>
              </a:rPr>
              <a:t>What evidence needs to be gathered to support or disprove the allegation</a:t>
            </a:r>
          </a:p>
          <a:p>
            <a:pPr marL="1012950" lvl="2" indent="-285750">
              <a:spcBef>
                <a:spcPts val="0"/>
              </a:spcBef>
              <a:spcAft>
                <a:spcPct val="0"/>
              </a:spcAft>
              <a:buFont typeface="Arial" panose="020B0604020202020204" pitchFamily="34" charset="0"/>
              <a:buChar char="•"/>
            </a:pPr>
            <a:r>
              <a:rPr lang="en-US" sz="1600">
                <a:solidFill>
                  <a:srgbClr val="000000"/>
                </a:solidFill>
              </a:rPr>
              <a:t>What evidence do you have access to (e.g., activity logs, group chats, etc.) and what evidence can only be accessed through witnesses (e.g., individual emails, etc.)</a:t>
            </a:r>
          </a:p>
          <a:p>
            <a:pPr marL="742950" lvl="1" indent="-285750">
              <a:spcBef>
                <a:spcPts val="0"/>
              </a:spcBef>
              <a:spcAft>
                <a:spcPct val="0"/>
              </a:spcAft>
              <a:buFont typeface="Arial" panose="020B0604020202020204" pitchFamily="34" charset="0"/>
              <a:buChar char="•"/>
            </a:pPr>
            <a:r>
              <a:rPr lang="en-US" sz="1600">
                <a:solidFill>
                  <a:srgbClr val="000000"/>
                </a:solidFill>
              </a:rPr>
              <a:t>Assess who needs to be interviewed- list of witnesses</a:t>
            </a:r>
          </a:p>
          <a:p>
            <a:pPr marL="742950" lvl="1" indent="-285750">
              <a:spcBef>
                <a:spcPts val="0"/>
              </a:spcBef>
              <a:spcAft>
                <a:spcPct val="0"/>
              </a:spcAft>
              <a:buFont typeface="Arial" panose="020B0604020202020204" pitchFamily="34" charset="0"/>
              <a:buChar char="•"/>
            </a:pPr>
            <a:r>
              <a:rPr lang="en-US" sz="1800">
                <a:solidFill>
                  <a:schemeClr val="tx1"/>
                </a:solidFill>
              </a:rPr>
              <a:t>Prepare questions to asked (open-ended)</a:t>
            </a:r>
          </a:p>
        </p:txBody>
      </p:sp>
    </p:spTree>
    <p:extLst>
      <p:ext uri="{BB962C8B-B14F-4D97-AF65-F5344CB8AC3E}">
        <p14:creationId xmlns:p14="http://schemas.microsoft.com/office/powerpoint/2010/main" val="3507092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7BCF-840F-CD94-666C-AF2AA6EE4662}"/>
              </a:ext>
            </a:extLst>
          </p:cNvPr>
          <p:cNvSpPr>
            <a:spLocks noGrp="1"/>
          </p:cNvSpPr>
          <p:nvPr>
            <p:ph type="title"/>
          </p:nvPr>
        </p:nvSpPr>
        <p:spPr/>
        <p:txBody>
          <a:bodyPr/>
          <a:lstStyle/>
          <a:p>
            <a:r>
              <a:rPr lang="en-US"/>
              <a:t>Investigation Steps</a:t>
            </a:r>
          </a:p>
        </p:txBody>
      </p:sp>
      <p:sp>
        <p:nvSpPr>
          <p:cNvPr id="3" name="Content Placeholder 2">
            <a:extLst>
              <a:ext uri="{FF2B5EF4-FFF2-40B4-BE49-F238E27FC236}">
                <a16:creationId xmlns:a16="http://schemas.microsoft.com/office/drawing/2014/main" id="{864DEFF6-16D9-5A00-020D-5B54E96DF746}"/>
              </a:ext>
            </a:extLst>
          </p:cNvPr>
          <p:cNvSpPr>
            <a:spLocks noGrp="1"/>
          </p:cNvSpPr>
          <p:nvPr>
            <p:ph idx="1"/>
          </p:nvPr>
        </p:nvSpPr>
        <p:spPr>
          <a:xfrm>
            <a:off x="581192" y="2180496"/>
            <a:ext cx="11205424" cy="4375752"/>
          </a:xfrm>
        </p:spPr>
        <p:txBody>
          <a:bodyPr anchor="t">
            <a:normAutofit lnSpcReduction="10000"/>
          </a:bodyPr>
          <a:lstStyle/>
          <a:p>
            <a:pPr marL="0" indent="0">
              <a:spcBef>
                <a:spcPts val="20"/>
              </a:spcBef>
              <a:spcAft>
                <a:spcPct val="0"/>
              </a:spcAft>
              <a:buNone/>
            </a:pPr>
            <a:r>
              <a:rPr lang="en-US" sz="2000">
                <a:solidFill>
                  <a:schemeClr val="tx1"/>
                </a:solidFill>
              </a:rPr>
              <a:t>II. Provide Notice and Schedule the Meeting</a:t>
            </a:r>
            <a:endParaRPr lang="en-US" sz="2000">
              <a:solidFill>
                <a:srgbClr val="000000"/>
              </a:solidFill>
            </a:endParaRPr>
          </a:p>
          <a:p>
            <a:pPr lvl="1">
              <a:spcBef>
                <a:spcPts val="20"/>
              </a:spcBef>
              <a:spcAft>
                <a:spcPct val="0"/>
              </a:spcAft>
              <a:buFont typeface="Arial" panose="020B0604020202020204" pitchFamily="34" charset="0"/>
              <a:buChar char="•"/>
            </a:pPr>
            <a:r>
              <a:rPr lang="en-US" sz="1800">
                <a:solidFill>
                  <a:schemeClr val="tx1"/>
                </a:solidFill>
              </a:rPr>
              <a:t>Send notice to the employee regarding the allegation and inviting employee to respond</a:t>
            </a:r>
          </a:p>
          <a:p>
            <a:pPr lvl="1">
              <a:spcBef>
                <a:spcPts val="20"/>
              </a:spcBef>
              <a:spcAft>
                <a:spcPct val="0"/>
              </a:spcAft>
              <a:buFont typeface="Arial" panose="020B0604020202020204" pitchFamily="34" charset="0"/>
              <a:buChar char="•"/>
            </a:pPr>
            <a:r>
              <a:rPr lang="en-US" sz="2000">
                <a:solidFill>
                  <a:schemeClr val="tx1"/>
                </a:solidFill>
              </a:rPr>
              <a:t>Be aware of the employee's rights to have representatives present </a:t>
            </a:r>
            <a:endParaRPr lang="en-US" sz="2000">
              <a:solidFill>
                <a:srgbClr val="000000"/>
              </a:solidFill>
            </a:endParaRPr>
          </a:p>
          <a:p>
            <a:pPr lvl="2">
              <a:spcBef>
                <a:spcPts val="20"/>
              </a:spcBef>
              <a:spcAft>
                <a:spcPct val="0"/>
              </a:spcAft>
              <a:buFont typeface="Arial" panose="020B0604020202020204" pitchFamily="34" charset="0"/>
              <a:buChar char="•"/>
            </a:pPr>
            <a:r>
              <a:rPr lang="en-US">
                <a:solidFill>
                  <a:schemeClr val="tx1"/>
                </a:solidFill>
              </a:rPr>
              <a:t>*Weingarten Rights – right to union representation</a:t>
            </a:r>
            <a:endParaRPr lang="en-US" sz="1200">
              <a:solidFill>
                <a:srgbClr val="000000"/>
              </a:solidFill>
            </a:endParaRPr>
          </a:p>
          <a:p>
            <a:pPr lvl="2">
              <a:spcBef>
                <a:spcPts val="20"/>
              </a:spcBef>
              <a:spcAft>
                <a:spcPct val="0"/>
              </a:spcAft>
              <a:buFont typeface="Arial" panose="020B0604020202020204" pitchFamily="34" charset="0"/>
              <a:buChar char="•"/>
            </a:pPr>
            <a:r>
              <a:rPr lang="en-US">
                <a:solidFill>
                  <a:schemeClr val="tx1"/>
                </a:solidFill>
              </a:rPr>
              <a:t>For non-unionized employees- check the Policy!</a:t>
            </a:r>
            <a:endParaRPr lang="en-US">
              <a:solidFill>
                <a:srgbClr val="000000"/>
              </a:solidFill>
            </a:endParaRPr>
          </a:p>
          <a:p>
            <a:pPr lvl="1">
              <a:spcBef>
                <a:spcPts val="20"/>
              </a:spcBef>
              <a:spcAft>
                <a:spcPct val="0"/>
              </a:spcAft>
              <a:buFont typeface="Arial" panose="020B0604020202020204" pitchFamily="34" charset="0"/>
              <a:buChar char="•"/>
            </a:pPr>
            <a:r>
              <a:rPr lang="en-US" sz="2000">
                <a:solidFill>
                  <a:schemeClr val="tx1"/>
                </a:solidFill>
              </a:rPr>
              <a:t>Be mindful of the timing of the communication</a:t>
            </a:r>
          </a:p>
          <a:p>
            <a:pPr lvl="1">
              <a:spcBef>
                <a:spcPts val="20"/>
              </a:spcBef>
              <a:spcAft>
                <a:spcPct val="0"/>
              </a:spcAft>
              <a:buFont typeface="Arial" panose="020B0604020202020204" pitchFamily="34" charset="0"/>
              <a:buChar char="•"/>
            </a:pPr>
            <a:endParaRPr lang="en-US" sz="2000">
              <a:solidFill>
                <a:schemeClr val="tx1"/>
              </a:solidFill>
            </a:endParaRPr>
          </a:p>
          <a:p>
            <a:pPr marL="0" lvl="1" indent="0">
              <a:spcBef>
                <a:spcPts val="0"/>
              </a:spcBef>
              <a:spcAft>
                <a:spcPct val="0"/>
              </a:spcAft>
              <a:buNone/>
            </a:pPr>
            <a:r>
              <a:rPr lang="en-US" sz="2000">
                <a:solidFill>
                  <a:schemeClr val="tx1"/>
                </a:solidFill>
              </a:rPr>
              <a:t>III. Hold the Investigatory Meeting</a:t>
            </a:r>
          </a:p>
          <a:p>
            <a:pPr marL="629920" lvl="1" indent="-342900">
              <a:spcBef>
                <a:spcPts val="20"/>
              </a:spcBef>
              <a:spcAft>
                <a:spcPct val="0"/>
              </a:spcAft>
              <a:buFont typeface="Arial" panose="020B0604020202020204" pitchFamily="34" charset="0"/>
              <a:buChar char="•"/>
            </a:pPr>
            <a:r>
              <a:rPr lang="en-US" sz="2000">
                <a:solidFill>
                  <a:schemeClr val="tx1"/>
                </a:solidFill>
              </a:rPr>
              <a:t>Hold the Investigatory Meeting</a:t>
            </a:r>
          </a:p>
          <a:p>
            <a:pPr marL="629920" lvl="1" indent="-342900">
              <a:spcBef>
                <a:spcPts val="20"/>
              </a:spcBef>
              <a:spcAft>
                <a:spcPct val="0"/>
              </a:spcAft>
              <a:buFont typeface="Arial" panose="020B0604020202020204" pitchFamily="34" charset="0"/>
              <a:buChar char="•"/>
            </a:pPr>
            <a:r>
              <a:rPr lang="en-US" sz="2000">
                <a:solidFill>
                  <a:schemeClr val="tx1"/>
                </a:solidFill>
              </a:rPr>
              <a:t>Ask your questions and take good notes</a:t>
            </a:r>
            <a:endParaRPr lang="en-US" sz="2000">
              <a:solidFill>
                <a:srgbClr val="000000"/>
              </a:solidFill>
            </a:endParaRPr>
          </a:p>
          <a:p>
            <a:pPr marL="629920" lvl="1" indent="-342900">
              <a:spcBef>
                <a:spcPts val="20"/>
              </a:spcBef>
              <a:spcAft>
                <a:spcPct val="0"/>
              </a:spcAft>
              <a:buFont typeface="Arial" panose="020B0604020202020204" pitchFamily="34" charset="0"/>
              <a:buChar char="•"/>
            </a:pPr>
            <a:r>
              <a:rPr lang="en-US" sz="2000">
                <a:solidFill>
                  <a:schemeClr val="tx1"/>
                </a:solidFill>
              </a:rPr>
              <a:t>You may take time to meet with your unit human resources representative</a:t>
            </a:r>
            <a:endParaRPr lang="en-US" sz="2000">
              <a:solidFill>
                <a:srgbClr val="000000"/>
              </a:solidFill>
            </a:endParaRPr>
          </a:p>
          <a:p>
            <a:pPr marL="0" lvl="1" indent="0">
              <a:spcBef>
                <a:spcPts val="0"/>
              </a:spcBef>
              <a:spcAft>
                <a:spcPct val="0"/>
              </a:spcAft>
              <a:buNone/>
            </a:pPr>
            <a:endParaRPr lang="en-US" sz="2000">
              <a:solidFill>
                <a:schemeClr val="tx1"/>
              </a:solidFill>
            </a:endParaRPr>
          </a:p>
          <a:p>
            <a:pPr marL="0" lvl="1" indent="0">
              <a:spcBef>
                <a:spcPts val="0"/>
              </a:spcBef>
              <a:spcAft>
                <a:spcPct val="0"/>
              </a:spcAft>
              <a:buNone/>
            </a:pPr>
            <a:r>
              <a:rPr lang="en-US" sz="2000">
                <a:solidFill>
                  <a:schemeClr val="tx1"/>
                </a:solidFill>
              </a:rPr>
              <a:t>IV. Assess Information with FASA/ELR, OGC and Unit leadership, as applicable</a:t>
            </a:r>
          </a:p>
          <a:p>
            <a:pPr marL="629920" lvl="1" indent="-342900">
              <a:spcBef>
                <a:spcPts val="20"/>
              </a:spcBef>
              <a:spcAft>
                <a:spcPct val="0"/>
              </a:spcAft>
              <a:buFont typeface="Arial" panose="020B0604020202020204" pitchFamily="34" charset="0"/>
              <a:buChar char="•"/>
            </a:pPr>
            <a:r>
              <a:rPr lang="en-US" sz="2000">
                <a:solidFill>
                  <a:schemeClr val="tx1"/>
                </a:solidFill>
              </a:rPr>
              <a:t>Consider whether the elements have been met/shown</a:t>
            </a:r>
            <a:endParaRPr lang="en-US" sz="2000">
              <a:solidFill>
                <a:srgbClr val="000000"/>
              </a:solidFill>
            </a:endParaRPr>
          </a:p>
          <a:p>
            <a:pPr marL="629920" lvl="1" indent="-342900">
              <a:spcBef>
                <a:spcPts val="20"/>
              </a:spcBef>
              <a:spcAft>
                <a:spcPct val="0"/>
              </a:spcAft>
              <a:buFont typeface="Arial" panose="020B0604020202020204" pitchFamily="34" charset="0"/>
              <a:buChar char="•"/>
            </a:pPr>
            <a:r>
              <a:rPr lang="en-US" sz="2000">
                <a:solidFill>
                  <a:schemeClr val="tx1"/>
                </a:solidFill>
              </a:rPr>
              <a:t>Consider mitigating and escalating factors as well</a:t>
            </a:r>
            <a:endParaRPr lang="en-US" sz="2000">
              <a:solidFill>
                <a:srgbClr val="000000"/>
              </a:solidFill>
            </a:endParaRPr>
          </a:p>
          <a:p>
            <a:pPr marL="629920" lvl="1" indent="-342900">
              <a:spcBef>
                <a:spcPts val="20"/>
              </a:spcBef>
              <a:spcAft>
                <a:spcPct val="0"/>
              </a:spcAft>
              <a:buFont typeface="Arial" panose="020B0604020202020204" pitchFamily="34" charset="0"/>
              <a:buChar char="•"/>
            </a:pPr>
            <a:r>
              <a:rPr lang="en-US" sz="2000">
                <a:solidFill>
                  <a:schemeClr val="tx1"/>
                </a:solidFill>
              </a:rPr>
              <a:t>Make a determination regarding next steps, potential follow-up</a:t>
            </a:r>
            <a:endParaRPr lang="en-US" sz="2000"/>
          </a:p>
          <a:p>
            <a:pPr marL="0" lvl="1" indent="0">
              <a:spcBef>
                <a:spcPts val="0"/>
              </a:spcBef>
              <a:spcAft>
                <a:spcPct val="0"/>
              </a:spcAft>
              <a:buNone/>
            </a:pPr>
            <a:endParaRPr lang="en-US" sz="2000">
              <a:solidFill>
                <a:schemeClr val="tx1"/>
              </a:solidFill>
            </a:endParaRPr>
          </a:p>
          <a:p>
            <a:pPr marL="630000" lvl="2" indent="0">
              <a:spcBef>
                <a:spcPts val="20"/>
              </a:spcBef>
              <a:spcAft>
                <a:spcPct val="0"/>
              </a:spcAft>
              <a:buNone/>
            </a:pPr>
            <a:endParaRPr lang="en-US">
              <a:solidFill>
                <a:schemeClr val="tx1"/>
              </a:solidFill>
            </a:endParaRPr>
          </a:p>
        </p:txBody>
      </p:sp>
    </p:spTree>
    <p:extLst>
      <p:ext uri="{BB962C8B-B14F-4D97-AF65-F5344CB8AC3E}">
        <p14:creationId xmlns:p14="http://schemas.microsoft.com/office/powerpoint/2010/main" val="1419699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2800-B47D-523F-55BE-BFF7231731CD}"/>
              </a:ext>
            </a:extLst>
          </p:cNvPr>
          <p:cNvSpPr>
            <a:spLocks noGrp="1"/>
          </p:cNvSpPr>
          <p:nvPr>
            <p:ph type="title"/>
          </p:nvPr>
        </p:nvSpPr>
        <p:spPr/>
        <p:txBody>
          <a:bodyPr/>
          <a:lstStyle/>
          <a:p>
            <a:r>
              <a:rPr lang="en-US"/>
              <a:t>Examples Investigatory Evidence </a:t>
            </a:r>
          </a:p>
        </p:txBody>
      </p:sp>
      <p:sp>
        <p:nvSpPr>
          <p:cNvPr id="3" name="Content Placeholder 2">
            <a:extLst>
              <a:ext uri="{FF2B5EF4-FFF2-40B4-BE49-F238E27FC236}">
                <a16:creationId xmlns:a16="http://schemas.microsoft.com/office/drawing/2014/main" id="{F41C359D-6AFD-FFB6-89C6-B398F71F1904}"/>
              </a:ext>
            </a:extLst>
          </p:cNvPr>
          <p:cNvSpPr>
            <a:spLocks noGrp="1"/>
          </p:cNvSpPr>
          <p:nvPr>
            <p:ph idx="1"/>
          </p:nvPr>
        </p:nvSpPr>
        <p:spPr/>
        <p:txBody>
          <a:bodyPr>
            <a:normAutofit/>
          </a:bodyPr>
          <a:lstStyle/>
          <a:p>
            <a:pPr marL="305435" indent="-305435">
              <a:spcAft>
                <a:spcPct val="0"/>
              </a:spcAft>
            </a:pPr>
            <a:r>
              <a:rPr lang="en-US" sz="2400">
                <a:solidFill>
                  <a:schemeClr val="tx1"/>
                </a:solidFill>
              </a:rPr>
              <a:t>Supervisor notes</a:t>
            </a:r>
          </a:p>
          <a:p>
            <a:pPr marL="305435" indent="-305435">
              <a:spcAft>
                <a:spcPct val="0"/>
              </a:spcAft>
            </a:pPr>
            <a:r>
              <a:rPr lang="en-US" sz="2400">
                <a:solidFill>
                  <a:schemeClr val="tx1"/>
                </a:solidFill>
              </a:rPr>
              <a:t>Emails</a:t>
            </a:r>
          </a:p>
          <a:p>
            <a:pPr marL="305435" indent="-305435">
              <a:spcAft>
                <a:spcPct val="0"/>
              </a:spcAft>
            </a:pPr>
            <a:r>
              <a:rPr lang="en-US" sz="2400">
                <a:solidFill>
                  <a:schemeClr val="tx1"/>
                </a:solidFill>
              </a:rPr>
              <a:t>Employee file</a:t>
            </a:r>
          </a:p>
          <a:p>
            <a:pPr marL="305435" indent="-305435">
              <a:spcAft>
                <a:spcPct val="0"/>
              </a:spcAft>
            </a:pPr>
            <a:r>
              <a:rPr lang="en-US" sz="2400">
                <a:solidFill>
                  <a:schemeClr val="tx1"/>
                </a:solidFill>
              </a:rPr>
              <a:t>Staff meeting agendas and minutes</a:t>
            </a:r>
          </a:p>
          <a:p>
            <a:pPr marL="305435" indent="-305435">
              <a:spcAft>
                <a:spcPct val="0"/>
              </a:spcAft>
            </a:pPr>
            <a:r>
              <a:rPr lang="en-US" sz="2400">
                <a:solidFill>
                  <a:schemeClr val="tx1"/>
                </a:solidFill>
              </a:rPr>
              <a:t>Review of applicable records (e.g. timekeeping, training records, PDPs)</a:t>
            </a:r>
          </a:p>
          <a:p>
            <a:pPr marL="305435" indent="-305435">
              <a:spcAft>
                <a:spcPct val="0"/>
              </a:spcAft>
            </a:pPr>
            <a:r>
              <a:rPr lang="en-US" sz="2400">
                <a:solidFill>
                  <a:schemeClr val="tx1"/>
                </a:solidFill>
              </a:rPr>
              <a:t>Work product</a:t>
            </a:r>
          </a:p>
          <a:p>
            <a:pPr marL="305435" indent="-305435">
              <a:spcAft>
                <a:spcPct val="0"/>
              </a:spcAft>
            </a:pPr>
            <a:r>
              <a:rPr lang="en-US" sz="2400">
                <a:solidFill>
                  <a:schemeClr val="tx1"/>
                </a:solidFill>
              </a:rPr>
              <a:t>Statements of other witnesses</a:t>
            </a:r>
            <a:endParaRPr lang="en-US" sz="1600">
              <a:solidFill>
                <a:schemeClr val="tx1"/>
              </a:solidFill>
            </a:endParaRPr>
          </a:p>
        </p:txBody>
      </p:sp>
    </p:spTree>
    <p:extLst>
      <p:ext uri="{BB962C8B-B14F-4D97-AF65-F5344CB8AC3E}">
        <p14:creationId xmlns:p14="http://schemas.microsoft.com/office/powerpoint/2010/main" val="3105811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A78F-0D85-2F7D-7AF8-EA181F9F2D00}"/>
              </a:ext>
            </a:extLst>
          </p:cNvPr>
          <p:cNvSpPr>
            <a:spLocks noGrp="1"/>
          </p:cNvSpPr>
          <p:nvPr>
            <p:ph type="title"/>
          </p:nvPr>
        </p:nvSpPr>
        <p:spPr/>
        <p:txBody>
          <a:bodyPr/>
          <a:lstStyle/>
          <a:p>
            <a:r>
              <a:rPr lang="en-US"/>
              <a:t>After the Investigation</a:t>
            </a:r>
          </a:p>
        </p:txBody>
      </p:sp>
      <p:sp>
        <p:nvSpPr>
          <p:cNvPr id="3" name="Content Placeholder 2">
            <a:extLst>
              <a:ext uri="{FF2B5EF4-FFF2-40B4-BE49-F238E27FC236}">
                <a16:creationId xmlns:a16="http://schemas.microsoft.com/office/drawing/2014/main" id="{354A20D0-8999-F1D9-FED2-80B235284AFA}"/>
              </a:ext>
            </a:extLst>
          </p:cNvPr>
          <p:cNvSpPr>
            <a:spLocks noGrp="1"/>
          </p:cNvSpPr>
          <p:nvPr>
            <p:ph idx="1"/>
          </p:nvPr>
        </p:nvSpPr>
        <p:spPr/>
        <p:txBody>
          <a:bodyPr/>
          <a:lstStyle/>
          <a:p>
            <a:pPr marL="305435" indent="-305435">
              <a:spcAft>
                <a:spcPct val="0"/>
              </a:spcAft>
            </a:pPr>
            <a:r>
              <a:rPr lang="en-US" sz="2000">
                <a:solidFill>
                  <a:schemeClr val="tx1"/>
                </a:solidFill>
              </a:rPr>
              <a:t>Follow up on any “leads”</a:t>
            </a:r>
          </a:p>
          <a:p>
            <a:pPr marL="305435" indent="-305435">
              <a:spcAft>
                <a:spcPct val="0"/>
              </a:spcAft>
            </a:pPr>
            <a:r>
              <a:rPr lang="en-US" sz="2000">
                <a:solidFill>
                  <a:schemeClr val="tx1"/>
                </a:solidFill>
              </a:rPr>
              <a:t>Review your materials and notes</a:t>
            </a:r>
          </a:p>
          <a:p>
            <a:pPr marL="305435" indent="-305435">
              <a:spcAft>
                <a:spcPct val="0"/>
              </a:spcAft>
            </a:pPr>
            <a:r>
              <a:rPr lang="en-US" sz="2000">
                <a:solidFill>
                  <a:schemeClr val="tx1"/>
                </a:solidFill>
              </a:rPr>
              <a:t>Consider the employee’s statements (evaluate for reliability and credibility)</a:t>
            </a:r>
          </a:p>
          <a:p>
            <a:pPr marL="305435" indent="-305435">
              <a:spcAft>
                <a:spcPct val="0"/>
              </a:spcAft>
            </a:pPr>
            <a:r>
              <a:rPr lang="en-US" sz="2000">
                <a:solidFill>
                  <a:schemeClr val="tx1"/>
                </a:solidFill>
              </a:rPr>
              <a:t>Make a preliminary decision </a:t>
            </a:r>
          </a:p>
          <a:p>
            <a:pPr marL="305435" indent="-305435">
              <a:spcAft>
                <a:spcPct val="0"/>
              </a:spcAft>
            </a:pPr>
            <a:r>
              <a:rPr lang="en-US" sz="2000">
                <a:solidFill>
                  <a:schemeClr val="tx1"/>
                </a:solidFill>
              </a:rPr>
              <a:t>Consult with your HR rep, FASA/ELR, OGC and others as appropriate. </a:t>
            </a:r>
          </a:p>
          <a:p>
            <a:pPr marL="629920" lvl="1" indent="-305435">
              <a:spcAft>
                <a:spcPct val="0"/>
              </a:spcAft>
            </a:pPr>
            <a:r>
              <a:rPr lang="en-US" sz="2000">
                <a:solidFill>
                  <a:schemeClr val="tx1"/>
                </a:solidFill>
              </a:rPr>
              <a:t>ELR: Approval for discharge must be obtained from Employee Relations </a:t>
            </a:r>
            <a:r>
              <a:rPr lang="en-US" sz="2000" i="1">
                <a:solidFill>
                  <a:srgbClr val="FF0000"/>
                </a:solidFill>
              </a:rPr>
              <a:t>in advance</a:t>
            </a:r>
            <a:r>
              <a:rPr lang="en-US" sz="2000" i="1">
                <a:solidFill>
                  <a:srgbClr val="595959"/>
                </a:solidFill>
              </a:rPr>
              <a:t>.</a:t>
            </a:r>
            <a:endParaRPr lang="en-US" sz="2000">
              <a:solidFill>
                <a:srgbClr val="000000"/>
              </a:solidFill>
            </a:endParaRPr>
          </a:p>
          <a:p>
            <a:pPr marL="629920" lvl="1" indent="-305435">
              <a:spcAft>
                <a:spcPct val="0"/>
              </a:spcAft>
            </a:pPr>
            <a:r>
              <a:rPr lang="en-US" sz="2000">
                <a:solidFill>
                  <a:schemeClr val="tx1"/>
                </a:solidFill>
              </a:rPr>
              <a:t>FASA: Process depends on relevant FAS policy</a:t>
            </a:r>
          </a:p>
          <a:p>
            <a:pPr marL="305435" indent="-305435">
              <a:spcAft>
                <a:spcPct val="0"/>
              </a:spcAft>
            </a:pPr>
            <a:r>
              <a:rPr lang="en-US" sz="2000">
                <a:solidFill>
                  <a:schemeClr val="tx1"/>
                </a:solidFill>
              </a:rPr>
              <a:t>Set follow-up meeting with employee (ELR)</a:t>
            </a:r>
          </a:p>
          <a:p>
            <a:pPr marL="305435" indent="-305435">
              <a:spcAft>
                <a:spcPct val="0"/>
              </a:spcAft>
            </a:pPr>
            <a:r>
              <a:rPr lang="en-US" sz="2000">
                <a:solidFill>
                  <a:schemeClr val="tx1"/>
                </a:solidFill>
              </a:rPr>
              <a:t>FAS next step is dependent on policy </a:t>
            </a:r>
            <a:endParaRPr lang="en-US">
              <a:solidFill>
                <a:schemeClr val="tx1"/>
              </a:solidFill>
            </a:endParaRPr>
          </a:p>
        </p:txBody>
      </p:sp>
    </p:spTree>
    <p:extLst>
      <p:ext uri="{BB962C8B-B14F-4D97-AF65-F5344CB8AC3E}">
        <p14:creationId xmlns:p14="http://schemas.microsoft.com/office/powerpoint/2010/main" val="1054600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E014-00F3-7CEC-1222-B86C6BF0C0FA}"/>
              </a:ext>
            </a:extLst>
          </p:cNvPr>
          <p:cNvSpPr>
            <a:spLocks noGrp="1"/>
          </p:cNvSpPr>
          <p:nvPr>
            <p:ph type="title"/>
          </p:nvPr>
        </p:nvSpPr>
        <p:spPr/>
        <p:txBody>
          <a:bodyPr/>
          <a:lstStyle/>
          <a:p>
            <a:r>
              <a:rPr lang="en-US"/>
              <a:t>Issuing the Discipline</a:t>
            </a:r>
          </a:p>
        </p:txBody>
      </p:sp>
      <p:sp>
        <p:nvSpPr>
          <p:cNvPr id="3" name="Content Placeholder 2">
            <a:extLst>
              <a:ext uri="{FF2B5EF4-FFF2-40B4-BE49-F238E27FC236}">
                <a16:creationId xmlns:a16="http://schemas.microsoft.com/office/drawing/2014/main" id="{10A47C2D-8F21-3E25-A6FF-5B1339111A71}"/>
              </a:ext>
            </a:extLst>
          </p:cNvPr>
          <p:cNvSpPr>
            <a:spLocks noGrp="1"/>
          </p:cNvSpPr>
          <p:nvPr>
            <p:ph idx="1"/>
          </p:nvPr>
        </p:nvSpPr>
        <p:spPr/>
        <p:txBody>
          <a:bodyPr anchor="t">
            <a:normAutofit/>
          </a:bodyPr>
          <a:lstStyle/>
          <a:p>
            <a:pPr marL="305435" indent="-305435">
              <a:spcAft>
                <a:spcPct val="0"/>
              </a:spcAft>
            </a:pPr>
            <a:r>
              <a:rPr lang="en-US" sz="2400">
                <a:solidFill>
                  <a:schemeClr val="tx1"/>
                </a:solidFill>
              </a:rPr>
              <a:t>After the investigation and determining level of discipline you will hold a second meeting to convey the outcome, and/or you will issue the decision in writing</a:t>
            </a:r>
          </a:p>
          <a:p>
            <a:pPr marL="629435" lvl="1" indent="-305435">
              <a:spcAft>
                <a:spcPct val="0"/>
              </a:spcAft>
            </a:pPr>
            <a:r>
              <a:rPr lang="en-US" sz="1800">
                <a:solidFill>
                  <a:schemeClr val="tx1"/>
                </a:solidFill>
              </a:rPr>
              <a:t>Depends on the Policy/Process</a:t>
            </a:r>
          </a:p>
          <a:p>
            <a:pPr>
              <a:spcAft>
                <a:spcPct val="0"/>
              </a:spcAft>
              <a:buFont typeface="Wingdings" panose="05000000000000000000" pitchFamily="2" charset="2"/>
              <a:buChar char="§"/>
            </a:pPr>
            <a:r>
              <a:rPr lang="en-US" sz="2400">
                <a:solidFill>
                  <a:schemeClr val="tx1"/>
                </a:solidFill>
              </a:rPr>
              <a:t>Unit HR will typically draft any written responses</a:t>
            </a:r>
          </a:p>
          <a:p>
            <a:pPr lvl="1">
              <a:spcAft>
                <a:spcPct val="0"/>
              </a:spcAft>
              <a:buFont typeface="Wingdings" panose="05000000000000000000" pitchFamily="2" charset="2"/>
              <a:buChar char="§"/>
            </a:pPr>
            <a:r>
              <a:rPr lang="en-US" sz="1800">
                <a:solidFill>
                  <a:schemeClr val="tx1"/>
                </a:solidFill>
              </a:rPr>
              <a:t>FASA/ELR and OGC will review</a:t>
            </a:r>
          </a:p>
          <a:p>
            <a:pPr>
              <a:spcAft>
                <a:spcPct val="0"/>
              </a:spcAft>
              <a:buFont typeface="Wingdings" panose="05000000000000000000" pitchFamily="2" charset="2"/>
              <a:buChar char="§"/>
            </a:pPr>
            <a:r>
              <a:rPr lang="en-US" sz="2400">
                <a:solidFill>
                  <a:schemeClr val="tx1"/>
                </a:solidFill>
              </a:rPr>
              <a:t>Notices and written outcomes will be forwarded to central HR for inclusion in the personnel file</a:t>
            </a:r>
            <a:endParaRPr lang="en-US" sz="1600">
              <a:solidFill>
                <a:schemeClr val="tx1"/>
              </a:solidFill>
            </a:endParaRPr>
          </a:p>
        </p:txBody>
      </p:sp>
    </p:spTree>
    <p:extLst>
      <p:ext uri="{BB962C8B-B14F-4D97-AF65-F5344CB8AC3E}">
        <p14:creationId xmlns:p14="http://schemas.microsoft.com/office/powerpoint/2010/main" val="1640347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263D-C9C0-0D29-AED9-B7243D9879D7}"/>
              </a:ext>
            </a:extLst>
          </p:cNvPr>
          <p:cNvSpPr>
            <a:spLocks noGrp="1"/>
          </p:cNvSpPr>
          <p:nvPr>
            <p:ph type="title"/>
          </p:nvPr>
        </p:nvSpPr>
        <p:spPr/>
        <p:txBody>
          <a:bodyPr/>
          <a:lstStyle/>
          <a:p>
            <a:r>
              <a:rPr lang="en-US"/>
              <a:t>Reducing risk of future infractions</a:t>
            </a:r>
          </a:p>
        </p:txBody>
      </p:sp>
      <p:sp>
        <p:nvSpPr>
          <p:cNvPr id="3" name="Content Placeholder 2">
            <a:extLst>
              <a:ext uri="{FF2B5EF4-FFF2-40B4-BE49-F238E27FC236}">
                <a16:creationId xmlns:a16="http://schemas.microsoft.com/office/drawing/2014/main" id="{5D5DFD22-C028-AC0A-9609-2CB44E1559D7}"/>
              </a:ext>
            </a:extLst>
          </p:cNvPr>
          <p:cNvSpPr>
            <a:spLocks noGrp="1"/>
          </p:cNvSpPr>
          <p:nvPr>
            <p:ph idx="1"/>
          </p:nvPr>
        </p:nvSpPr>
        <p:spPr/>
        <p:txBody>
          <a:bodyPr/>
          <a:lstStyle/>
          <a:p>
            <a:pPr marL="305435" indent="-305435">
              <a:spcAft>
                <a:spcPct val="0"/>
              </a:spcAft>
            </a:pPr>
            <a:r>
              <a:rPr lang="en-US" sz="2400">
                <a:solidFill>
                  <a:schemeClr val="tx1"/>
                </a:solidFill>
              </a:rPr>
              <a:t>State clear objectives for the future</a:t>
            </a:r>
          </a:p>
          <a:p>
            <a:pPr marL="629435" lvl="1" indent="-305435">
              <a:spcAft>
                <a:spcPct val="0"/>
              </a:spcAft>
            </a:pPr>
            <a:r>
              <a:rPr lang="en-US" sz="1800">
                <a:solidFill>
                  <a:schemeClr val="tx1"/>
                </a:solidFill>
              </a:rPr>
              <a:t>Be mindful to communicate how the objective will be met or measured</a:t>
            </a:r>
          </a:p>
          <a:p>
            <a:pPr>
              <a:spcAft>
                <a:spcPct val="0"/>
              </a:spcAft>
              <a:buFont typeface="Wingdings" panose="05000000000000000000" pitchFamily="2" charset="2"/>
              <a:buChar char="§"/>
            </a:pPr>
            <a:r>
              <a:rPr lang="en-US" sz="2400">
                <a:solidFill>
                  <a:schemeClr val="tx1"/>
                </a:solidFill>
              </a:rPr>
              <a:t>Consider a Performance Improvement Plan</a:t>
            </a:r>
          </a:p>
          <a:p>
            <a:pPr>
              <a:spcAft>
                <a:spcPct val="0"/>
              </a:spcAft>
              <a:buFont typeface="Wingdings" panose="05000000000000000000" pitchFamily="2" charset="2"/>
              <a:buChar char="§"/>
            </a:pPr>
            <a:r>
              <a:rPr lang="en-US" sz="2400">
                <a:solidFill>
                  <a:schemeClr val="tx1"/>
                </a:solidFill>
              </a:rPr>
              <a:t>Have a plan for follow up and ongoing review</a:t>
            </a:r>
          </a:p>
          <a:p>
            <a:pPr lvl="1">
              <a:spcAft>
                <a:spcPct val="0"/>
              </a:spcAft>
              <a:buFont typeface="Wingdings" panose="05000000000000000000" pitchFamily="2" charset="2"/>
              <a:buChar char="§"/>
            </a:pPr>
            <a:r>
              <a:rPr lang="en-US" sz="1800">
                <a:solidFill>
                  <a:schemeClr val="tx1"/>
                </a:solidFill>
              </a:rPr>
              <a:t>Do not save all these conversations for the annual review/once per year!</a:t>
            </a:r>
          </a:p>
          <a:p>
            <a:pPr>
              <a:spcAft>
                <a:spcPct val="0"/>
              </a:spcAft>
              <a:buFont typeface="Wingdings" panose="05000000000000000000" pitchFamily="2" charset="2"/>
              <a:buChar char="§"/>
            </a:pPr>
            <a:r>
              <a:rPr lang="en-US" sz="2400">
                <a:solidFill>
                  <a:schemeClr val="tx1"/>
                </a:solidFill>
              </a:rPr>
              <a:t>Allow employee appropriate time to correct behavior</a:t>
            </a:r>
          </a:p>
          <a:p>
            <a:pPr>
              <a:spcAft>
                <a:spcPct val="0"/>
              </a:spcAft>
              <a:buFont typeface="Wingdings" panose="05000000000000000000" pitchFamily="2" charset="2"/>
              <a:buChar char="§"/>
            </a:pPr>
            <a:r>
              <a:rPr lang="en-US" sz="2400">
                <a:solidFill>
                  <a:schemeClr val="tx1"/>
                </a:solidFill>
              </a:rPr>
              <a:t>Address additional occurrences sooner rather than later</a:t>
            </a:r>
          </a:p>
          <a:p>
            <a:pPr>
              <a:spcAft>
                <a:spcPct val="0"/>
              </a:spcAft>
              <a:buFont typeface="Wingdings" panose="05000000000000000000" pitchFamily="2" charset="2"/>
              <a:buChar char="§"/>
            </a:pPr>
            <a:r>
              <a:rPr lang="en-US" sz="2400">
                <a:solidFill>
                  <a:schemeClr val="tx1"/>
                </a:solidFill>
              </a:rPr>
              <a:t>Intermittent discussions do not bar future discipline</a:t>
            </a:r>
            <a:endParaRPr lang="en-US">
              <a:solidFill>
                <a:schemeClr val="tx1"/>
              </a:solidFill>
            </a:endParaRPr>
          </a:p>
        </p:txBody>
      </p:sp>
    </p:spTree>
    <p:extLst>
      <p:ext uri="{BB962C8B-B14F-4D97-AF65-F5344CB8AC3E}">
        <p14:creationId xmlns:p14="http://schemas.microsoft.com/office/powerpoint/2010/main" val="2116233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EFC5-25FB-561C-9EB0-1978D99CBB4C}"/>
              </a:ext>
            </a:extLst>
          </p:cNvPr>
          <p:cNvSpPr>
            <a:spLocks noGrp="1"/>
          </p:cNvSpPr>
          <p:nvPr>
            <p:ph type="title"/>
          </p:nvPr>
        </p:nvSpPr>
        <p:spPr/>
        <p:txBody>
          <a:bodyPr/>
          <a:lstStyle/>
          <a:p>
            <a:r>
              <a:rPr lang="en-US"/>
              <a:t>Record Keeping/tips</a:t>
            </a:r>
          </a:p>
        </p:txBody>
      </p:sp>
      <p:sp>
        <p:nvSpPr>
          <p:cNvPr id="3" name="Content Placeholder 2">
            <a:extLst>
              <a:ext uri="{FF2B5EF4-FFF2-40B4-BE49-F238E27FC236}">
                <a16:creationId xmlns:a16="http://schemas.microsoft.com/office/drawing/2014/main" id="{FF067BD3-7639-8706-2C08-CEE7D02D663B}"/>
              </a:ext>
            </a:extLst>
          </p:cNvPr>
          <p:cNvSpPr>
            <a:spLocks noGrp="1"/>
          </p:cNvSpPr>
          <p:nvPr>
            <p:ph idx="1"/>
          </p:nvPr>
        </p:nvSpPr>
        <p:spPr/>
        <p:txBody>
          <a:bodyPr/>
          <a:lstStyle/>
          <a:p>
            <a:pPr marL="305435" indent="-305435">
              <a:spcAft>
                <a:spcPct val="0"/>
              </a:spcAft>
            </a:pPr>
            <a:r>
              <a:rPr lang="en-US" sz="2400">
                <a:solidFill>
                  <a:schemeClr val="tx1"/>
                </a:solidFill>
              </a:rPr>
              <a:t>Notices and official documentation will be forwarded to central HR for inclusion in the personnel file</a:t>
            </a:r>
          </a:p>
          <a:p>
            <a:pPr marL="629435" lvl="1" indent="-305435">
              <a:spcAft>
                <a:spcPct val="0"/>
              </a:spcAft>
            </a:pPr>
            <a:r>
              <a:rPr lang="en-US" sz="1800">
                <a:solidFill>
                  <a:schemeClr val="tx1"/>
                </a:solidFill>
              </a:rPr>
              <a:t>If you are not sure- ask FASA/ELR</a:t>
            </a:r>
          </a:p>
          <a:p>
            <a:pPr>
              <a:spcAft>
                <a:spcPct val="0"/>
              </a:spcAft>
              <a:buFont typeface="Wingdings" panose="05000000000000000000" pitchFamily="2" charset="2"/>
              <a:buChar char="§"/>
            </a:pPr>
            <a:r>
              <a:rPr lang="en-US" sz="2400">
                <a:solidFill>
                  <a:schemeClr val="tx1"/>
                </a:solidFill>
              </a:rPr>
              <a:t>FOIA </a:t>
            </a:r>
          </a:p>
          <a:p>
            <a:pPr>
              <a:spcAft>
                <a:spcPct val="0"/>
              </a:spcAft>
              <a:buFont typeface="Wingdings" panose="05000000000000000000" pitchFamily="2" charset="2"/>
              <a:buChar char="§"/>
            </a:pPr>
            <a:r>
              <a:rPr lang="en-US" sz="2400">
                <a:solidFill>
                  <a:schemeClr val="tx1"/>
                </a:solidFill>
              </a:rPr>
              <a:t>Don't make personal commentary</a:t>
            </a:r>
          </a:p>
          <a:p>
            <a:pPr>
              <a:spcAft>
                <a:spcPct val="0"/>
              </a:spcAft>
              <a:buFont typeface="Wingdings" panose="05000000000000000000" pitchFamily="2" charset="2"/>
              <a:buChar char="§"/>
            </a:pPr>
            <a:r>
              <a:rPr lang="en-US" sz="2400">
                <a:solidFill>
                  <a:schemeClr val="tx1"/>
                </a:solidFill>
              </a:rPr>
              <a:t>Contact leadership and be in alignment on communications</a:t>
            </a:r>
          </a:p>
          <a:p>
            <a:pPr>
              <a:spcAft>
                <a:spcPct val="0"/>
              </a:spcAft>
              <a:buFont typeface="Wingdings" panose="05000000000000000000" pitchFamily="2" charset="2"/>
              <a:buChar char="§"/>
            </a:pPr>
            <a:r>
              <a:rPr lang="en-US" sz="2400">
                <a:solidFill>
                  <a:schemeClr val="tx1"/>
                </a:solidFill>
              </a:rPr>
              <a:t>Be intentional with your language and in written communications</a:t>
            </a:r>
            <a:endParaRPr lang="en-US">
              <a:solidFill>
                <a:schemeClr val="tx1"/>
              </a:solidFill>
            </a:endParaRPr>
          </a:p>
        </p:txBody>
      </p:sp>
    </p:spTree>
    <p:extLst>
      <p:ext uri="{BB962C8B-B14F-4D97-AF65-F5344CB8AC3E}">
        <p14:creationId xmlns:p14="http://schemas.microsoft.com/office/powerpoint/2010/main" val="295314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1D15B-0253-443E-B8F6-C8D532532C96}"/>
              </a:ext>
            </a:extLst>
          </p:cNvPr>
          <p:cNvSpPr>
            <a:spLocks noGrp="1"/>
          </p:cNvSpPr>
          <p:nvPr>
            <p:ph type="body" idx="1"/>
          </p:nvPr>
        </p:nvSpPr>
        <p:spPr/>
        <p:txBody>
          <a:bodyPr>
            <a:normAutofit fontScale="92500" lnSpcReduction="20000"/>
          </a:bodyPr>
          <a:lstStyle/>
          <a:p>
            <a:r>
              <a:rPr lang="en-US"/>
              <a:t>-- Sexual Harassment of Women: Climate, Culture, and Consequences in Academic Sciences, Engineering, and Medicine (2018)</a:t>
            </a:r>
          </a:p>
          <a:p>
            <a:endParaRPr lang="en-US"/>
          </a:p>
        </p:txBody>
      </p:sp>
      <p:sp>
        <p:nvSpPr>
          <p:cNvPr id="7" name="Content Placeholder 2">
            <a:extLst>
              <a:ext uri="{FF2B5EF4-FFF2-40B4-BE49-F238E27FC236}">
                <a16:creationId xmlns:a16="http://schemas.microsoft.com/office/drawing/2014/main" id="{9DC5824F-2847-4B4B-9EC3-C872197FA531}"/>
              </a:ext>
            </a:extLst>
          </p:cNvPr>
          <p:cNvSpPr txBox="1">
            <a:spLocks noGrp="1"/>
          </p:cNvSpPr>
          <p:nvPr>
            <p:ph type="title"/>
          </p:nvPr>
        </p:nvSpPr>
        <p:spPr>
          <a:xfrm>
            <a:off x="581025" y="819150"/>
            <a:ext cx="11029950" cy="372268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br>
              <a:rPr lang="en-US">
                <a:solidFill>
                  <a:schemeClr val="tx1"/>
                </a:solidFill>
              </a:rPr>
            </a:br>
            <a:r>
              <a:rPr lang="en-US" sz="2400" cap="none">
                <a:solidFill>
                  <a:schemeClr val="tx1"/>
                </a:solidFill>
              </a:rPr>
              <a:t>Proactive efforts to address behavior at earliest point sets standard of acceptable behavior for the individual and all the individuals your unit</a:t>
            </a:r>
            <a:br>
              <a:rPr lang="en-US" sz="2400" cap="none">
                <a:solidFill>
                  <a:schemeClr val="tx1"/>
                </a:solidFill>
              </a:rPr>
            </a:br>
            <a:br>
              <a:rPr lang="en-US" sz="2400">
                <a:solidFill>
                  <a:schemeClr val="tx1"/>
                </a:solidFill>
              </a:rPr>
            </a:br>
            <a:endParaRPr lang="en-US" sz="2400">
              <a:solidFill>
                <a:schemeClr val="tx1"/>
              </a:solidFill>
            </a:endParaRPr>
          </a:p>
          <a:p>
            <a:r>
              <a:rPr lang="en-US" sz="2400">
                <a:solidFill>
                  <a:schemeClr val="tx1"/>
                </a:solidFill>
              </a:rPr>
              <a:t>“</a:t>
            </a:r>
            <a:r>
              <a:rPr lang="en-US" sz="2400" cap="none">
                <a:solidFill>
                  <a:schemeClr val="tx1"/>
                </a:solidFill>
              </a:rPr>
              <a:t>Organizational leadership, and the signals that leaders send about civility, respect, and tolerance for sexual harassment, are power cues that individuals in the organization take seriously – and they adapt their own behavior accordingly”</a:t>
            </a:r>
            <a:br>
              <a:rPr lang="en-US" sz="2400" cap="none">
                <a:solidFill>
                  <a:schemeClr val="tx1"/>
                </a:solidFill>
              </a:rPr>
            </a:br>
            <a:endParaRPr lang="en-US" sz="2400"/>
          </a:p>
        </p:txBody>
      </p:sp>
      <p:sp>
        <p:nvSpPr>
          <p:cNvPr id="9" name="TextBox 8">
            <a:extLst>
              <a:ext uri="{FF2B5EF4-FFF2-40B4-BE49-F238E27FC236}">
                <a16:creationId xmlns:a16="http://schemas.microsoft.com/office/drawing/2014/main" id="{B8F2E3BB-0FE5-42FE-BB0D-F87CFE7C4947}"/>
              </a:ext>
            </a:extLst>
          </p:cNvPr>
          <p:cNvSpPr txBox="1"/>
          <p:nvPr/>
        </p:nvSpPr>
        <p:spPr>
          <a:xfrm>
            <a:off x="581025" y="5330964"/>
            <a:ext cx="6096000" cy="707886"/>
          </a:xfrm>
          <a:prstGeom prst="rect">
            <a:avLst/>
          </a:prstGeom>
          <a:noFill/>
        </p:spPr>
        <p:txBody>
          <a:bodyPr wrap="square">
            <a:spAutoFit/>
          </a:bodyPr>
          <a:lstStyle/>
          <a:p>
            <a:r>
              <a:rPr lang="en-US" sz="4000">
                <a:solidFill>
                  <a:schemeClr val="bg1"/>
                </a:solidFill>
              </a:rPr>
              <a:t>Importance of intervention</a:t>
            </a:r>
          </a:p>
        </p:txBody>
      </p:sp>
    </p:spTree>
    <p:extLst>
      <p:ext uri="{BB962C8B-B14F-4D97-AF65-F5344CB8AC3E}">
        <p14:creationId xmlns:p14="http://schemas.microsoft.com/office/powerpoint/2010/main" val="326200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E3AA-0A44-4462-8D2C-5D8DD484331D}"/>
              </a:ext>
            </a:extLst>
          </p:cNvPr>
          <p:cNvSpPr>
            <a:spLocks noGrp="1"/>
          </p:cNvSpPr>
          <p:nvPr>
            <p:ph idx="1"/>
          </p:nvPr>
        </p:nvSpPr>
        <p:spPr>
          <a:xfrm>
            <a:off x="696939" y="2006876"/>
            <a:ext cx="11029615" cy="4677504"/>
          </a:xfrm>
        </p:spPr>
        <p:txBody>
          <a:bodyPr>
            <a:normAutofit/>
          </a:bodyPr>
          <a:lstStyle/>
          <a:p>
            <a:pPr marL="629285" lvl="1" indent="-305435"/>
            <a:r>
              <a:rPr lang="en-US" sz="2600">
                <a:solidFill>
                  <a:schemeClr val="tx1"/>
                </a:solidFill>
              </a:rPr>
              <a:t>Balance of transparency and confidentiality </a:t>
            </a:r>
            <a:endParaRPr lang="en-US">
              <a:solidFill>
                <a:schemeClr val="tx1"/>
              </a:solidFill>
            </a:endParaRPr>
          </a:p>
          <a:p>
            <a:pPr marL="629285" lvl="1" indent="-305435"/>
            <a:r>
              <a:rPr lang="en-US" sz="2600">
                <a:solidFill>
                  <a:schemeClr val="tx1"/>
                </a:solidFill>
              </a:rPr>
              <a:t>Stakeholder communication strategy considering the process and impact on stakeholders</a:t>
            </a:r>
          </a:p>
          <a:p>
            <a:pPr marL="629285" lvl="1" indent="-305435"/>
            <a:r>
              <a:rPr lang="en-US" sz="2600">
                <a:solidFill>
                  <a:schemeClr val="tx1"/>
                </a:solidFill>
              </a:rPr>
              <a:t>Trauma Informed</a:t>
            </a:r>
          </a:p>
          <a:p>
            <a:pPr marL="629285" lvl="1" indent="-305435"/>
            <a:r>
              <a:rPr lang="en-US" sz="2600">
                <a:solidFill>
                  <a:schemeClr val="tx1"/>
                </a:solidFill>
              </a:rPr>
              <a:t>Working with ELR/FASA, OCR, OGC, Presidential Advisors, and University Communications</a:t>
            </a:r>
          </a:p>
          <a:p>
            <a:pPr marL="629285" lvl="1" indent="-305435"/>
            <a:endParaRPr lang="en-US" sz="2600"/>
          </a:p>
          <a:p>
            <a:pPr marL="0" indent="0">
              <a:buNone/>
            </a:pPr>
            <a:endParaRPr lang="en-US" sz="2000">
              <a:highlight>
                <a:srgbClr val="FFFF00"/>
              </a:highlight>
            </a:endParaRPr>
          </a:p>
        </p:txBody>
      </p:sp>
      <p:sp>
        <p:nvSpPr>
          <p:cNvPr id="2" name="Title 1">
            <a:extLst>
              <a:ext uri="{FF2B5EF4-FFF2-40B4-BE49-F238E27FC236}">
                <a16:creationId xmlns:a16="http://schemas.microsoft.com/office/drawing/2014/main" id="{798BD465-5B35-4686-A57A-E85B63228E1B}"/>
              </a:ext>
            </a:extLst>
          </p:cNvPr>
          <p:cNvSpPr>
            <a:spLocks noGrp="1"/>
          </p:cNvSpPr>
          <p:nvPr>
            <p:ph type="title"/>
          </p:nvPr>
        </p:nvSpPr>
        <p:spPr/>
        <p:txBody>
          <a:bodyPr/>
          <a:lstStyle/>
          <a:p>
            <a:r>
              <a:rPr lang="en-US"/>
              <a:t>Communication Review process for employee misconduct </a:t>
            </a:r>
            <a:endParaRPr lang="en-US">
              <a:highlight>
                <a:srgbClr val="800080"/>
              </a:highlight>
            </a:endParaRPr>
          </a:p>
        </p:txBody>
      </p:sp>
    </p:spTree>
    <p:extLst>
      <p:ext uri="{BB962C8B-B14F-4D97-AF65-F5344CB8AC3E}">
        <p14:creationId xmlns:p14="http://schemas.microsoft.com/office/powerpoint/2010/main" val="853393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forest road">
            <a:extLst>
              <a:ext uri="{FF2B5EF4-FFF2-40B4-BE49-F238E27FC236}">
                <a16:creationId xmlns:a16="http://schemas.microsoft.com/office/drawing/2014/main" id="{1D0E9461-BB93-4129-9E27-4BAFABB9BA18}"/>
              </a:ext>
            </a:extLst>
          </p:cNvPr>
          <p:cNvPicPr>
            <a:picLocks noChangeAspect="1"/>
          </p:cNvPicPr>
          <p:nvPr/>
        </p:nvPicPr>
        <p:blipFill>
          <a:blip r:embed="rId3"/>
          <a:srcRect t="11653" b="11653"/>
          <a:stretch/>
        </p:blipFill>
        <p:spPr>
          <a:xfrm>
            <a:off x="-18023" y="76204"/>
            <a:ext cx="12191980" cy="6857990"/>
          </a:xfrm>
          <a:prstGeom prst="rect">
            <a:avLst/>
          </a:prstGeom>
        </p:spPr>
      </p:pic>
      <p:grpSp>
        <p:nvGrpSpPr>
          <p:cNvPr id="19" name="Group 18">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2E6F6DF-729B-42C4-BF0A-A648CD740A78}"/>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Questions</a:t>
            </a:r>
          </a:p>
        </p:txBody>
      </p:sp>
    </p:spTree>
    <p:extLst>
      <p:ext uri="{BB962C8B-B14F-4D97-AF65-F5344CB8AC3E}">
        <p14:creationId xmlns:p14="http://schemas.microsoft.com/office/powerpoint/2010/main" val="2738336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EB74-32EE-4BA0-8C2B-03EE10A421E9}"/>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FD2A049C-CC21-425B-84CA-525025F6F1BE}"/>
              </a:ext>
            </a:extLst>
          </p:cNvPr>
          <p:cNvSpPr>
            <a:spLocks noGrp="1"/>
          </p:cNvSpPr>
          <p:nvPr>
            <p:ph idx="1"/>
          </p:nvPr>
        </p:nvSpPr>
        <p:spPr/>
        <p:txBody>
          <a:bodyPr/>
          <a:lstStyle/>
          <a:p>
            <a:r>
              <a:rPr lang="en-US">
                <a:hlinkClick r:id="rId3"/>
              </a:rPr>
              <a:t>Discipline and Dismissal of Tenured Faculty for Cause</a:t>
            </a:r>
            <a:endParaRPr lang="en-US"/>
          </a:p>
          <a:p>
            <a:r>
              <a:rPr lang="en-US">
                <a:hlinkClick r:id="rId4"/>
              </a:rPr>
              <a:t>Faculty/Academic Staff Grievances &amp; Discipline</a:t>
            </a:r>
            <a:endParaRPr lang="en-US">
              <a:hlinkClick r:id="rId5"/>
            </a:endParaRPr>
          </a:p>
          <a:p>
            <a:r>
              <a:rPr lang="en-US">
                <a:hlinkClick r:id="rId5"/>
              </a:rPr>
              <a:t>Support Staff Rules Governing Personal Conduct of Employees Policy</a:t>
            </a:r>
            <a:endParaRPr lang="en-US"/>
          </a:p>
          <a:p>
            <a:r>
              <a:rPr lang="en-US">
                <a:hlinkClick r:id="rId6"/>
              </a:rPr>
              <a:t>Union Contracts</a:t>
            </a:r>
            <a:endParaRPr lang="en-US"/>
          </a:p>
          <a:p>
            <a:r>
              <a:rPr lang="en-US">
                <a:hlinkClick r:id="rId7"/>
              </a:rPr>
              <a:t>Support Staff Disciplinary Action Policy &amp; Procedure</a:t>
            </a:r>
            <a:endParaRPr lang="en-US"/>
          </a:p>
        </p:txBody>
      </p:sp>
    </p:spTree>
    <p:extLst>
      <p:ext uri="{BB962C8B-B14F-4D97-AF65-F5344CB8AC3E}">
        <p14:creationId xmlns:p14="http://schemas.microsoft.com/office/powerpoint/2010/main" val="300923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868C-BABC-41B7-A656-23F7589C0915}"/>
              </a:ext>
            </a:extLst>
          </p:cNvPr>
          <p:cNvSpPr>
            <a:spLocks noGrp="1"/>
          </p:cNvSpPr>
          <p:nvPr>
            <p:ph type="title"/>
          </p:nvPr>
        </p:nvSpPr>
        <p:spPr/>
        <p:txBody>
          <a:bodyPr/>
          <a:lstStyle/>
          <a:p>
            <a:r>
              <a:rPr lang="en-US"/>
              <a:t>Your Responsibility as a Leader</a:t>
            </a:r>
          </a:p>
        </p:txBody>
      </p:sp>
      <p:sp>
        <p:nvSpPr>
          <p:cNvPr id="3" name="Content Placeholder 2">
            <a:extLst>
              <a:ext uri="{FF2B5EF4-FFF2-40B4-BE49-F238E27FC236}">
                <a16:creationId xmlns:a16="http://schemas.microsoft.com/office/drawing/2014/main" id="{878B6402-4502-4ADA-B5C1-1576808DE1A0}"/>
              </a:ext>
            </a:extLst>
          </p:cNvPr>
          <p:cNvSpPr>
            <a:spLocks noGrp="1"/>
          </p:cNvSpPr>
          <p:nvPr>
            <p:ph sz="half" idx="1"/>
          </p:nvPr>
        </p:nvSpPr>
        <p:spPr>
          <a:xfrm>
            <a:off x="1097281" y="2140086"/>
            <a:ext cx="5945546" cy="3579778"/>
          </a:xfrm>
        </p:spPr>
        <p:txBody>
          <a:bodyPr vert="horz" lIns="91440" tIns="45720" rIns="91440" bIns="45720" rtlCol="0" anchor="t">
            <a:noAutofit/>
          </a:bodyPr>
          <a:lstStyle/>
          <a:p>
            <a:pPr marL="383540" lvl="1"/>
            <a:r>
              <a:rPr lang="en-US" sz="2400">
                <a:ea typeface="+mn-lt"/>
                <a:cs typeface="+mn-lt"/>
              </a:rPr>
              <a:t>Clarify the expectation and set the tone</a:t>
            </a:r>
          </a:p>
          <a:p>
            <a:pPr marL="383540" lvl="1"/>
            <a:r>
              <a:rPr lang="en-US" sz="2400">
                <a:ea typeface="+mn-lt"/>
                <a:cs typeface="+mn-lt"/>
              </a:rPr>
              <a:t>Model the behavior</a:t>
            </a:r>
          </a:p>
          <a:p>
            <a:pPr marL="383540" lvl="1"/>
            <a:r>
              <a:rPr lang="en-US" sz="2400">
                <a:ea typeface="+mn-lt"/>
                <a:cs typeface="+mn-lt"/>
              </a:rPr>
              <a:t>Discuss values with the team and how to make them actionable</a:t>
            </a:r>
          </a:p>
          <a:p>
            <a:pPr marL="383540" lvl="1"/>
            <a:r>
              <a:rPr lang="en-US" sz="2400">
                <a:ea typeface="+mn-lt"/>
                <a:cs typeface="+mn-lt"/>
              </a:rPr>
              <a:t>Effectively address behavior that does not support the expectation</a:t>
            </a:r>
          </a:p>
          <a:p>
            <a:endParaRPr lang="en-US"/>
          </a:p>
        </p:txBody>
      </p:sp>
      <p:pic>
        <p:nvPicPr>
          <p:cNvPr id="5" name="Graphic 5" descr="3 people with upward arrow" title="Move the team forward">
            <a:extLst>
              <a:ext uri="{FF2B5EF4-FFF2-40B4-BE49-F238E27FC236}">
                <a16:creationId xmlns:a16="http://schemas.microsoft.com/office/drawing/2014/main" id="{A785A9B1-D6AF-4741-8617-71C13A6403E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094440" y="2513580"/>
            <a:ext cx="2353733" cy="2353733"/>
          </a:xfrm>
        </p:spPr>
      </p:pic>
      <p:sp>
        <p:nvSpPr>
          <p:cNvPr id="4" name="Slide Number Placeholder 3">
            <a:extLst>
              <a:ext uri="{FF2B5EF4-FFF2-40B4-BE49-F238E27FC236}">
                <a16:creationId xmlns:a16="http://schemas.microsoft.com/office/drawing/2014/main" id="{69E4B354-C8DD-4553-AF27-DD642668AD2F}"/>
              </a:ext>
            </a:extLst>
          </p:cNvPr>
          <p:cNvSpPr>
            <a:spLocks noGrp="1"/>
          </p:cNvSpPr>
          <p:nvPr>
            <p:ph type="sldNum" sz="quarter" idx="12"/>
          </p:nvPr>
        </p:nvSpPr>
        <p:spPr/>
        <p:txBody>
          <a:bodyPr/>
          <a:lstStyle/>
          <a:p>
            <a:fld id="{4FAB73BC-B049-4115-A692-8D63A059BFB8}" type="slidenum">
              <a:rPr lang="en-US" dirty="0"/>
              <a:t>7</a:t>
            </a:fld>
            <a:endParaRPr lang="en-US"/>
          </a:p>
        </p:txBody>
      </p:sp>
    </p:spTree>
    <p:extLst>
      <p:ext uri="{BB962C8B-B14F-4D97-AF65-F5344CB8AC3E}">
        <p14:creationId xmlns:p14="http://schemas.microsoft.com/office/powerpoint/2010/main" val="168018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446D546-2354-4932-9E1B-ABA6C4CDC376}"/>
              </a:ext>
            </a:extLst>
          </p:cNvPr>
          <p:cNvSpPr>
            <a:spLocks noGrp="1"/>
          </p:cNvSpPr>
          <p:nvPr>
            <p:ph idx="1"/>
          </p:nvPr>
        </p:nvSpPr>
        <p:spPr>
          <a:xfrm>
            <a:off x="6725076" y="1751134"/>
            <a:ext cx="4855037" cy="4825409"/>
          </a:xfrm>
          <a:ln w="57150">
            <a:noFill/>
          </a:ln>
        </p:spPr>
        <p:txBody>
          <a:bodyPr anchor="ctr">
            <a:normAutofit/>
          </a:bodyPr>
          <a:lstStyle/>
          <a:p>
            <a:pPr marL="0" indent="0">
              <a:buNone/>
            </a:pPr>
            <a:r>
              <a:rPr lang="en-US" sz="2400">
                <a:solidFill>
                  <a:schemeClr val="accent2">
                    <a:lumMod val="50000"/>
                  </a:schemeClr>
                </a:solidFill>
              </a:rPr>
              <a:t>Behavior that is inappropriate for the workplace, negatively impacts the work environment, does not meet reasonable expectations and/or violates University or departmental polices or procedures. It can range from minor issues to serious violations. </a:t>
            </a:r>
          </a:p>
          <a:p>
            <a:pPr marL="0" indent="0">
              <a:buNone/>
            </a:pPr>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5334673-4BE3-4C86-B7B3-B173551CC53B}"/>
              </a:ext>
            </a:extLst>
          </p:cNvPr>
          <p:cNvSpPr>
            <a:spLocks noGrp="1"/>
          </p:cNvSpPr>
          <p:nvPr>
            <p:ph type="title"/>
          </p:nvPr>
        </p:nvSpPr>
        <p:spPr>
          <a:xfrm>
            <a:off x="304800" y="2468880"/>
            <a:ext cx="5102650" cy="3389919"/>
          </a:xfrm>
        </p:spPr>
        <p:txBody>
          <a:bodyPr anchor="ctr">
            <a:normAutofit/>
          </a:bodyPr>
          <a:lstStyle/>
          <a:p>
            <a:r>
              <a:rPr lang="en-US" sz="5000">
                <a:solidFill>
                  <a:srgbClr val="FFFFFF"/>
                </a:solidFill>
              </a:rPr>
              <a:t>What is misconduct?</a:t>
            </a:r>
          </a:p>
        </p:txBody>
      </p:sp>
      <p:sp>
        <p:nvSpPr>
          <p:cNvPr id="9" name="Content Placeholder 2">
            <a:extLst>
              <a:ext uri="{FF2B5EF4-FFF2-40B4-BE49-F238E27FC236}">
                <a16:creationId xmlns:a16="http://schemas.microsoft.com/office/drawing/2014/main" id="{3D2C93F2-1B43-4C8F-A58F-ED9688C3116F}"/>
              </a:ext>
            </a:extLst>
          </p:cNvPr>
          <p:cNvSpPr txBox="1">
            <a:spLocks/>
          </p:cNvSpPr>
          <p:nvPr/>
        </p:nvSpPr>
        <p:spPr>
          <a:xfrm>
            <a:off x="611887" y="671148"/>
            <a:ext cx="2664928" cy="112658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000">
                <a:solidFill>
                  <a:srgbClr val="FFFFFF"/>
                </a:solidFill>
              </a:rPr>
              <a:t>The Basics:</a:t>
            </a:r>
          </a:p>
        </p:txBody>
      </p:sp>
    </p:spTree>
    <p:extLst>
      <p:ext uri="{BB962C8B-B14F-4D97-AF65-F5344CB8AC3E}">
        <p14:creationId xmlns:p14="http://schemas.microsoft.com/office/powerpoint/2010/main" val="162066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9" name="Rectangle 18">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3476C6-BDD8-48D4-A920-B0EF16EA07DC}"/>
              </a:ext>
            </a:extLst>
          </p:cNvPr>
          <p:cNvSpPr>
            <a:spLocks noGrp="1"/>
          </p:cNvSpPr>
          <p:nvPr>
            <p:ph type="title"/>
          </p:nvPr>
        </p:nvSpPr>
        <p:spPr>
          <a:xfrm>
            <a:off x="8296274" y="1419225"/>
            <a:ext cx="3413125" cy="2085869"/>
          </a:xfrm>
        </p:spPr>
        <p:txBody>
          <a:bodyPr vert="horz" lIns="91440" tIns="45720" rIns="91440" bIns="45720" rtlCol="0" anchor="b">
            <a:normAutofit fontScale="90000"/>
          </a:bodyPr>
          <a:lstStyle/>
          <a:p>
            <a:r>
              <a:rPr lang="en-US" sz="3600">
                <a:solidFill>
                  <a:srgbClr val="FFFFFF"/>
                </a:solidFill>
              </a:rPr>
              <a:t>Setting expectations:</a:t>
            </a:r>
            <a:br>
              <a:rPr lang="en-US" sz="3600">
                <a:solidFill>
                  <a:srgbClr val="FFFFFF"/>
                </a:solidFill>
              </a:rPr>
            </a:br>
            <a:br>
              <a:rPr lang="en-US" sz="3600">
                <a:solidFill>
                  <a:srgbClr val="FFFFFF"/>
                </a:solidFill>
              </a:rPr>
            </a:br>
            <a:r>
              <a:rPr lang="en-US" sz="3600">
                <a:solidFill>
                  <a:srgbClr val="FFFFFF"/>
                </a:solidFill>
              </a:rPr>
              <a:t>Coaching</a:t>
            </a:r>
          </a:p>
        </p:txBody>
      </p:sp>
      <p:sp>
        <p:nvSpPr>
          <p:cNvPr id="5" name="Content Placeholder 4">
            <a:extLst>
              <a:ext uri="{FF2B5EF4-FFF2-40B4-BE49-F238E27FC236}">
                <a16:creationId xmlns:a16="http://schemas.microsoft.com/office/drawing/2014/main" id="{8A2EB0F4-7664-4B4C-AAD4-BE2D4DD31542}"/>
              </a:ext>
            </a:extLst>
          </p:cNvPr>
          <p:cNvSpPr>
            <a:spLocks noGrp="1"/>
          </p:cNvSpPr>
          <p:nvPr>
            <p:ph idx="1"/>
          </p:nvPr>
        </p:nvSpPr>
        <p:spPr>
          <a:xfrm>
            <a:off x="410467" y="1005839"/>
            <a:ext cx="7363958" cy="4920399"/>
          </a:xfrm>
        </p:spPr>
        <p:txBody>
          <a:bodyPr>
            <a:noAutofit/>
          </a:bodyPr>
          <a:lstStyle/>
          <a:p>
            <a:pPr marL="0" indent="0">
              <a:buNone/>
            </a:pPr>
            <a:r>
              <a:rPr lang="en-US" sz="2400" b="1"/>
              <a:t>Coaching </a:t>
            </a:r>
          </a:p>
          <a:p>
            <a:pPr marL="0" indent="0">
              <a:buNone/>
            </a:pPr>
            <a:endParaRPr lang="en-US" sz="2400" b="1"/>
          </a:p>
          <a:p>
            <a:pPr lvl="1"/>
            <a:r>
              <a:rPr lang="en-US" sz="2400"/>
              <a:t>First interaction </a:t>
            </a:r>
          </a:p>
          <a:p>
            <a:pPr lvl="1"/>
            <a:r>
              <a:rPr lang="en-US" sz="2400"/>
              <a:t>Be specific about concerns </a:t>
            </a:r>
          </a:p>
          <a:p>
            <a:pPr lvl="1"/>
            <a:r>
              <a:rPr lang="en-US" sz="2400"/>
              <a:t>Problem-solving </a:t>
            </a:r>
          </a:p>
          <a:p>
            <a:pPr lvl="1"/>
            <a:r>
              <a:rPr lang="en-US" sz="2400"/>
              <a:t>Engage in dialogue</a:t>
            </a:r>
          </a:p>
          <a:p>
            <a:pPr lvl="1"/>
            <a:r>
              <a:rPr lang="en-US" sz="2400"/>
              <a:t>Explain the difference between intent and impact</a:t>
            </a:r>
          </a:p>
          <a:p>
            <a:pPr lvl="1"/>
            <a:r>
              <a:rPr lang="en-US" sz="2400"/>
              <a:t>Ask questions</a:t>
            </a:r>
          </a:p>
          <a:p>
            <a:pPr lvl="1"/>
            <a:r>
              <a:rPr lang="en-US" sz="2400"/>
              <a:t>Listen</a:t>
            </a:r>
          </a:p>
          <a:p>
            <a:pPr lvl="1"/>
            <a:r>
              <a:rPr lang="en-US" sz="2400"/>
              <a:t>Agree on a solution and follow-up </a:t>
            </a:r>
          </a:p>
        </p:txBody>
      </p:sp>
    </p:spTree>
    <p:extLst>
      <p:ext uri="{BB962C8B-B14F-4D97-AF65-F5344CB8AC3E}">
        <p14:creationId xmlns:p14="http://schemas.microsoft.com/office/powerpoint/2010/main" val="380768619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ower-Point-Wordmar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PLATE_NEW_fy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SU Template 1">
  <a:themeElements>
    <a:clrScheme name="MSU Colors">
      <a:dk1>
        <a:sysClr val="windowText" lastClr="000000"/>
      </a:dk1>
      <a:lt1>
        <a:sysClr val="window" lastClr="FFFFFF"/>
      </a:lt1>
      <a:dk2>
        <a:srgbClr val="18453B"/>
      </a:dk2>
      <a:lt2>
        <a:srgbClr val="FFFFFF"/>
      </a:lt2>
      <a:accent1>
        <a:srgbClr val="18453B"/>
      </a:accent1>
      <a:accent2>
        <a:srgbClr val="008208"/>
      </a:accent2>
      <a:accent3>
        <a:srgbClr val="7BBD00"/>
      </a:accent3>
      <a:accent4>
        <a:srgbClr val="0B9A6D"/>
      </a:accent4>
      <a:accent5>
        <a:srgbClr val="008934"/>
      </a:accent5>
      <a:accent6>
        <a:srgbClr val="4EA72E"/>
      </a:accent6>
      <a:hlink>
        <a:srgbClr val="467886"/>
      </a:hlink>
      <a:folHlink>
        <a:srgbClr val="96607D"/>
      </a:folHlink>
    </a:clrScheme>
    <a:fontScheme name="MSU Font">
      <a:majorFont>
        <a:latin typeface="Metropolis"/>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B43951-A485-CE40-BE2C-7831326019FF}" vid="{D552D5CC-CFC9-7C42-A885-468EAACA048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A5081B5C4CAF4F9FFF4E159CE79E78" ma:contentTypeVersion="13" ma:contentTypeDescription="Create a new document." ma:contentTypeScope="" ma:versionID="db4f9ff8b791b72c484b0bd0570346f1">
  <xsd:schema xmlns:xsd="http://www.w3.org/2001/XMLSchema" xmlns:xs="http://www.w3.org/2001/XMLSchema" xmlns:p="http://schemas.microsoft.com/office/2006/metadata/properties" xmlns:ns2="dd47038d-970b-4c9e-a8b7-b6cd06d6662d" targetNamespace="http://schemas.microsoft.com/office/2006/metadata/properties" ma:root="true" ma:fieldsID="a1aff1815a3206919655962b67e3611e" ns2:_="">
    <xsd:import namespace="dd47038d-970b-4c9e-a8b7-b6cd06d6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7038d-970b-4c9e-a8b7-b6cd06d66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47038d-970b-4c9e-a8b7-b6cd06d66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2D8940-FCB2-468C-A7E6-17B64CFB2757}"/>
</file>

<file path=customXml/itemProps2.xml><?xml version="1.0" encoding="utf-8"?>
<ds:datastoreItem xmlns:ds="http://schemas.openxmlformats.org/officeDocument/2006/customXml" ds:itemID="{490317B2-15D1-43A1-AA06-28103AB68EAF}"/>
</file>

<file path=customXml/itemProps3.xml><?xml version="1.0" encoding="utf-8"?>
<ds:datastoreItem xmlns:ds="http://schemas.openxmlformats.org/officeDocument/2006/customXml" ds:itemID="{86459FED-6BA2-450E-B9B1-C063F7C7088B}"/>
</file>

<file path=docProps/app.xml><?xml version="1.0" encoding="utf-8"?>
<Properties xmlns="http://schemas.openxmlformats.org/officeDocument/2006/extended-properties" xmlns:vt="http://schemas.openxmlformats.org/officeDocument/2006/docPropsVTypes">
  <Template/>
  <TotalTime>0</TotalTime>
  <Words>3571</Words>
  <Application>Microsoft Office PowerPoint</Application>
  <PresentationFormat>Widescreen</PresentationFormat>
  <Paragraphs>648</Paragraphs>
  <Slides>62</Slides>
  <Notes>62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62</vt:i4>
      </vt:variant>
    </vt:vector>
  </HeadingPairs>
  <TitlesOfParts>
    <vt:vector size="80" baseType="lpstr">
      <vt:lpstr>ＭＳ Ｐゴシック</vt:lpstr>
      <vt:lpstr>Aptos</vt:lpstr>
      <vt:lpstr>Arial</vt:lpstr>
      <vt:lpstr>Arial Narrow</vt:lpstr>
      <vt:lpstr>Calibri</vt:lpstr>
      <vt:lpstr>Courier New</vt:lpstr>
      <vt:lpstr>Gill Sans MT</vt:lpstr>
      <vt:lpstr>Gotham Book</vt:lpstr>
      <vt:lpstr>Gotham-Bold</vt:lpstr>
      <vt:lpstr>Metropolis</vt:lpstr>
      <vt:lpstr>Wingdings</vt:lpstr>
      <vt:lpstr>Wingdings 2</vt:lpstr>
      <vt:lpstr>Dividend</vt:lpstr>
      <vt:lpstr>MSU Template 1</vt:lpstr>
      <vt:lpstr>MSU Wordmark design</vt:lpstr>
      <vt:lpstr>Power-Point-Wordmark-1</vt:lpstr>
      <vt:lpstr>TEMPLATE_NEW_fy2016</vt:lpstr>
      <vt:lpstr>1_MSU Template 1</vt:lpstr>
      <vt:lpstr>Discipline Process  for academic managers and administrators</vt:lpstr>
      <vt:lpstr>Presenters</vt:lpstr>
      <vt:lpstr>Objectives</vt:lpstr>
      <vt:lpstr>ACRONYMS</vt:lpstr>
      <vt:lpstr>MSU Structure </vt:lpstr>
      <vt:lpstr> Proactive efforts to address behavior at earliest point sets standard of acceptable behavior for the individual and all the individuals your unit   “Organizational leadership, and the signals that leaders send about civility, respect, and tolerance for sexual harassment, are power cues that individuals in the organization take seriously – and they adapt their own behavior accordingly” </vt:lpstr>
      <vt:lpstr>Your Responsibility as a Leader</vt:lpstr>
      <vt:lpstr>What is misconduct?</vt:lpstr>
      <vt:lpstr>Setting expectations:  Coaching</vt:lpstr>
      <vt:lpstr>Accountability: Counseling</vt:lpstr>
      <vt:lpstr>Document, document, document!</vt:lpstr>
      <vt:lpstr>Misconduct and Reappointment, Promotion and Tenure </vt:lpstr>
      <vt:lpstr>Office of Audit, Risk and Compliance</vt:lpstr>
      <vt:lpstr>What is a Compliance Program?</vt:lpstr>
      <vt:lpstr> Institute - Seven Elements of a Compliance Program </vt:lpstr>
      <vt:lpstr>Organizational Leadership, Culture and Governance</vt:lpstr>
      <vt:lpstr>Standards and Procedures</vt:lpstr>
      <vt:lpstr>Standards and Procedures - Hard and Soft Controls</vt:lpstr>
      <vt:lpstr>Right People, Right Roles</vt:lpstr>
      <vt:lpstr>Education and Awareness</vt:lpstr>
      <vt:lpstr>Program Evaluation and Guidance</vt:lpstr>
      <vt:lpstr>Program Evaluation and Guidance - Compliance Owners</vt:lpstr>
      <vt:lpstr>Roles in Risk Management – Three Lines of Defense Model Takes an Entire Campus to Ensure Compliance  </vt:lpstr>
      <vt:lpstr>Program Evaluation and Guidance - Open Lines of Communication</vt:lpstr>
      <vt:lpstr>PowerPoint Presentation</vt:lpstr>
      <vt:lpstr>Consistent Enforcement  of Standards and Discipline</vt:lpstr>
      <vt:lpstr>Response and Prevention</vt:lpstr>
      <vt:lpstr>Response and Prevention - Actions</vt:lpstr>
      <vt:lpstr>Culture  Evolves over time and is a function of many things:</vt:lpstr>
      <vt:lpstr>Culture</vt:lpstr>
      <vt:lpstr>Risk Culture</vt:lpstr>
      <vt:lpstr>Cultural Transformation</vt:lpstr>
      <vt:lpstr>Culture Reinforcement</vt:lpstr>
      <vt:lpstr>Structure for Success </vt:lpstr>
      <vt:lpstr>Discipline Process</vt:lpstr>
      <vt:lpstr>Discipline Process - Overview</vt:lpstr>
      <vt:lpstr>Discipline Process- Overview</vt:lpstr>
      <vt:lpstr>Discipline Policies and contracts: Faculty, Academic Staff and Support Staff</vt:lpstr>
      <vt:lpstr>Policy Overview</vt:lpstr>
      <vt:lpstr>The Union contracts at MSU</vt:lpstr>
      <vt:lpstr>Academic Handbooks and Policies</vt:lpstr>
      <vt:lpstr>Assessment </vt:lpstr>
      <vt:lpstr>Basic Steps of Discipline Process working with FASA/ELR </vt:lpstr>
      <vt:lpstr>Discipline Process</vt:lpstr>
      <vt:lpstr>Discipline Process- Faculty and Academic Staff</vt:lpstr>
      <vt:lpstr> Factors Considered in Deciding Upon an Appropriate Sanction: Escalating Factors</vt:lpstr>
      <vt:lpstr>Factors Considered in Deciding Upon an Appropriate Sanction: Mitigating Factors</vt:lpstr>
      <vt:lpstr>Discipline Process- Unionized Support Staff  </vt:lpstr>
      <vt:lpstr>Discipline Overview for Support STaff</vt:lpstr>
      <vt:lpstr>Support Staff – Union Contracts</vt:lpstr>
      <vt:lpstr>Steps of Progressive Discipline –Union Contracts</vt:lpstr>
      <vt:lpstr>Investigations</vt:lpstr>
      <vt:lpstr>Investigation Steps</vt:lpstr>
      <vt:lpstr>Investigation Steps</vt:lpstr>
      <vt:lpstr>Examples Investigatory Evidence </vt:lpstr>
      <vt:lpstr>After the Investigation</vt:lpstr>
      <vt:lpstr>Issuing the Discipline</vt:lpstr>
      <vt:lpstr>Reducing risk of future infractions</vt:lpstr>
      <vt:lpstr>Record Keeping/tips</vt:lpstr>
      <vt:lpstr>Communication Review process for employee misconduct </vt:lpstr>
      <vt:lpstr>Questions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2026-03-12T15:02:26Z</dcterms:created>
  <dcterms:modified xsi:type="dcterms:W3CDTF">2026-03-12T15:03:46Z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0x010100BCA5081B5C4CAF4F9FFF4E159CE79E78</vt:lpwstr>
  </property>
</Properties>
</file>